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5" r:id="rId24"/>
    <p:sldId id="286" r:id="rId25"/>
  </p:sldIdLst>
  <p:sldSz cx="10693400" cy="7561263"/>
  <p:notesSz cx="7104063" cy="10234613"/>
  <p:embeddedFontLst>
    <p:embeddedFont>
      <p:font typeface="Yoon 윤고딕 730" panose="020B0503000000000000" pitchFamily="34" charset="-127"/>
      <p:regular r:id="rId27"/>
    </p:embeddedFont>
    <p:embeddedFont>
      <p:font typeface="Yoon 윤고딕 740" panose="020B0503000000000000" pitchFamily="34" charset="-127"/>
      <p:regular r:id="rId28"/>
    </p:embeddedFont>
    <p:embeddedFont>
      <p:font typeface="Yoon 윤고딕 750" panose="020B0503000000000000" pitchFamily="34" charset="-127"/>
      <p:regular r:id="rId29"/>
    </p:embeddedFont>
    <p:embeddedFont>
      <p:font typeface="Yoon 윤고딕 755" panose="020B0503000000000000" pitchFamily="34" charset="-127"/>
      <p:regular r:id="rId30"/>
    </p:embeddedFont>
    <p:embeddedFont>
      <p:font typeface="Yoon 윤고딕 760" panose="020B0603000000000000" pitchFamily="34" charset="-127"/>
      <p:regular r:id="rId31"/>
    </p:embeddedFont>
    <p:embeddedFont>
      <p:font typeface="Yoon 윤고딕 770" panose="020B0603000000000000" pitchFamily="34" charset="-127"/>
      <p:regular r:id="rId32"/>
    </p:embeddedFont>
    <p:embeddedFont>
      <p:font typeface="Yoon 윤고딕 775" panose="020B0603000000000000" pitchFamily="34" charset="-127"/>
      <p:regular r:id="rId33"/>
    </p:embeddedFont>
    <p:embeddedFont>
      <p:font typeface="맑은 고딕" panose="020B0503020000020004" pitchFamily="50" charset="-127"/>
      <p:regular r:id="rId34"/>
      <p:bold r:id="rId35"/>
    </p:embeddedFont>
  </p:embeddedFontLst>
  <p:defaultTextStyle>
    <a:defPPr>
      <a:defRPr lang="ko-KR"/>
    </a:defPPr>
    <a:lvl1pPr marL="0" algn="l" defTabSz="1043056" rtl="0" eaLnBrk="1" latinLnBrk="1" hangingPunct="1">
      <a:defRPr sz="2100" kern="1200">
        <a:solidFill>
          <a:schemeClr val="tx1"/>
        </a:solidFill>
        <a:latin typeface="+mn-lt"/>
        <a:ea typeface="+mn-ea"/>
        <a:cs typeface="+mn-cs"/>
      </a:defRPr>
    </a:lvl1pPr>
    <a:lvl2pPr marL="521528" algn="l" defTabSz="1043056" rtl="0" eaLnBrk="1" latinLnBrk="1" hangingPunct="1">
      <a:defRPr sz="2100" kern="1200">
        <a:solidFill>
          <a:schemeClr val="tx1"/>
        </a:solidFill>
        <a:latin typeface="+mn-lt"/>
        <a:ea typeface="+mn-ea"/>
        <a:cs typeface="+mn-cs"/>
      </a:defRPr>
    </a:lvl2pPr>
    <a:lvl3pPr marL="1043056" algn="l" defTabSz="1043056" rtl="0" eaLnBrk="1" latinLnBrk="1" hangingPunct="1">
      <a:defRPr sz="2100" kern="1200">
        <a:solidFill>
          <a:schemeClr val="tx1"/>
        </a:solidFill>
        <a:latin typeface="+mn-lt"/>
        <a:ea typeface="+mn-ea"/>
        <a:cs typeface="+mn-cs"/>
      </a:defRPr>
    </a:lvl3pPr>
    <a:lvl4pPr marL="1564584" algn="l" defTabSz="1043056" rtl="0" eaLnBrk="1" latinLnBrk="1" hangingPunct="1">
      <a:defRPr sz="2100" kern="1200">
        <a:solidFill>
          <a:schemeClr val="tx1"/>
        </a:solidFill>
        <a:latin typeface="+mn-lt"/>
        <a:ea typeface="+mn-ea"/>
        <a:cs typeface="+mn-cs"/>
      </a:defRPr>
    </a:lvl4pPr>
    <a:lvl5pPr marL="2086112" algn="l" defTabSz="1043056" rtl="0" eaLnBrk="1" latinLnBrk="1" hangingPunct="1">
      <a:defRPr sz="2100" kern="1200">
        <a:solidFill>
          <a:schemeClr val="tx1"/>
        </a:solidFill>
        <a:latin typeface="+mn-lt"/>
        <a:ea typeface="+mn-ea"/>
        <a:cs typeface="+mn-cs"/>
      </a:defRPr>
    </a:lvl5pPr>
    <a:lvl6pPr marL="2607640" algn="l" defTabSz="1043056" rtl="0" eaLnBrk="1" latinLnBrk="1" hangingPunct="1">
      <a:defRPr sz="2100" kern="1200">
        <a:solidFill>
          <a:schemeClr val="tx1"/>
        </a:solidFill>
        <a:latin typeface="+mn-lt"/>
        <a:ea typeface="+mn-ea"/>
        <a:cs typeface="+mn-cs"/>
      </a:defRPr>
    </a:lvl6pPr>
    <a:lvl7pPr marL="3129168" algn="l" defTabSz="1043056" rtl="0" eaLnBrk="1" latinLnBrk="1" hangingPunct="1">
      <a:defRPr sz="2100" kern="1200">
        <a:solidFill>
          <a:schemeClr val="tx1"/>
        </a:solidFill>
        <a:latin typeface="+mn-lt"/>
        <a:ea typeface="+mn-ea"/>
        <a:cs typeface="+mn-cs"/>
      </a:defRPr>
    </a:lvl7pPr>
    <a:lvl8pPr marL="3650696" algn="l" defTabSz="1043056" rtl="0" eaLnBrk="1" latinLnBrk="1" hangingPunct="1">
      <a:defRPr sz="2100" kern="1200">
        <a:solidFill>
          <a:schemeClr val="tx1"/>
        </a:solidFill>
        <a:latin typeface="+mn-lt"/>
        <a:ea typeface="+mn-ea"/>
        <a:cs typeface="+mn-cs"/>
      </a:defRPr>
    </a:lvl8pPr>
    <a:lvl9pPr marL="4172224" algn="l" defTabSz="1043056" rtl="0" eaLnBrk="1" latinLnBrk="1"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53F"/>
    <a:srgbClr val="26BDBE"/>
    <a:srgbClr val="1D3A6F"/>
    <a:srgbClr val="558ED5"/>
    <a:srgbClr val="FFFFFF"/>
    <a:srgbClr val="3185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749" autoAdjust="0"/>
  </p:normalViewPr>
  <p:slideViewPr>
    <p:cSldViewPr>
      <p:cViewPr varScale="1">
        <p:scale>
          <a:sx n="52" d="100"/>
          <a:sy n="52" d="100"/>
        </p:scale>
        <p:origin x="62" y="101"/>
      </p:cViewPr>
      <p:guideLst>
        <p:guide orient="horz" pos="2382"/>
        <p:guide pos="3368"/>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1" y="2"/>
            <a:ext cx="3078427" cy="511731"/>
          </a:xfrm>
          <a:prstGeom prst="rect">
            <a:avLst/>
          </a:prstGeom>
        </p:spPr>
        <p:txBody>
          <a:bodyPr vert="horz" lIns="99075" tIns="49538" rIns="99075" bIns="49538" rtlCol="0"/>
          <a:lstStyle>
            <a:lvl1pPr algn="l">
              <a:defRPr sz="1300"/>
            </a:lvl1pPr>
          </a:lstStyle>
          <a:p>
            <a:endParaRPr lang="ko-KR" altLang="en-US"/>
          </a:p>
        </p:txBody>
      </p:sp>
      <p:sp>
        <p:nvSpPr>
          <p:cNvPr id="3" name="날짜 개체 틀 2"/>
          <p:cNvSpPr>
            <a:spLocks noGrp="1"/>
          </p:cNvSpPr>
          <p:nvPr>
            <p:ph type="dt" idx="1"/>
          </p:nvPr>
        </p:nvSpPr>
        <p:spPr>
          <a:xfrm>
            <a:off x="4023993" y="2"/>
            <a:ext cx="3078427" cy="511731"/>
          </a:xfrm>
          <a:prstGeom prst="rect">
            <a:avLst/>
          </a:prstGeom>
        </p:spPr>
        <p:txBody>
          <a:bodyPr vert="horz" lIns="99075" tIns="49538" rIns="99075" bIns="49538" rtlCol="0"/>
          <a:lstStyle>
            <a:lvl1pPr algn="r">
              <a:defRPr sz="1300"/>
            </a:lvl1pPr>
          </a:lstStyle>
          <a:p>
            <a:fld id="{52FCA6B5-D8B9-4869-87A1-A73A53C9D95B}" type="datetimeFigureOut">
              <a:rPr lang="ko-KR" altLang="en-US" smtClean="0"/>
              <a:pPr/>
              <a:t>2019-01-21</a:t>
            </a:fld>
            <a:endParaRPr lang="ko-KR" altLang="en-US"/>
          </a:p>
        </p:txBody>
      </p:sp>
      <p:sp>
        <p:nvSpPr>
          <p:cNvPr id="4" name="슬라이드 이미지 개체 틀 3"/>
          <p:cNvSpPr>
            <a:spLocks noGrp="1" noRot="1" noChangeAspect="1"/>
          </p:cNvSpPr>
          <p:nvPr>
            <p:ph type="sldImg" idx="2"/>
          </p:nvPr>
        </p:nvSpPr>
        <p:spPr>
          <a:xfrm>
            <a:off x="838200" y="768350"/>
            <a:ext cx="5427663" cy="3836988"/>
          </a:xfrm>
          <a:prstGeom prst="rect">
            <a:avLst/>
          </a:prstGeom>
          <a:noFill/>
          <a:ln w="12700">
            <a:solidFill>
              <a:prstClr val="black"/>
            </a:solidFill>
          </a:ln>
        </p:spPr>
        <p:txBody>
          <a:bodyPr vert="horz" lIns="99075" tIns="49538" rIns="99075" bIns="49538" rtlCol="0" anchor="ctr"/>
          <a:lstStyle/>
          <a:p>
            <a:endParaRPr lang="ko-KR" altLang="en-US"/>
          </a:p>
        </p:txBody>
      </p:sp>
      <p:sp>
        <p:nvSpPr>
          <p:cNvPr id="5" name="슬라이드 노트 개체 틀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1" y="9721108"/>
            <a:ext cx="3078427" cy="511731"/>
          </a:xfrm>
          <a:prstGeom prst="rect">
            <a:avLst/>
          </a:prstGeom>
        </p:spPr>
        <p:txBody>
          <a:bodyPr vert="horz" lIns="99075" tIns="49538" rIns="99075" bIns="49538" rtlCol="0" anchor="b"/>
          <a:lstStyle>
            <a:lvl1pPr algn="l">
              <a:defRPr sz="1300"/>
            </a:lvl1pPr>
          </a:lstStyle>
          <a:p>
            <a:endParaRPr lang="ko-KR" altLang="en-US"/>
          </a:p>
        </p:txBody>
      </p:sp>
      <p:sp>
        <p:nvSpPr>
          <p:cNvPr id="7" name="슬라이드 번호 개체 틀 6"/>
          <p:cNvSpPr>
            <a:spLocks noGrp="1"/>
          </p:cNvSpPr>
          <p:nvPr>
            <p:ph type="sldNum" sz="quarter" idx="5"/>
          </p:nvPr>
        </p:nvSpPr>
        <p:spPr>
          <a:xfrm>
            <a:off x="4023993" y="9721108"/>
            <a:ext cx="3078427" cy="511731"/>
          </a:xfrm>
          <a:prstGeom prst="rect">
            <a:avLst/>
          </a:prstGeom>
        </p:spPr>
        <p:txBody>
          <a:bodyPr vert="horz" lIns="99075" tIns="49538" rIns="99075" bIns="49538" rtlCol="0" anchor="b"/>
          <a:lstStyle>
            <a:lvl1pPr algn="r">
              <a:defRPr sz="1300"/>
            </a:lvl1pPr>
          </a:lstStyle>
          <a:p>
            <a:fld id="{31901219-3683-4FE4-94F2-1952539D457A}"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fontScale="92500" lnSpcReduction="10000"/>
          </a:bodyPr>
          <a:lstStyle/>
          <a:p>
            <a:r>
              <a:rPr lang="en-US" altLang="ko-KR" dirty="0"/>
              <a:t>Good morning, everyone. (</a:t>
            </a:r>
            <a:r>
              <a:rPr lang="ko-KR" altLang="en-US" dirty="0"/>
              <a:t>또는 </a:t>
            </a:r>
            <a:r>
              <a:rPr lang="ko-KR" altLang="en-US" dirty="0" err="1"/>
              <a:t>현지어</a:t>
            </a:r>
            <a:r>
              <a:rPr lang="ko-KR" altLang="en-US" dirty="0"/>
              <a:t> 인사</a:t>
            </a:r>
            <a:r>
              <a:rPr lang="en-US" altLang="ko-KR" dirty="0"/>
              <a:t>)</a:t>
            </a:r>
          </a:p>
          <a:p>
            <a:r>
              <a:rPr lang="en-US" altLang="ko-KR" dirty="0"/>
              <a:t>Thank you for attending this meeting.</a:t>
            </a:r>
          </a:p>
          <a:p>
            <a:r>
              <a:rPr lang="en-US" altLang="ko-KR" dirty="0"/>
              <a:t>(</a:t>
            </a:r>
            <a:r>
              <a:rPr lang="ko-KR" altLang="en-US" dirty="0"/>
              <a:t>도와준 사람</a:t>
            </a:r>
            <a:r>
              <a:rPr lang="en-US" altLang="ko-KR" dirty="0"/>
              <a:t>,thanks for organizing this meeting. </a:t>
            </a:r>
          </a:p>
          <a:p>
            <a:r>
              <a:rPr lang="en-US" altLang="ko-KR" dirty="0"/>
              <a:t>It is a great pleasure to meet the representative of (</a:t>
            </a:r>
            <a:r>
              <a:rPr lang="ko-KR" altLang="en-US" dirty="0"/>
              <a:t>나라이름</a:t>
            </a:r>
            <a:r>
              <a:rPr lang="en-US" altLang="ko-KR" dirty="0"/>
              <a:t>), which is our partner country.</a:t>
            </a:r>
          </a:p>
          <a:p>
            <a:r>
              <a:rPr lang="en-US" altLang="ko-KR" dirty="0"/>
              <a:t>I am Kwon-Mo Kang, Alex, and </a:t>
            </a:r>
            <a:r>
              <a:rPr lang="en-US" altLang="ko-KR" dirty="0" err="1"/>
              <a:t>DeputyDirector</a:t>
            </a:r>
            <a:r>
              <a:rPr lang="en-US" altLang="ko-KR" dirty="0"/>
              <a:t> of the Ministry of the Interior and Safety, Republic of Korea.</a:t>
            </a:r>
          </a:p>
          <a:p>
            <a:r>
              <a:rPr lang="en-US" altLang="ko-KR" dirty="0"/>
              <a:t>(</a:t>
            </a:r>
            <a:r>
              <a:rPr lang="ko-KR" altLang="en-US" dirty="0"/>
              <a:t>나라에 대한 코멘트</a:t>
            </a:r>
            <a:r>
              <a:rPr lang="en-US" altLang="ko-KR" dirty="0"/>
              <a:t>)</a:t>
            </a:r>
          </a:p>
          <a:p>
            <a:endParaRPr lang="en-US" altLang="ko-KR" dirty="0"/>
          </a:p>
          <a:p>
            <a:r>
              <a:rPr lang="en-US" altLang="ko-KR" dirty="0"/>
              <a:t>We kicked off our visiting program since 2016, </a:t>
            </a:r>
            <a:r>
              <a:rPr lang="en-US" altLang="ko-KR" dirty="0" err="1"/>
              <a:t>havingsent</a:t>
            </a:r>
            <a:r>
              <a:rPr lang="en-US" altLang="ko-KR" dirty="0"/>
              <a:t> delegations to 9 nations such as Czech Republic, Chile, Costa Rice, Cambodia, and Indonesia.</a:t>
            </a:r>
          </a:p>
          <a:p>
            <a:r>
              <a:rPr lang="en-US" altLang="ko-KR" dirty="0"/>
              <a:t>After visiting these countries, plenty of follow-up projects such as consultation, dispatch of experts, training programs are preceded.</a:t>
            </a:r>
          </a:p>
          <a:p>
            <a:r>
              <a:rPr lang="en-US" altLang="ko-KR" dirty="0"/>
              <a:t>From time to time, we send our delegates to the international conference to be held in our partner countries when requested.</a:t>
            </a:r>
          </a:p>
          <a:p>
            <a:endParaRPr lang="en-US" altLang="ko-KR" dirty="0"/>
          </a:p>
          <a:p>
            <a:r>
              <a:rPr lang="en-US" altLang="ko-KR" dirty="0"/>
              <a:t>(</a:t>
            </a:r>
            <a:r>
              <a:rPr lang="ko-KR" altLang="en-US" dirty="0" err="1"/>
              <a:t>협력단을</a:t>
            </a:r>
            <a:r>
              <a:rPr lang="ko-KR" altLang="en-US" dirty="0"/>
              <a:t> 제안하게 된 계기 설명</a:t>
            </a:r>
            <a:r>
              <a:rPr lang="en-US" altLang="ko-KR" dirty="0"/>
              <a:t>)</a:t>
            </a:r>
          </a:p>
          <a:p>
            <a:endParaRPr lang="en-US" altLang="ko-KR" dirty="0"/>
          </a:p>
          <a:p>
            <a:r>
              <a:rPr lang="en-US" altLang="ko-KR" dirty="0"/>
              <a:t>Basically, we organize the detailed program, under the agreement with our partner country.</a:t>
            </a:r>
          </a:p>
          <a:p>
            <a:r>
              <a:rPr lang="en-US" altLang="ko-KR" dirty="0"/>
              <a:t>As you can see in the 1st draft on the table, we chose available topics, based on the survey which I sent last September. </a:t>
            </a:r>
          </a:p>
          <a:p>
            <a:r>
              <a:rPr lang="en-US" altLang="ko-KR" dirty="0"/>
              <a:t>I couldn’t include every topic which your side proposed due to the circumstance of each related organizations. </a:t>
            </a:r>
          </a:p>
          <a:p>
            <a:r>
              <a:rPr lang="en-US" altLang="ko-KR" dirty="0"/>
              <a:t>Some organizations had a previous schedule on the day of our visits, even though they look forward to cooperating (</a:t>
            </a:r>
            <a:r>
              <a:rPr lang="ko-KR" altLang="en-US" dirty="0"/>
              <a:t>국가이름</a:t>
            </a:r>
            <a:r>
              <a:rPr lang="en-US" altLang="ko-KR" dirty="0"/>
              <a:t>) </a:t>
            </a:r>
          </a:p>
          <a:p>
            <a:endParaRPr lang="en-US" altLang="ko-KR" dirty="0"/>
          </a:p>
          <a:p>
            <a:r>
              <a:rPr lang="en-US" altLang="ko-KR" dirty="0"/>
              <a:t>Before we discuss the items to organize the cooperation program, I would like to introduce Korea’s cooperation program on public administration.</a:t>
            </a:r>
          </a:p>
          <a:p>
            <a:endParaRPr lang="ko-KR" altLang="en-US" dirty="0"/>
          </a:p>
        </p:txBody>
      </p:sp>
      <p:sp>
        <p:nvSpPr>
          <p:cNvPr id="4" name="슬라이드 번호 개체 틀 3"/>
          <p:cNvSpPr>
            <a:spLocks noGrp="1"/>
          </p:cNvSpPr>
          <p:nvPr>
            <p:ph type="sldNum" sz="quarter" idx="10"/>
          </p:nvPr>
        </p:nvSpPr>
        <p:spPr/>
        <p:txBody>
          <a:bodyPr/>
          <a:lstStyle/>
          <a:p>
            <a:fld id="{31901219-3683-4FE4-94F2-1952539D457A}" type="slidenum">
              <a:rPr lang="ko-KR" altLang="en-US" smtClean="0"/>
              <a:pPr/>
              <a:t>1</a:t>
            </a:fld>
            <a:endParaRPr lang="ko-KR"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a:t>Moreover, working-level cooperation normally is arranged to deepen the discussion in the forum. 15-20 min presentation </a:t>
            </a:r>
            <a:r>
              <a:rPr lang="en-US" altLang="ko-KR" dirty="0" err="1"/>
              <a:t>isdefinitely</a:t>
            </a:r>
            <a:r>
              <a:rPr lang="en-US" altLang="ko-KR" dirty="0"/>
              <a:t> not enough to understand how the policies promoted, what difficulties we had been faced, and how we can solve the problems. To exchange know-how and give some inspiration for these </a:t>
            </a:r>
            <a:r>
              <a:rPr lang="en-US" altLang="ko-KR" dirty="0" err="1"/>
              <a:t>issues,respective</a:t>
            </a:r>
            <a:r>
              <a:rPr lang="en-US" altLang="ko-KR" dirty="0"/>
              <a:t> organizations of two countries normally hold in-depth workshop. For example, experts of cyber security in Korea have a meeting with the experts of cyber security in your country, with visiting government complex of DICT. In other cases, some of counterpart organizations provided on-site visit for Korean delegations to seek the cooperation </a:t>
            </a:r>
            <a:r>
              <a:rPr lang="en-US" altLang="ko-KR" dirty="0" err="1"/>
              <a:t>projects.You</a:t>
            </a:r>
            <a:r>
              <a:rPr lang="en-US" altLang="ko-KR" dirty="0"/>
              <a:t> can see the image of Cambodia’s national ID card application form in this slide. Our delegation could recognize how ID cards in Cambodia are </a:t>
            </a:r>
            <a:r>
              <a:rPr lang="en-US" altLang="ko-KR" dirty="0" err="1"/>
              <a:t>manufactured,and</a:t>
            </a:r>
            <a:r>
              <a:rPr lang="en-US" altLang="ko-KR" dirty="0"/>
              <a:t> </a:t>
            </a:r>
            <a:r>
              <a:rPr lang="en-US" altLang="ko-KR" dirty="0" err="1"/>
              <a:t>thennew</a:t>
            </a:r>
            <a:r>
              <a:rPr lang="en-US" altLang="ko-KR" dirty="0"/>
              <a:t> installment of e-civil registration system is needed to be commenced in the country. To be </a:t>
            </a:r>
            <a:r>
              <a:rPr lang="en-US" altLang="ko-KR" dirty="0" err="1"/>
              <a:t>honest,Working</a:t>
            </a:r>
            <a:r>
              <a:rPr lang="en-US" altLang="ko-KR" dirty="0"/>
              <a:t>-level cooperation </a:t>
            </a:r>
            <a:r>
              <a:rPr lang="en-US" altLang="ko-KR" dirty="0" err="1"/>
              <a:t>ismuch</a:t>
            </a:r>
            <a:r>
              <a:rPr lang="en-US" altLang="ko-KR" dirty="0"/>
              <a:t> more important as high-level cooperation in order to create new joint projects in some specific areas.</a:t>
            </a:r>
            <a:endParaRPr lang="ko-KR" altLang="en-US" dirty="0"/>
          </a:p>
        </p:txBody>
      </p:sp>
      <p:sp>
        <p:nvSpPr>
          <p:cNvPr id="4" name="슬라이드 번호 개체 틀 3"/>
          <p:cNvSpPr>
            <a:spLocks noGrp="1"/>
          </p:cNvSpPr>
          <p:nvPr>
            <p:ph type="sldNum" sz="quarter" idx="10"/>
          </p:nvPr>
        </p:nvSpPr>
        <p:spPr/>
        <p:txBody>
          <a:bodyPr/>
          <a:lstStyle/>
          <a:p>
            <a:fld id="{31901219-3683-4FE4-94F2-1952539D457A}" type="slidenum">
              <a:rPr lang="ko-KR" altLang="en-US" smtClean="0"/>
              <a:pPr/>
              <a:t>11</a:t>
            </a:fld>
            <a:endParaRPr lang="ko-KR"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a:t>As I have already mentioned, the Korean government has sent delegations to 9 countries over the past two years and shared know-</a:t>
            </a:r>
            <a:r>
              <a:rPr lang="en-US" altLang="ko-KR" dirty="0" err="1"/>
              <a:t>hows</a:t>
            </a:r>
            <a:r>
              <a:rPr lang="en-US" altLang="ko-KR" dirty="0"/>
              <a:t> on achieving innovation in various fields of public administration. </a:t>
            </a:r>
          </a:p>
          <a:p>
            <a:r>
              <a:rPr lang="en-US" altLang="ko-KR" dirty="0"/>
              <a:t>This map shows where the past countries which Korean delegations had visited for the last couple of year.</a:t>
            </a:r>
          </a:p>
          <a:p>
            <a:endParaRPr lang="en-US" altLang="ko-KR" dirty="0"/>
          </a:p>
          <a:p>
            <a:r>
              <a:rPr lang="en-US" altLang="ko-KR" dirty="0"/>
              <a:t>Next, I will introduce you which activities were done for each visit. </a:t>
            </a:r>
          </a:p>
          <a:p>
            <a:endParaRPr lang="en-US" altLang="ko-KR" dirty="0"/>
          </a:p>
          <a:p>
            <a:r>
              <a:rPr lang="en-US" altLang="ko-KR" dirty="0"/>
              <a:t>In last July, our delegations visited Czech Republic to deal with 9 topics, including e-Government, cyber security, e-procurement, and public safety. </a:t>
            </a:r>
          </a:p>
          <a:p>
            <a:endParaRPr lang="ko-KR" altLang="en-US" dirty="0"/>
          </a:p>
        </p:txBody>
      </p:sp>
      <p:sp>
        <p:nvSpPr>
          <p:cNvPr id="4" name="슬라이드 번호 개체 틀 3"/>
          <p:cNvSpPr>
            <a:spLocks noGrp="1"/>
          </p:cNvSpPr>
          <p:nvPr>
            <p:ph type="sldNum" sz="quarter" idx="10"/>
          </p:nvPr>
        </p:nvSpPr>
        <p:spPr/>
        <p:txBody>
          <a:bodyPr/>
          <a:lstStyle/>
          <a:p>
            <a:fld id="{31901219-3683-4FE4-94F2-1952539D457A}" type="slidenum">
              <a:rPr lang="ko-KR" altLang="en-US" smtClean="0"/>
              <a:pPr/>
              <a:t>13</a:t>
            </a:fld>
            <a:endParaRPr lang="ko-KR"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a:t>In July 2017, Korean delegates visited Costa Rica and Chile to share our experiences in various areas of public administration. </a:t>
            </a:r>
          </a:p>
          <a:p>
            <a:r>
              <a:rPr lang="en-US" altLang="ko-KR" dirty="0"/>
              <a:t>As you can see in the slide, 4 government organizations participated as the delegates to implement government-to-government cooperation. </a:t>
            </a:r>
          </a:p>
          <a:p>
            <a:r>
              <a:rPr lang="en-US" altLang="ko-KR" dirty="0"/>
              <a:t>Through the last visit, the Korean government could make progress on cooperation in various areas such as civil registration and natural disaster management as well as high-level cooperation. </a:t>
            </a:r>
            <a:endParaRPr lang="ko-KR" altLang="en-US" dirty="0"/>
          </a:p>
        </p:txBody>
      </p:sp>
      <p:sp>
        <p:nvSpPr>
          <p:cNvPr id="4" name="슬라이드 번호 개체 틀 3"/>
          <p:cNvSpPr>
            <a:spLocks noGrp="1"/>
          </p:cNvSpPr>
          <p:nvPr>
            <p:ph type="sldNum" sz="quarter" idx="10"/>
          </p:nvPr>
        </p:nvSpPr>
        <p:spPr/>
        <p:txBody>
          <a:bodyPr/>
          <a:lstStyle/>
          <a:p>
            <a:fld id="{31901219-3683-4FE4-94F2-1952539D457A}" type="slidenum">
              <a:rPr lang="ko-KR" altLang="en-US" smtClean="0"/>
              <a:pPr/>
              <a:t>14</a:t>
            </a:fld>
            <a:endParaRPr lang="ko-KR"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a:t>In last November, the Korean delegates consisting of 5 government organizations visited Indonesia and Cambodia. </a:t>
            </a:r>
          </a:p>
          <a:p>
            <a:r>
              <a:rPr lang="en-US" altLang="ko-KR" dirty="0"/>
              <a:t>Korea and Cambodia signed an MOU for Cooperation on Public Administration to strengthen the bilateral relation as well. </a:t>
            </a:r>
          </a:p>
          <a:p>
            <a:r>
              <a:rPr lang="en-US" altLang="ko-KR" dirty="0"/>
              <a:t>Recently, Korea and Cambodia are going to commence capacity building program for local government officials in this November. </a:t>
            </a:r>
            <a:endParaRPr lang="ko-KR" altLang="en-US" dirty="0"/>
          </a:p>
        </p:txBody>
      </p:sp>
      <p:sp>
        <p:nvSpPr>
          <p:cNvPr id="4" name="슬라이드 번호 개체 틀 3"/>
          <p:cNvSpPr>
            <a:spLocks noGrp="1"/>
          </p:cNvSpPr>
          <p:nvPr>
            <p:ph type="sldNum" sz="quarter" idx="10"/>
          </p:nvPr>
        </p:nvSpPr>
        <p:spPr/>
        <p:txBody>
          <a:bodyPr/>
          <a:lstStyle/>
          <a:p>
            <a:fld id="{31901219-3683-4FE4-94F2-1952539D457A}" type="slidenum">
              <a:rPr lang="ko-KR" altLang="en-US" smtClean="0"/>
              <a:pPr/>
              <a:t>16</a:t>
            </a:fld>
            <a:endParaRPr lang="ko-KR"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a:t>In August 2016, the delegations composed of 7 government organization visited Uzbekistan and Azerbaijan. </a:t>
            </a:r>
          </a:p>
          <a:p>
            <a:r>
              <a:rPr lang="en-US" altLang="ko-KR" dirty="0"/>
              <a:t>Especially, the late Uzbekistan president </a:t>
            </a:r>
            <a:r>
              <a:rPr lang="en-US" altLang="ko-KR" dirty="0" err="1"/>
              <a:t>Karimov</a:t>
            </a:r>
            <a:r>
              <a:rPr lang="en-US" altLang="ko-KR" dirty="0"/>
              <a:t> warmly welcomed the delegation and allowed a courtesy call by the head of delegation, who was the Minister of the Interior and Safety. </a:t>
            </a:r>
          </a:p>
          <a:p>
            <a:r>
              <a:rPr lang="en-US" altLang="ko-KR" dirty="0"/>
              <a:t>Through the meeting, Korea and Uzbekistan further enhanced bilateral cooperation in many fields. </a:t>
            </a:r>
          </a:p>
          <a:p>
            <a:r>
              <a:rPr lang="en-US" altLang="ko-KR" dirty="0"/>
              <a:t>You know? Our previous minister was the last person who paid a visit to the late president </a:t>
            </a:r>
            <a:r>
              <a:rPr lang="en-US" altLang="ko-KR" dirty="0" err="1"/>
              <a:t>Karmiov</a:t>
            </a:r>
            <a:r>
              <a:rPr lang="en-US" altLang="ko-KR" dirty="0"/>
              <a:t>. </a:t>
            </a:r>
            <a:endParaRPr lang="ko-KR" altLang="en-US" dirty="0"/>
          </a:p>
        </p:txBody>
      </p:sp>
      <p:sp>
        <p:nvSpPr>
          <p:cNvPr id="4" name="슬라이드 번호 개체 틀 3"/>
          <p:cNvSpPr>
            <a:spLocks noGrp="1"/>
          </p:cNvSpPr>
          <p:nvPr>
            <p:ph type="sldNum" sz="quarter" idx="10"/>
          </p:nvPr>
        </p:nvSpPr>
        <p:spPr/>
        <p:txBody>
          <a:bodyPr/>
          <a:lstStyle/>
          <a:p>
            <a:fld id="{31901219-3683-4FE4-94F2-1952539D457A}" type="slidenum">
              <a:rPr lang="ko-KR" altLang="en-US" smtClean="0"/>
              <a:pPr/>
              <a:t>18</a:t>
            </a:fld>
            <a:endParaRPr lang="ko-KR"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a:t>Our program was followed by so many follow-up activities.</a:t>
            </a:r>
            <a:endParaRPr lang="ko-KR" altLang="en-US" dirty="0"/>
          </a:p>
        </p:txBody>
      </p:sp>
      <p:sp>
        <p:nvSpPr>
          <p:cNvPr id="4" name="슬라이드 번호 개체 틀 3"/>
          <p:cNvSpPr>
            <a:spLocks noGrp="1"/>
          </p:cNvSpPr>
          <p:nvPr>
            <p:ph type="sldNum" sz="quarter" idx="10"/>
          </p:nvPr>
        </p:nvSpPr>
        <p:spPr/>
        <p:txBody>
          <a:bodyPr/>
          <a:lstStyle/>
          <a:p>
            <a:fld id="{31901219-3683-4FE4-94F2-1952539D457A}" type="slidenum">
              <a:rPr lang="ko-KR" altLang="en-US" smtClean="0"/>
              <a:pPr/>
              <a:t>20</a:t>
            </a:fld>
            <a:endParaRPr lang="ko-KR"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a:t>First of all, Korea and Chile are closely working together to construct the Public Safety LTE by mutual consultation. And, the Korean government finished an invitational training program for disaster safety management experts in Costa Rica in March. </a:t>
            </a:r>
            <a:endParaRPr lang="ko-KR" altLang="en-US" dirty="0"/>
          </a:p>
        </p:txBody>
      </p:sp>
      <p:sp>
        <p:nvSpPr>
          <p:cNvPr id="4" name="슬라이드 번호 개체 틀 3"/>
          <p:cNvSpPr>
            <a:spLocks noGrp="1"/>
          </p:cNvSpPr>
          <p:nvPr>
            <p:ph type="sldNum" sz="quarter" idx="10"/>
          </p:nvPr>
        </p:nvSpPr>
        <p:spPr/>
        <p:txBody>
          <a:bodyPr/>
          <a:lstStyle/>
          <a:p>
            <a:fld id="{31901219-3683-4FE4-94F2-1952539D457A}" type="slidenum">
              <a:rPr lang="ko-KR" altLang="en-US" smtClean="0"/>
              <a:pPr/>
              <a:t>21</a:t>
            </a:fld>
            <a:endParaRPr lang="ko-KR"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a:t>Based on the last visit to Uzbekistan and Azerbaijan, the Korean government is undertaking follow-up activities in the area of national archive, criminal justice system and Data Center.</a:t>
            </a:r>
          </a:p>
          <a:p>
            <a:r>
              <a:rPr lang="en-US" altLang="ko-KR" dirty="0"/>
              <a:t>In specific, Korea and Uzbekistan agreed to construct the Uzbekistan Government Data Center, with the loan provided by Korea. </a:t>
            </a:r>
          </a:p>
          <a:p>
            <a:r>
              <a:rPr lang="en-US" altLang="ko-KR" dirty="0"/>
              <a:t>You can refer to other follow-ups with this file.</a:t>
            </a:r>
            <a:endParaRPr lang="ko-KR" altLang="en-US" dirty="0"/>
          </a:p>
        </p:txBody>
      </p:sp>
      <p:sp>
        <p:nvSpPr>
          <p:cNvPr id="4" name="슬라이드 번호 개체 틀 3"/>
          <p:cNvSpPr>
            <a:spLocks noGrp="1"/>
          </p:cNvSpPr>
          <p:nvPr>
            <p:ph type="sldNum" sz="quarter" idx="10"/>
          </p:nvPr>
        </p:nvSpPr>
        <p:spPr/>
        <p:txBody>
          <a:bodyPr/>
          <a:lstStyle/>
          <a:p>
            <a:fld id="{31901219-3683-4FE4-94F2-1952539D457A}" type="slidenum">
              <a:rPr lang="ko-KR" altLang="en-US" smtClean="0"/>
              <a:pPr/>
              <a:t>22</a:t>
            </a:fld>
            <a:endParaRPr lang="ko-KR"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a:t>As you are aware, the </a:t>
            </a:r>
            <a:r>
              <a:rPr lang="en-US" altLang="ko-KR" dirty="0" err="1"/>
              <a:t>Koreangovernment</a:t>
            </a:r>
            <a:r>
              <a:rPr lang="en-US" altLang="ko-KR" dirty="0"/>
              <a:t> will send the delegation to (</a:t>
            </a:r>
            <a:r>
              <a:rPr lang="ko-KR" altLang="en-US" dirty="0"/>
              <a:t>나라이름</a:t>
            </a:r>
            <a:r>
              <a:rPr lang="en-US" altLang="ko-KR" dirty="0"/>
              <a:t>) in December.</a:t>
            </a:r>
          </a:p>
          <a:p>
            <a:r>
              <a:rPr lang="en-US" altLang="ko-KR" dirty="0"/>
              <a:t>We believe that our visit will add momentum to strengthening good relationship between Korea and (</a:t>
            </a:r>
            <a:r>
              <a:rPr lang="ko-KR" altLang="en-US" dirty="0"/>
              <a:t>나라이름</a:t>
            </a:r>
            <a:r>
              <a:rPr lang="en-US" altLang="ko-KR" dirty="0"/>
              <a:t>).</a:t>
            </a:r>
          </a:p>
          <a:p>
            <a:r>
              <a:rPr lang="en-US" altLang="ko-KR" dirty="0"/>
              <a:t>This is end of my short presentation.</a:t>
            </a:r>
          </a:p>
          <a:p>
            <a:r>
              <a:rPr lang="en-US" altLang="ko-KR" dirty="0"/>
              <a:t>Let’s move on to the next discussion. </a:t>
            </a:r>
          </a:p>
          <a:p>
            <a:r>
              <a:rPr lang="en-US" altLang="ko-KR" dirty="0"/>
              <a:t>I would like to describe the </a:t>
            </a:r>
            <a:r>
              <a:rPr lang="en-US" altLang="ko-KR" dirty="0" err="1"/>
              <a:t>respectivetopicsto</a:t>
            </a:r>
            <a:r>
              <a:rPr lang="en-US" altLang="ko-KR" dirty="0"/>
              <a:t> be deal with during our delegations’ visit.</a:t>
            </a:r>
            <a:endParaRPr lang="ko-KR" altLang="en-US" dirty="0"/>
          </a:p>
        </p:txBody>
      </p:sp>
      <p:sp>
        <p:nvSpPr>
          <p:cNvPr id="4" name="슬라이드 번호 개체 틀 3"/>
          <p:cNvSpPr>
            <a:spLocks noGrp="1"/>
          </p:cNvSpPr>
          <p:nvPr>
            <p:ph type="sldNum" sz="quarter" idx="10"/>
          </p:nvPr>
        </p:nvSpPr>
        <p:spPr/>
        <p:txBody>
          <a:bodyPr/>
          <a:lstStyle/>
          <a:p>
            <a:fld id="{31901219-3683-4FE4-94F2-1952539D457A}" type="slidenum">
              <a:rPr lang="ko-KR" altLang="en-US" smtClean="0"/>
              <a:pPr/>
              <a:t>23</a:t>
            </a:fld>
            <a:endParaRPr lang="ko-K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5"/>
          </p:nvPr>
        </p:nvSpPr>
        <p:spPr/>
        <p:txBody>
          <a:bodyPr/>
          <a:lstStyle/>
          <a:p>
            <a:fld id="{31901219-3683-4FE4-94F2-1952539D457A}" type="slidenum">
              <a:rPr lang="ko-KR" altLang="en-US" smtClean="0"/>
              <a:pPr/>
              <a:t>2</a:t>
            </a:fld>
            <a:endParaRPr lang="ko-KR" altLang="en-US"/>
          </a:p>
        </p:txBody>
      </p:sp>
    </p:spTree>
    <p:extLst>
      <p:ext uri="{BB962C8B-B14F-4D97-AF65-F5344CB8AC3E}">
        <p14:creationId xmlns:p14="http://schemas.microsoft.com/office/powerpoint/2010/main" val="1614666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a:t>The main purpose of this program is to share knowledge and experience on various fields of public administration.</a:t>
            </a:r>
          </a:p>
          <a:p>
            <a:r>
              <a:rPr lang="en-US" altLang="ko-KR" dirty="0"/>
              <a:t>The Korean government has sent delegates consisting of government officials from relevant </a:t>
            </a:r>
            <a:r>
              <a:rPr lang="en-US" altLang="ko-KR" dirty="0" err="1"/>
              <a:t>governmentagencies</a:t>
            </a:r>
            <a:r>
              <a:rPr lang="en-US" altLang="ko-KR" dirty="0"/>
              <a:t> for a short period of time in order to cooperate </a:t>
            </a:r>
            <a:r>
              <a:rPr lang="en-US" altLang="ko-KR" dirty="0" err="1"/>
              <a:t>withcountries</a:t>
            </a:r>
            <a:r>
              <a:rPr lang="en-US" altLang="ko-KR" dirty="0"/>
              <a:t> around the world on various areas of public administration. </a:t>
            </a:r>
          </a:p>
          <a:p>
            <a:r>
              <a:rPr lang="en-US" altLang="ko-KR" dirty="0"/>
              <a:t>Through this program, we have shared our experiences on various areas of public administration, promoting win-win development as well as facilitating high-level cooperation for long-lasting partnership.</a:t>
            </a:r>
          </a:p>
          <a:p>
            <a:r>
              <a:rPr lang="en-US" altLang="ko-KR" dirty="0"/>
              <a:t>Civil registration, Open Data, E-Government, public security, public health care are the areas that the Korean Government have shared with partner countries.</a:t>
            </a:r>
          </a:p>
          <a:p>
            <a:r>
              <a:rPr lang="en-US" altLang="ko-KR" dirty="0"/>
              <a:t>Furthermore, we will constantly make efforts for achieving sustainable development in the world. </a:t>
            </a:r>
            <a:endParaRPr lang="ko-KR" altLang="en-US" dirty="0"/>
          </a:p>
        </p:txBody>
      </p:sp>
      <p:sp>
        <p:nvSpPr>
          <p:cNvPr id="4" name="슬라이드 번호 개체 틀 3"/>
          <p:cNvSpPr>
            <a:spLocks noGrp="1"/>
          </p:cNvSpPr>
          <p:nvPr>
            <p:ph type="sldNum" sz="quarter" idx="10"/>
          </p:nvPr>
        </p:nvSpPr>
        <p:spPr/>
        <p:txBody>
          <a:bodyPr/>
          <a:lstStyle/>
          <a:p>
            <a:fld id="{31901219-3683-4FE4-94F2-1952539D457A}" type="slidenum">
              <a:rPr lang="ko-KR" altLang="en-US" smtClean="0"/>
              <a:pPr/>
              <a:t>4</a:t>
            </a:fld>
            <a:endParaRPr lang="ko-KR"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a:t>We have already consulted the areas to cooperate. Let’s skip this page.</a:t>
            </a:r>
            <a:endParaRPr lang="ko-KR" altLang="en-US" dirty="0"/>
          </a:p>
        </p:txBody>
      </p:sp>
      <p:sp>
        <p:nvSpPr>
          <p:cNvPr id="4" name="슬라이드 번호 개체 틀 3"/>
          <p:cNvSpPr>
            <a:spLocks noGrp="1"/>
          </p:cNvSpPr>
          <p:nvPr>
            <p:ph type="sldNum" sz="quarter" idx="10"/>
          </p:nvPr>
        </p:nvSpPr>
        <p:spPr/>
        <p:txBody>
          <a:bodyPr/>
          <a:lstStyle/>
          <a:p>
            <a:fld id="{31901219-3683-4FE4-94F2-1952539D457A}" type="slidenum">
              <a:rPr lang="ko-KR" altLang="en-US" smtClean="0"/>
              <a:pPr/>
              <a:t>5</a:t>
            </a:fld>
            <a:endParaRPr lang="ko-KR"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a:t>Now, I am going to introduce the key components </a:t>
            </a:r>
            <a:r>
              <a:rPr lang="en-US" altLang="ko-KR" dirty="0" err="1"/>
              <a:t>implementedby</a:t>
            </a:r>
            <a:r>
              <a:rPr lang="en-US" altLang="ko-KR" dirty="0"/>
              <a:t> our program. </a:t>
            </a:r>
            <a:endParaRPr lang="ko-KR" altLang="en-US" dirty="0"/>
          </a:p>
        </p:txBody>
      </p:sp>
      <p:sp>
        <p:nvSpPr>
          <p:cNvPr id="4" name="슬라이드 번호 개체 틀 3"/>
          <p:cNvSpPr>
            <a:spLocks noGrp="1"/>
          </p:cNvSpPr>
          <p:nvPr>
            <p:ph type="sldNum" sz="quarter" idx="10"/>
          </p:nvPr>
        </p:nvSpPr>
        <p:spPr/>
        <p:txBody>
          <a:bodyPr/>
          <a:lstStyle/>
          <a:p>
            <a:fld id="{31901219-3683-4FE4-94F2-1952539D457A}" type="slidenum">
              <a:rPr lang="ko-KR" altLang="en-US" smtClean="0"/>
              <a:pPr/>
              <a:t>6</a:t>
            </a:fld>
            <a:endParaRPr lang="ko-KR"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err="1"/>
              <a:t>First,one</a:t>
            </a:r>
            <a:r>
              <a:rPr lang="en-US" altLang="ko-KR" dirty="0"/>
              <a:t>-day Forum! </a:t>
            </a:r>
          </a:p>
          <a:p>
            <a:r>
              <a:rPr lang="en-US" altLang="ko-KR" dirty="0"/>
              <a:t>We’ve held </a:t>
            </a:r>
            <a:r>
              <a:rPr lang="en-US" altLang="ko-KR" dirty="0" err="1"/>
              <a:t>cooperationforum</a:t>
            </a:r>
            <a:r>
              <a:rPr lang="en-US" altLang="ko-KR" dirty="0"/>
              <a:t> on public administration with our partner countries, attended by relevant ministries with selected </a:t>
            </a:r>
            <a:r>
              <a:rPr lang="en-US" altLang="ko-KR" dirty="0" err="1"/>
              <a:t>topics.Relevant</a:t>
            </a:r>
            <a:r>
              <a:rPr lang="en-US" altLang="ko-KR" dirty="0"/>
              <a:t> organizations from two countries will give 15-20 min presentations to introduce their policies.</a:t>
            </a:r>
          </a:p>
          <a:p>
            <a:r>
              <a:rPr lang="en-US" altLang="ko-KR" dirty="0"/>
              <a:t>Through this forum, two countries could share experiences on wide-ranging of public administration, such as e-Government, Open data, civil registration and etc.</a:t>
            </a:r>
          </a:p>
          <a:p>
            <a:r>
              <a:rPr lang="en-US" altLang="ko-KR" dirty="0"/>
              <a:t>The forums have been meaningful in that the occasions have helped countries briefly understand policies of each other. </a:t>
            </a:r>
          </a:p>
          <a:p>
            <a:endParaRPr lang="ko-KR" altLang="en-US" dirty="0"/>
          </a:p>
        </p:txBody>
      </p:sp>
      <p:sp>
        <p:nvSpPr>
          <p:cNvPr id="4" name="슬라이드 번호 개체 틀 3"/>
          <p:cNvSpPr>
            <a:spLocks noGrp="1"/>
          </p:cNvSpPr>
          <p:nvPr>
            <p:ph type="sldNum" sz="quarter" idx="10"/>
          </p:nvPr>
        </p:nvSpPr>
        <p:spPr/>
        <p:txBody>
          <a:bodyPr/>
          <a:lstStyle/>
          <a:p>
            <a:fld id="{31901219-3683-4FE4-94F2-1952539D457A}" type="slidenum">
              <a:rPr lang="ko-KR" altLang="en-US" smtClean="0"/>
              <a:pPr/>
              <a:t>7</a:t>
            </a:fld>
            <a:endParaRPr lang="ko-KR"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a:t>This is one of the examples, which was the time table for the Korea-Chile Cooperation Forum held in July last year. </a:t>
            </a:r>
          </a:p>
          <a:p>
            <a:r>
              <a:rPr lang="en-US" altLang="ko-KR" dirty="0"/>
              <a:t>Not only the MOIS, but also other government agencies such as Seoul Metropolitan City and Korea Customs Services joined the forum and shared various issues like Intelligent Transport System and e-customs service.</a:t>
            </a:r>
          </a:p>
          <a:p>
            <a:endParaRPr lang="ko-KR" altLang="en-US" dirty="0"/>
          </a:p>
        </p:txBody>
      </p:sp>
      <p:sp>
        <p:nvSpPr>
          <p:cNvPr id="4" name="슬라이드 번호 개체 틀 3"/>
          <p:cNvSpPr>
            <a:spLocks noGrp="1"/>
          </p:cNvSpPr>
          <p:nvPr>
            <p:ph type="sldNum" sz="quarter" idx="10"/>
          </p:nvPr>
        </p:nvSpPr>
        <p:spPr/>
        <p:txBody>
          <a:bodyPr/>
          <a:lstStyle/>
          <a:p>
            <a:fld id="{31901219-3683-4FE4-94F2-1952539D457A}" type="slidenum">
              <a:rPr lang="ko-KR" altLang="en-US" smtClean="0"/>
              <a:pPr/>
              <a:t>8</a:t>
            </a:fld>
            <a:endParaRPr lang="ko-KR"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a:t>In addition to cooperation forum, we promoted high-level cooperation such as multilateral, ministerial meeting, bilateral meeting and MOU conclusion in parallel.</a:t>
            </a:r>
          </a:p>
          <a:p>
            <a:r>
              <a:rPr lang="en-US" altLang="ko-KR" dirty="0"/>
              <a:t>The photos in this slide show the examples of high-level cooperation activities performed between Korea and partner countries in recent years. </a:t>
            </a:r>
          </a:p>
          <a:p>
            <a:r>
              <a:rPr lang="en-US" altLang="ko-KR" dirty="0"/>
              <a:t>High-level cooperation gives momentum to carry out cooperation activities in specific areas, and it is also very importance in terms of making cooperation sustainable in the future.</a:t>
            </a:r>
          </a:p>
          <a:p>
            <a:r>
              <a:rPr lang="en-US" altLang="ko-KR" dirty="0"/>
              <a:t>In occasion, the president of a visiting country warmly welcomes the Korean delegation in the past, and after a courtesy call, specific cooperation activities were initiated right away.</a:t>
            </a:r>
          </a:p>
        </p:txBody>
      </p:sp>
      <p:sp>
        <p:nvSpPr>
          <p:cNvPr id="4" name="슬라이드 번호 개체 틀 3"/>
          <p:cNvSpPr>
            <a:spLocks noGrp="1"/>
          </p:cNvSpPr>
          <p:nvPr>
            <p:ph type="sldNum" sz="quarter" idx="10"/>
          </p:nvPr>
        </p:nvSpPr>
        <p:spPr/>
        <p:txBody>
          <a:bodyPr/>
          <a:lstStyle/>
          <a:p>
            <a:fld id="{31901219-3683-4FE4-94F2-1952539D457A}" type="slidenum">
              <a:rPr lang="ko-KR" altLang="en-US" smtClean="0"/>
              <a:pPr/>
              <a:t>9</a:t>
            </a:fld>
            <a:endParaRPr lang="ko-KR"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a:t>Luncheon or dinner is provided with an aim to build friendship and network with each other during forums.</a:t>
            </a:r>
            <a:endParaRPr lang="ko-KR" altLang="en-US" dirty="0"/>
          </a:p>
        </p:txBody>
      </p:sp>
      <p:sp>
        <p:nvSpPr>
          <p:cNvPr id="4" name="슬라이드 번호 개체 틀 3"/>
          <p:cNvSpPr>
            <a:spLocks noGrp="1"/>
          </p:cNvSpPr>
          <p:nvPr>
            <p:ph type="sldNum" sz="quarter" idx="10"/>
          </p:nvPr>
        </p:nvSpPr>
        <p:spPr/>
        <p:txBody>
          <a:bodyPr/>
          <a:lstStyle/>
          <a:p>
            <a:fld id="{31901219-3683-4FE4-94F2-1952539D457A}" type="slidenum">
              <a:rPr lang="ko-KR" altLang="en-US" smtClean="0"/>
              <a:pPr/>
              <a:t>10</a:t>
            </a:fld>
            <a:endParaRPr lang="ko-KR"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pic>
        <p:nvPicPr>
          <p:cNvPr id="7" name="그림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61" y="3188"/>
            <a:ext cx="10690877" cy="755488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686F8027-AC51-4621-9F0B-FB3C5578B392}" type="datetimeFigureOut">
              <a:rPr lang="ko-KR" altLang="en-US" smtClean="0"/>
              <a:pPr/>
              <a:t>2019-01-21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3CAB2F5-80E8-4FA8-829C-E673BC9B045D}" type="slidenum">
              <a:rPr lang="ko-KR" altLang="en-US" smtClean="0"/>
              <a:pPr/>
              <a:t>‹#›</a:t>
            </a:fld>
            <a:endParaRPr lang="ko-K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7752715" y="302802"/>
            <a:ext cx="2406015" cy="6451578"/>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534670" y="302802"/>
            <a:ext cx="7039822" cy="6451578"/>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686F8027-AC51-4621-9F0B-FB3C5578B392}" type="datetimeFigureOut">
              <a:rPr lang="ko-KR" altLang="en-US" smtClean="0"/>
              <a:pPr/>
              <a:t>2019-01-21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3CAB2F5-80E8-4FA8-829C-E673BC9B045D}" type="slidenum">
              <a:rPr lang="ko-KR" altLang="en-US" smtClean="0"/>
              <a:pPr/>
              <a:t>‹#›</a:t>
            </a:fld>
            <a:endParaRPr lang="ko-K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pic>
        <p:nvPicPr>
          <p:cNvPr id="7" name="그림 6" descr="03.jpg"/>
          <p:cNvPicPr>
            <a:picLocks noChangeAspect="1"/>
          </p:cNvPicPr>
          <p:nvPr userDrawn="1"/>
        </p:nvPicPr>
        <p:blipFill>
          <a:blip r:embed="rId2"/>
          <a:stretch>
            <a:fillRect/>
          </a:stretch>
        </p:blipFill>
        <p:spPr>
          <a:xfrm>
            <a:off x="0" y="3188"/>
            <a:ext cx="10693400" cy="7554887"/>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44705" y="4858812"/>
            <a:ext cx="9089390" cy="1501751"/>
          </a:xfrm>
        </p:spPr>
        <p:txBody>
          <a:bodyPr anchor="t"/>
          <a:lstStyle>
            <a:lvl1pPr algn="l">
              <a:defRPr sz="4600" b="1" cap="all"/>
            </a:lvl1pPr>
          </a:lstStyle>
          <a:p>
            <a:r>
              <a:rPr lang="ko-KR" altLang="en-US"/>
              <a:t>마스터 제목 스타일 편집</a:t>
            </a:r>
          </a:p>
        </p:txBody>
      </p:sp>
      <p:sp>
        <p:nvSpPr>
          <p:cNvPr id="3" name="텍스트 개체 틀 2"/>
          <p:cNvSpPr>
            <a:spLocks noGrp="1"/>
          </p:cNvSpPr>
          <p:nvPr>
            <p:ph type="body" idx="1"/>
          </p:nvPr>
        </p:nvSpPr>
        <p:spPr>
          <a:xfrm>
            <a:off x="844705" y="3204786"/>
            <a:ext cx="9089390" cy="1654026"/>
          </a:xfrm>
        </p:spPr>
        <p:txBody>
          <a:bodyPr anchor="b"/>
          <a:lstStyle>
            <a:lvl1pPr marL="0" indent="0">
              <a:buNone/>
              <a:defRPr sz="2300">
                <a:solidFill>
                  <a:schemeClr val="tx1">
                    <a:tint val="75000"/>
                  </a:schemeClr>
                </a:solidFill>
              </a:defRPr>
            </a:lvl1pPr>
            <a:lvl2pPr marL="521528" indent="0">
              <a:buNone/>
              <a:defRPr sz="2100">
                <a:solidFill>
                  <a:schemeClr val="tx1">
                    <a:tint val="75000"/>
                  </a:schemeClr>
                </a:solidFill>
              </a:defRPr>
            </a:lvl2pPr>
            <a:lvl3pPr marL="1043056" indent="0">
              <a:buNone/>
              <a:defRPr sz="1800">
                <a:solidFill>
                  <a:schemeClr val="tx1">
                    <a:tint val="75000"/>
                  </a:schemeClr>
                </a:solidFill>
              </a:defRPr>
            </a:lvl3pPr>
            <a:lvl4pPr marL="1564584" indent="0">
              <a:buNone/>
              <a:defRPr sz="1600">
                <a:solidFill>
                  <a:schemeClr val="tx1">
                    <a:tint val="75000"/>
                  </a:schemeClr>
                </a:solidFill>
              </a:defRPr>
            </a:lvl4pPr>
            <a:lvl5pPr marL="2086112" indent="0">
              <a:buNone/>
              <a:defRPr sz="1600">
                <a:solidFill>
                  <a:schemeClr val="tx1">
                    <a:tint val="75000"/>
                  </a:schemeClr>
                </a:solidFill>
              </a:defRPr>
            </a:lvl5pPr>
            <a:lvl6pPr marL="2607640" indent="0">
              <a:buNone/>
              <a:defRPr sz="1600">
                <a:solidFill>
                  <a:schemeClr val="tx1">
                    <a:tint val="75000"/>
                  </a:schemeClr>
                </a:solidFill>
              </a:defRPr>
            </a:lvl6pPr>
            <a:lvl7pPr marL="3129168" indent="0">
              <a:buNone/>
              <a:defRPr sz="1600">
                <a:solidFill>
                  <a:schemeClr val="tx1">
                    <a:tint val="75000"/>
                  </a:schemeClr>
                </a:solidFill>
              </a:defRPr>
            </a:lvl7pPr>
            <a:lvl8pPr marL="3650696" indent="0">
              <a:buNone/>
              <a:defRPr sz="1600">
                <a:solidFill>
                  <a:schemeClr val="tx1">
                    <a:tint val="75000"/>
                  </a:schemeClr>
                </a:solidFill>
              </a:defRPr>
            </a:lvl8pPr>
            <a:lvl9pPr marL="4172224" indent="0">
              <a:buNone/>
              <a:defRPr sz="16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p:txBody>
          <a:bodyPr/>
          <a:lstStyle/>
          <a:p>
            <a:fld id="{686F8027-AC51-4621-9F0B-FB3C5578B392}" type="datetimeFigureOut">
              <a:rPr lang="ko-KR" altLang="en-US" smtClean="0"/>
              <a:pPr/>
              <a:t>2019-01-21</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3CAB2F5-80E8-4FA8-829C-E673BC9B045D}" type="slidenum">
              <a:rPr lang="ko-KR" altLang="en-US" smtClean="0"/>
              <a:pPr/>
              <a:t>‹#›</a:t>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534670"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5435812" y="1764295"/>
            <a:ext cx="4722918" cy="499008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686F8027-AC51-4621-9F0B-FB3C5578B392}" type="datetimeFigureOut">
              <a:rPr lang="ko-KR" altLang="en-US" smtClean="0"/>
              <a:pPr/>
              <a:t>2019-01-21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E3CAB2F5-80E8-4FA8-829C-E673BC9B045D}" type="slidenum">
              <a:rPr lang="ko-KR" altLang="en-US" smtClean="0"/>
              <a:pPr/>
              <a:t>‹#›</a:t>
            </a:fld>
            <a:endParaRPr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a:t>마스터 제목 스타일 편집</a:t>
            </a:r>
          </a:p>
        </p:txBody>
      </p:sp>
      <p:sp>
        <p:nvSpPr>
          <p:cNvPr id="3" name="텍스트 개체 틀 2"/>
          <p:cNvSpPr>
            <a:spLocks noGrp="1"/>
          </p:cNvSpPr>
          <p:nvPr>
            <p:ph type="body" idx="1"/>
          </p:nvPr>
        </p:nvSpPr>
        <p:spPr>
          <a:xfrm>
            <a:off x="534670" y="1692533"/>
            <a:ext cx="4724775"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ko-KR" altLang="en-US"/>
              <a:t>마스터 텍스트 스타일을 편집합니다</a:t>
            </a:r>
          </a:p>
        </p:txBody>
      </p:sp>
      <p:sp>
        <p:nvSpPr>
          <p:cNvPr id="4" name="내용 개체 틀 3"/>
          <p:cNvSpPr>
            <a:spLocks noGrp="1"/>
          </p:cNvSpPr>
          <p:nvPr>
            <p:ph sz="half" idx="2"/>
          </p:nvPr>
        </p:nvSpPr>
        <p:spPr>
          <a:xfrm>
            <a:off x="534670" y="2397901"/>
            <a:ext cx="4724775"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5432099" y="1692533"/>
            <a:ext cx="4726631" cy="705367"/>
          </a:xfrm>
        </p:spPr>
        <p:txBody>
          <a:bodyPr anchor="b"/>
          <a:lstStyle>
            <a:lvl1pPr marL="0" indent="0">
              <a:buNone/>
              <a:defRPr sz="2700" b="1"/>
            </a:lvl1pPr>
            <a:lvl2pPr marL="521528" indent="0">
              <a:buNone/>
              <a:defRPr sz="2300" b="1"/>
            </a:lvl2pPr>
            <a:lvl3pPr marL="1043056" indent="0">
              <a:buNone/>
              <a:defRPr sz="2100" b="1"/>
            </a:lvl3pPr>
            <a:lvl4pPr marL="1564584" indent="0">
              <a:buNone/>
              <a:defRPr sz="1800" b="1"/>
            </a:lvl4pPr>
            <a:lvl5pPr marL="2086112" indent="0">
              <a:buNone/>
              <a:defRPr sz="1800" b="1"/>
            </a:lvl5pPr>
            <a:lvl6pPr marL="2607640" indent="0">
              <a:buNone/>
              <a:defRPr sz="1800" b="1"/>
            </a:lvl6pPr>
            <a:lvl7pPr marL="3129168" indent="0">
              <a:buNone/>
              <a:defRPr sz="1800" b="1"/>
            </a:lvl7pPr>
            <a:lvl8pPr marL="3650696" indent="0">
              <a:buNone/>
              <a:defRPr sz="1800" b="1"/>
            </a:lvl8pPr>
            <a:lvl9pPr marL="4172224" indent="0">
              <a:buNone/>
              <a:defRPr sz="1800" b="1"/>
            </a:lvl9pPr>
          </a:lstStyle>
          <a:p>
            <a:pPr lvl="0"/>
            <a:r>
              <a:rPr lang="ko-KR" altLang="en-US"/>
              <a:t>마스터 텍스트 스타일을 편집합니다</a:t>
            </a:r>
          </a:p>
        </p:txBody>
      </p:sp>
      <p:sp>
        <p:nvSpPr>
          <p:cNvPr id="6" name="내용 개체 틀 5"/>
          <p:cNvSpPr>
            <a:spLocks noGrp="1"/>
          </p:cNvSpPr>
          <p:nvPr>
            <p:ph sz="quarter" idx="4"/>
          </p:nvPr>
        </p:nvSpPr>
        <p:spPr>
          <a:xfrm>
            <a:off x="5432099" y="2397901"/>
            <a:ext cx="4726631" cy="4356478"/>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686F8027-AC51-4621-9F0B-FB3C5578B392}" type="datetimeFigureOut">
              <a:rPr lang="ko-KR" altLang="en-US" smtClean="0"/>
              <a:pPr/>
              <a:t>2019-01-21</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E3CAB2F5-80E8-4FA8-829C-E673BC9B045D}" type="slidenum">
              <a:rPr lang="ko-KR" altLang="en-US" smtClean="0"/>
              <a:pPr/>
              <a:t>‹#›</a:t>
            </a:fld>
            <a:endParaRPr lang="ko-K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686F8027-AC51-4621-9F0B-FB3C5578B392}" type="datetimeFigureOut">
              <a:rPr lang="ko-KR" altLang="en-US" smtClean="0"/>
              <a:pPr/>
              <a:t>2019-01-21</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E3CAB2F5-80E8-4FA8-829C-E673BC9B045D}" type="slidenum">
              <a:rPr lang="ko-KR" altLang="en-US" smtClean="0"/>
              <a:pPr/>
              <a:t>‹#›</a:t>
            </a:fld>
            <a:endParaRPr lang="ko-K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686F8027-AC51-4621-9F0B-FB3C5578B392}" type="datetimeFigureOut">
              <a:rPr lang="ko-KR" altLang="en-US" smtClean="0"/>
              <a:pPr/>
              <a:t>2019-01-21</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E3CAB2F5-80E8-4FA8-829C-E673BC9B045D}" type="slidenum">
              <a:rPr lang="ko-KR" altLang="en-US" smtClean="0"/>
              <a:pPr/>
              <a:t>‹#›</a:t>
            </a:fld>
            <a:endParaRPr lang="ko-K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534671" y="301050"/>
            <a:ext cx="3518055" cy="1281214"/>
          </a:xfrm>
        </p:spPr>
        <p:txBody>
          <a:bodyPr anchor="b"/>
          <a:lstStyle>
            <a:lvl1pPr algn="l">
              <a:defRPr sz="2300" b="1"/>
            </a:lvl1pPr>
          </a:lstStyle>
          <a:p>
            <a:r>
              <a:rPr lang="ko-KR" altLang="en-US"/>
              <a:t>마스터 제목 스타일 편집</a:t>
            </a:r>
          </a:p>
        </p:txBody>
      </p:sp>
      <p:sp>
        <p:nvSpPr>
          <p:cNvPr id="3" name="내용 개체 틀 2"/>
          <p:cNvSpPr>
            <a:spLocks noGrp="1"/>
          </p:cNvSpPr>
          <p:nvPr>
            <p:ph idx="1"/>
          </p:nvPr>
        </p:nvSpPr>
        <p:spPr>
          <a:xfrm>
            <a:off x="4180822" y="301051"/>
            <a:ext cx="5977908" cy="6453328"/>
          </a:xfrm>
        </p:spPr>
        <p:txBody>
          <a:bodyPr/>
          <a:lstStyle>
            <a:lvl1pPr>
              <a:defRPr sz="37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534671" y="1582265"/>
            <a:ext cx="3518055" cy="5172114"/>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686F8027-AC51-4621-9F0B-FB3C5578B392}" type="datetimeFigureOut">
              <a:rPr lang="ko-KR" altLang="en-US" smtClean="0"/>
              <a:pPr/>
              <a:t>2019-01-21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E3CAB2F5-80E8-4FA8-829C-E673BC9B045D}" type="slidenum">
              <a:rPr lang="ko-KR" altLang="en-US" smtClean="0"/>
              <a:pPr/>
              <a:t>‹#›</a:t>
            </a:fld>
            <a:endParaRPr lang="ko-K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2095981" y="5292884"/>
            <a:ext cx="6416040" cy="624855"/>
          </a:xfrm>
        </p:spPr>
        <p:txBody>
          <a:bodyPr anchor="b"/>
          <a:lstStyle>
            <a:lvl1pPr algn="l">
              <a:defRPr sz="2300" b="1"/>
            </a:lvl1pPr>
          </a:lstStyle>
          <a:p>
            <a:r>
              <a:rPr lang="ko-KR" altLang="en-US"/>
              <a:t>마스터 제목 스타일 편집</a:t>
            </a:r>
          </a:p>
        </p:txBody>
      </p:sp>
      <p:sp>
        <p:nvSpPr>
          <p:cNvPr id="3" name="그림 개체 틀 2"/>
          <p:cNvSpPr>
            <a:spLocks noGrp="1"/>
          </p:cNvSpPr>
          <p:nvPr>
            <p:ph type="pic" idx="1"/>
          </p:nvPr>
        </p:nvSpPr>
        <p:spPr>
          <a:xfrm>
            <a:off x="2095981" y="675613"/>
            <a:ext cx="6416040" cy="4536758"/>
          </a:xfrm>
        </p:spPr>
        <p:txBody>
          <a:bodyPr/>
          <a:lstStyle>
            <a:lvl1pPr marL="0" indent="0">
              <a:buNone/>
              <a:defRPr sz="3700"/>
            </a:lvl1pPr>
            <a:lvl2pPr marL="521528" indent="0">
              <a:buNone/>
              <a:defRPr sz="3200"/>
            </a:lvl2pPr>
            <a:lvl3pPr marL="1043056" indent="0">
              <a:buNone/>
              <a:defRPr sz="2700"/>
            </a:lvl3pPr>
            <a:lvl4pPr marL="1564584" indent="0">
              <a:buNone/>
              <a:defRPr sz="2300"/>
            </a:lvl4pPr>
            <a:lvl5pPr marL="2086112" indent="0">
              <a:buNone/>
              <a:defRPr sz="2300"/>
            </a:lvl5pPr>
            <a:lvl6pPr marL="2607640" indent="0">
              <a:buNone/>
              <a:defRPr sz="2300"/>
            </a:lvl6pPr>
            <a:lvl7pPr marL="3129168" indent="0">
              <a:buNone/>
              <a:defRPr sz="2300"/>
            </a:lvl7pPr>
            <a:lvl8pPr marL="3650696" indent="0">
              <a:buNone/>
              <a:defRPr sz="2300"/>
            </a:lvl8pPr>
            <a:lvl9pPr marL="4172224" indent="0">
              <a:buNone/>
              <a:defRPr sz="2300"/>
            </a:lvl9pPr>
          </a:lstStyle>
          <a:p>
            <a:endParaRPr lang="ko-KR" altLang="en-US"/>
          </a:p>
        </p:txBody>
      </p:sp>
      <p:sp>
        <p:nvSpPr>
          <p:cNvPr id="4" name="텍스트 개체 틀 3"/>
          <p:cNvSpPr>
            <a:spLocks noGrp="1"/>
          </p:cNvSpPr>
          <p:nvPr>
            <p:ph type="body" sz="half" idx="2"/>
          </p:nvPr>
        </p:nvSpPr>
        <p:spPr>
          <a:xfrm>
            <a:off x="2095981" y="5917739"/>
            <a:ext cx="6416040" cy="887398"/>
          </a:xfrm>
        </p:spPr>
        <p:txBody>
          <a:bodyPr/>
          <a:lstStyle>
            <a:lvl1pPr marL="0" indent="0">
              <a:buNone/>
              <a:defRPr sz="1600"/>
            </a:lvl1pPr>
            <a:lvl2pPr marL="521528" indent="0">
              <a:buNone/>
              <a:defRPr sz="1400"/>
            </a:lvl2pPr>
            <a:lvl3pPr marL="1043056" indent="0">
              <a:buNone/>
              <a:defRPr sz="1100"/>
            </a:lvl3pPr>
            <a:lvl4pPr marL="1564584" indent="0">
              <a:buNone/>
              <a:defRPr sz="1000"/>
            </a:lvl4pPr>
            <a:lvl5pPr marL="2086112" indent="0">
              <a:buNone/>
              <a:defRPr sz="1000"/>
            </a:lvl5pPr>
            <a:lvl6pPr marL="2607640" indent="0">
              <a:buNone/>
              <a:defRPr sz="1000"/>
            </a:lvl6pPr>
            <a:lvl7pPr marL="3129168" indent="0">
              <a:buNone/>
              <a:defRPr sz="1000"/>
            </a:lvl7pPr>
            <a:lvl8pPr marL="3650696" indent="0">
              <a:buNone/>
              <a:defRPr sz="1000"/>
            </a:lvl8pPr>
            <a:lvl9pPr marL="4172224" indent="0">
              <a:buNone/>
              <a:defRPr sz="1000"/>
            </a:lvl9pPr>
          </a:lstStyle>
          <a:p>
            <a:pPr lvl="0"/>
            <a:r>
              <a:rPr lang="ko-KR" altLang="en-US"/>
              <a:t>마스터 텍스트 스타일을 편집합니다</a:t>
            </a:r>
          </a:p>
        </p:txBody>
      </p:sp>
      <p:sp>
        <p:nvSpPr>
          <p:cNvPr id="5" name="날짜 개체 틀 4"/>
          <p:cNvSpPr>
            <a:spLocks noGrp="1"/>
          </p:cNvSpPr>
          <p:nvPr>
            <p:ph type="dt" sz="half" idx="10"/>
          </p:nvPr>
        </p:nvSpPr>
        <p:spPr/>
        <p:txBody>
          <a:bodyPr/>
          <a:lstStyle/>
          <a:p>
            <a:fld id="{686F8027-AC51-4621-9F0B-FB3C5578B392}" type="datetimeFigureOut">
              <a:rPr lang="ko-KR" altLang="en-US" smtClean="0"/>
              <a:pPr/>
              <a:t>2019-01-21</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E3CAB2F5-80E8-4FA8-829C-E673BC9B045D}" type="slidenum">
              <a:rPr lang="ko-KR" altLang="en-US" smtClean="0"/>
              <a:pPr/>
              <a:t>‹#›</a:t>
            </a:fld>
            <a:endParaRPr lang="ko-KR"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534670" y="302801"/>
            <a:ext cx="9624060" cy="1260211"/>
          </a:xfrm>
          <a:prstGeom prst="rect">
            <a:avLst/>
          </a:prstGeom>
        </p:spPr>
        <p:txBody>
          <a:bodyPr vert="horz" lIns="104306" tIns="52153" rIns="104306" bIns="52153" rtlCol="0" anchor="ctr">
            <a:normAutofit/>
          </a:bodyPr>
          <a:lstStyle/>
          <a:p>
            <a:r>
              <a:rPr lang="ko-KR" altLang="en-US"/>
              <a:t>마스터 제목 스타일 편집</a:t>
            </a:r>
          </a:p>
        </p:txBody>
      </p:sp>
      <p:sp>
        <p:nvSpPr>
          <p:cNvPr id="3" name="텍스트 개체 틀 2"/>
          <p:cNvSpPr>
            <a:spLocks noGrp="1"/>
          </p:cNvSpPr>
          <p:nvPr>
            <p:ph type="body" idx="1"/>
          </p:nvPr>
        </p:nvSpPr>
        <p:spPr>
          <a:xfrm>
            <a:off x="534670" y="1764295"/>
            <a:ext cx="9624060" cy="4990084"/>
          </a:xfrm>
          <a:prstGeom prst="rect">
            <a:avLst/>
          </a:prstGeom>
        </p:spPr>
        <p:txBody>
          <a:bodyPr vert="horz" lIns="104306" tIns="52153" rIns="104306" bIns="52153"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534670" y="7008171"/>
            <a:ext cx="2495127" cy="402567"/>
          </a:xfrm>
          <a:prstGeom prst="rect">
            <a:avLst/>
          </a:prstGeom>
        </p:spPr>
        <p:txBody>
          <a:bodyPr vert="horz" lIns="104306" tIns="52153" rIns="104306" bIns="52153" rtlCol="0" anchor="ctr"/>
          <a:lstStyle>
            <a:lvl1pPr algn="l">
              <a:defRPr sz="1400">
                <a:solidFill>
                  <a:schemeClr val="tx1">
                    <a:tint val="75000"/>
                  </a:schemeClr>
                </a:solidFill>
              </a:defRPr>
            </a:lvl1pPr>
          </a:lstStyle>
          <a:p>
            <a:fld id="{686F8027-AC51-4621-9F0B-FB3C5578B392}" type="datetimeFigureOut">
              <a:rPr lang="ko-KR" altLang="en-US" smtClean="0"/>
              <a:pPr/>
              <a:t>2019-01-21</a:t>
            </a:fld>
            <a:endParaRPr lang="ko-KR" altLang="en-US"/>
          </a:p>
        </p:txBody>
      </p:sp>
      <p:sp>
        <p:nvSpPr>
          <p:cNvPr id="5" name="바닥글 개체 틀 4"/>
          <p:cNvSpPr>
            <a:spLocks noGrp="1"/>
          </p:cNvSpPr>
          <p:nvPr>
            <p:ph type="ftr" sz="quarter" idx="3"/>
          </p:nvPr>
        </p:nvSpPr>
        <p:spPr>
          <a:xfrm>
            <a:off x="3653579" y="7008171"/>
            <a:ext cx="3386243" cy="402567"/>
          </a:xfrm>
          <a:prstGeom prst="rect">
            <a:avLst/>
          </a:prstGeom>
        </p:spPr>
        <p:txBody>
          <a:bodyPr vert="horz" lIns="104306" tIns="52153" rIns="104306" bIns="52153" rtlCol="0" anchor="ctr"/>
          <a:lstStyle>
            <a:lvl1pPr algn="ctr">
              <a:defRPr sz="14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7663603" y="7008171"/>
            <a:ext cx="2495127" cy="402567"/>
          </a:xfrm>
          <a:prstGeom prst="rect">
            <a:avLst/>
          </a:prstGeom>
        </p:spPr>
        <p:txBody>
          <a:bodyPr vert="horz" lIns="104306" tIns="52153" rIns="104306" bIns="52153" rtlCol="0" anchor="ctr"/>
          <a:lstStyle>
            <a:lvl1pPr algn="r">
              <a:defRPr sz="1400">
                <a:solidFill>
                  <a:schemeClr val="tx1">
                    <a:tint val="75000"/>
                  </a:schemeClr>
                </a:solidFill>
              </a:defRPr>
            </a:lvl1pPr>
          </a:lstStyle>
          <a:p>
            <a:fld id="{E3CAB2F5-80E8-4FA8-829C-E673BC9B045D}" type="slidenum">
              <a:rPr lang="ko-KR" altLang="en-US" smtClean="0"/>
              <a:pPr/>
              <a:t>‹#›</a:t>
            </a:fld>
            <a:endParaRPr lang="ko-KR"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43056" rtl="0" eaLnBrk="1" latinLnBrk="1" hangingPunct="1">
        <a:spcBef>
          <a:spcPct val="0"/>
        </a:spcBef>
        <a:buNone/>
        <a:defRPr sz="5000" kern="1200">
          <a:solidFill>
            <a:schemeClr val="tx1"/>
          </a:solidFill>
          <a:latin typeface="+mj-lt"/>
          <a:ea typeface="+mj-ea"/>
          <a:cs typeface="+mj-cs"/>
        </a:defRPr>
      </a:lvl1pPr>
    </p:titleStyle>
    <p:bodyStyle>
      <a:lvl1pPr marL="391146" indent="-391146" algn="l" defTabSz="1043056" rtl="0" eaLnBrk="1" latinLnBrk="1" hangingPunct="1">
        <a:spcBef>
          <a:spcPct val="20000"/>
        </a:spcBef>
        <a:buFont typeface="Arial" pitchFamily="34" charset="0"/>
        <a:buChar char="•"/>
        <a:defRPr sz="3700" kern="1200">
          <a:solidFill>
            <a:schemeClr val="tx1"/>
          </a:solidFill>
          <a:latin typeface="+mn-lt"/>
          <a:ea typeface="+mn-ea"/>
          <a:cs typeface="+mn-cs"/>
        </a:defRPr>
      </a:lvl1pPr>
      <a:lvl2pPr marL="847483" indent="-325955" algn="l" defTabSz="1043056" rtl="0" eaLnBrk="1" latinLnBrk="1" hangingPunct="1">
        <a:spcBef>
          <a:spcPct val="20000"/>
        </a:spcBef>
        <a:buFont typeface="Arial" pitchFamily="34" charset="0"/>
        <a:buChar char="–"/>
        <a:defRPr sz="3200" kern="1200">
          <a:solidFill>
            <a:schemeClr val="tx1"/>
          </a:solidFill>
          <a:latin typeface="+mn-lt"/>
          <a:ea typeface="+mn-ea"/>
          <a:cs typeface="+mn-cs"/>
        </a:defRPr>
      </a:lvl2pPr>
      <a:lvl3pPr marL="1303820" indent="-260764" algn="l" defTabSz="1043056" rtl="0" eaLnBrk="1" latinLnBrk="1" hangingPunct="1">
        <a:spcBef>
          <a:spcPct val="20000"/>
        </a:spcBef>
        <a:buFont typeface="Arial" pitchFamily="34" charset="0"/>
        <a:buChar char="•"/>
        <a:defRPr sz="2700" kern="1200">
          <a:solidFill>
            <a:schemeClr val="tx1"/>
          </a:solidFill>
          <a:latin typeface="+mn-lt"/>
          <a:ea typeface="+mn-ea"/>
          <a:cs typeface="+mn-cs"/>
        </a:defRPr>
      </a:lvl3pPr>
      <a:lvl4pPr marL="1825348"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4pPr>
      <a:lvl5pPr marL="2346876"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5pPr>
      <a:lvl6pPr marL="2868404"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1"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ko-KR"/>
      </a:defPPr>
      <a:lvl1pPr marL="0" algn="l" defTabSz="1043056" rtl="0" eaLnBrk="1" latinLnBrk="1" hangingPunct="1">
        <a:defRPr sz="2100" kern="1200">
          <a:solidFill>
            <a:schemeClr val="tx1"/>
          </a:solidFill>
          <a:latin typeface="+mn-lt"/>
          <a:ea typeface="+mn-ea"/>
          <a:cs typeface="+mn-cs"/>
        </a:defRPr>
      </a:lvl1pPr>
      <a:lvl2pPr marL="521528" algn="l" defTabSz="1043056" rtl="0" eaLnBrk="1" latinLnBrk="1" hangingPunct="1">
        <a:defRPr sz="2100" kern="1200">
          <a:solidFill>
            <a:schemeClr val="tx1"/>
          </a:solidFill>
          <a:latin typeface="+mn-lt"/>
          <a:ea typeface="+mn-ea"/>
          <a:cs typeface="+mn-cs"/>
        </a:defRPr>
      </a:lvl2pPr>
      <a:lvl3pPr marL="1043056" algn="l" defTabSz="1043056" rtl="0" eaLnBrk="1" latinLnBrk="1" hangingPunct="1">
        <a:defRPr sz="2100" kern="1200">
          <a:solidFill>
            <a:schemeClr val="tx1"/>
          </a:solidFill>
          <a:latin typeface="+mn-lt"/>
          <a:ea typeface="+mn-ea"/>
          <a:cs typeface="+mn-cs"/>
        </a:defRPr>
      </a:lvl3pPr>
      <a:lvl4pPr marL="1564584" algn="l" defTabSz="1043056" rtl="0" eaLnBrk="1" latinLnBrk="1" hangingPunct="1">
        <a:defRPr sz="2100" kern="1200">
          <a:solidFill>
            <a:schemeClr val="tx1"/>
          </a:solidFill>
          <a:latin typeface="+mn-lt"/>
          <a:ea typeface="+mn-ea"/>
          <a:cs typeface="+mn-cs"/>
        </a:defRPr>
      </a:lvl4pPr>
      <a:lvl5pPr marL="2086112" algn="l" defTabSz="1043056" rtl="0" eaLnBrk="1" latinLnBrk="1" hangingPunct="1">
        <a:defRPr sz="2100" kern="1200">
          <a:solidFill>
            <a:schemeClr val="tx1"/>
          </a:solidFill>
          <a:latin typeface="+mn-lt"/>
          <a:ea typeface="+mn-ea"/>
          <a:cs typeface="+mn-cs"/>
        </a:defRPr>
      </a:lvl5pPr>
      <a:lvl6pPr marL="2607640" algn="l" defTabSz="1043056" rtl="0" eaLnBrk="1" latinLnBrk="1" hangingPunct="1">
        <a:defRPr sz="2100" kern="1200">
          <a:solidFill>
            <a:schemeClr val="tx1"/>
          </a:solidFill>
          <a:latin typeface="+mn-lt"/>
          <a:ea typeface="+mn-ea"/>
          <a:cs typeface="+mn-cs"/>
        </a:defRPr>
      </a:lvl6pPr>
      <a:lvl7pPr marL="3129168" algn="l" defTabSz="1043056" rtl="0" eaLnBrk="1" latinLnBrk="1" hangingPunct="1">
        <a:defRPr sz="2100" kern="1200">
          <a:solidFill>
            <a:schemeClr val="tx1"/>
          </a:solidFill>
          <a:latin typeface="+mn-lt"/>
          <a:ea typeface="+mn-ea"/>
          <a:cs typeface="+mn-cs"/>
        </a:defRPr>
      </a:lvl7pPr>
      <a:lvl8pPr marL="3650696" algn="l" defTabSz="1043056" rtl="0" eaLnBrk="1" latinLnBrk="1" hangingPunct="1">
        <a:defRPr sz="2100" kern="1200">
          <a:solidFill>
            <a:schemeClr val="tx1"/>
          </a:solidFill>
          <a:latin typeface="+mn-lt"/>
          <a:ea typeface="+mn-ea"/>
          <a:cs typeface="+mn-cs"/>
        </a:defRPr>
      </a:lvl8pPr>
      <a:lvl9pPr marL="4172224" algn="l" defTabSz="1043056" rtl="0" eaLnBrk="1" latinLnBrk="1"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descr="01.jpg"/>
          <p:cNvPicPr>
            <a:picLocks noChangeAspect="1"/>
          </p:cNvPicPr>
          <p:nvPr/>
        </p:nvPicPr>
        <p:blipFill>
          <a:blip r:embed="rId3"/>
          <a:stretch>
            <a:fillRect/>
          </a:stretch>
        </p:blipFill>
        <p:spPr>
          <a:xfrm>
            <a:off x="0" y="3188"/>
            <a:ext cx="10693400" cy="7554887"/>
          </a:xfrm>
          <a:prstGeom prst="rect">
            <a:avLst/>
          </a:prstGeom>
        </p:spPr>
      </p:pic>
      <p:sp>
        <p:nvSpPr>
          <p:cNvPr id="5" name="TextBox 4"/>
          <p:cNvSpPr txBox="1"/>
          <p:nvPr/>
        </p:nvSpPr>
        <p:spPr>
          <a:xfrm>
            <a:off x="363228" y="2259795"/>
            <a:ext cx="5165532" cy="705489"/>
          </a:xfrm>
          <a:prstGeom prst="rect">
            <a:avLst/>
          </a:prstGeom>
          <a:noFill/>
        </p:spPr>
        <p:txBody>
          <a:bodyPr wrap="none" lIns="104306" tIns="52153" rIns="104306" bIns="52153" rtlCol="0">
            <a:spAutoFit/>
          </a:bodyPr>
          <a:lstStyle/>
          <a:p>
            <a:r>
              <a:rPr lang="en-US" altLang="ko-KR" sz="3900" dirty="0">
                <a:solidFill>
                  <a:srgbClr val="1D3A6F"/>
                </a:solidFill>
                <a:latin typeface="Yoon 윤고딕 770" pitchFamily="34" charset="-127"/>
                <a:ea typeface="Yoon 윤고딕 770" pitchFamily="34" charset="-127"/>
              </a:rPr>
              <a:t>Knowledge Sharing</a:t>
            </a:r>
            <a:endParaRPr lang="ko-KR" altLang="en-US" sz="3900" dirty="0">
              <a:solidFill>
                <a:srgbClr val="1D3A6F"/>
              </a:solidFill>
              <a:latin typeface="Yoon 윤고딕 770" pitchFamily="34" charset="-127"/>
              <a:ea typeface="Yoon 윤고딕 770" pitchFamily="34" charset="-127"/>
            </a:endParaRPr>
          </a:p>
        </p:txBody>
      </p:sp>
      <p:sp>
        <p:nvSpPr>
          <p:cNvPr id="6" name="TextBox 5"/>
          <p:cNvSpPr txBox="1"/>
          <p:nvPr/>
        </p:nvSpPr>
        <p:spPr>
          <a:xfrm>
            <a:off x="363228" y="2945914"/>
            <a:ext cx="7191599" cy="705489"/>
          </a:xfrm>
          <a:prstGeom prst="rect">
            <a:avLst/>
          </a:prstGeom>
          <a:solidFill>
            <a:srgbClr val="1D3A6F"/>
          </a:solidFill>
        </p:spPr>
        <p:txBody>
          <a:bodyPr wrap="none" lIns="104306" tIns="52153" rIns="104306" bIns="52153" rtlCol="0">
            <a:spAutoFit/>
          </a:bodyPr>
          <a:lstStyle/>
          <a:p>
            <a:r>
              <a:rPr lang="en-US" altLang="ko-KR" sz="3900" dirty="0">
                <a:solidFill>
                  <a:schemeClr val="bg1"/>
                </a:solidFill>
                <a:latin typeface="Yoon 윤고딕 730" pitchFamily="34" charset="-127"/>
                <a:ea typeface="Yoon 윤고딕 730" pitchFamily="34" charset="-127"/>
              </a:rPr>
              <a:t>in Public Administration Sector </a:t>
            </a:r>
            <a:endParaRPr lang="ko-KR" altLang="en-US" sz="3900" dirty="0">
              <a:solidFill>
                <a:schemeClr val="bg1"/>
              </a:solidFill>
              <a:latin typeface="Yoon 윤고딕 730" pitchFamily="34" charset="-127"/>
              <a:ea typeface="Yoon 윤고딕 730" pitchFamily="34" charset="-127"/>
            </a:endParaRPr>
          </a:p>
        </p:txBody>
      </p:sp>
      <p:sp>
        <p:nvSpPr>
          <p:cNvPr id="7" name="TextBox 6"/>
          <p:cNvSpPr txBox="1"/>
          <p:nvPr/>
        </p:nvSpPr>
        <p:spPr>
          <a:xfrm>
            <a:off x="392078" y="3704431"/>
            <a:ext cx="7511430" cy="474656"/>
          </a:xfrm>
          <a:prstGeom prst="rect">
            <a:avLst/>
          </a:prstGeom>
          <a:noFill/>
        </p:spPr>
        <p:txBody>
          <a:bodyPr wrap="none" lIns="104306" tIns="52153" rIns="104306" bIns="52153" rtlCol="0">
            <a:spAutoFit/>
          </a:bodyPr>
          <a:lstStyle/>
          <a:p>
            <a:r>
              <a:rPr lang="en-US" altLang="ko-KR" sz="2400" dirty="0">
                <a:solidFill>
                  <a:srgbClr val="1D3A6F"/>
                </a:solidFill>
                <a:latin typeface="Yoon 윤고딕 770" pitchFamily="34" charset="-127"/>
                <a:ea typeface="Yoon 윤고딕 770" pitchFamily="34" charset="-127"/>
              </a:rPr>
              <a:t>Cooperation Program on Public Administration</a:t>
            </a:r>
            <a:endParaRPr lang="ko-KR" altLang="en-US" sz="2400" dirty="0">
              <a:solidFill>
                <a:srgbClr val="1D3A6F"/>
              </a:solidFill>
              <a:latin typeface="Yoon 윤고딕 770" pitchFamily="34" charset="-127"/>
              <a:ea typeface="Yoon 윤고딕 770" pitchFamily="34" charset="-127"/>
            </a:endParaRPr>
          </a:p>
        </p:txBody>
      </p:sp>
      <p:sp>
        <p:nvSpPr>
          <p:cNvPr id="9" name="TextBox 8"/>
          <p:cNvSpPr txBox="1"/>
          <p:nvPr/>
        </p:nvSpPr>
        <p:spPr>
          <a:xfrm>
            <a:off x="442878" y="4360073"/>
            <a:ext cx="4740850" cy="692497"/>
          </a:xfrm>
          <a:prstGeom prst="rect">
            <a:avLst/>
          </a:prstGeom>
          <a:noFill/>
        </p:spPr>
        <p:txBody>
          <a:bodyPr wrap="none" rtlCol="0">
            <a:spAutoFit/>
          </a:bodyPr>
          <a:lstStyle/>
          <a:p>
            <a:r>
              <a:rPr lang="en-US" altLang="ko-KR" sz="1300" dirty="0" err="1">
                <a:latin typeface="Yoon 윤고딕 770" pitchFamily="34" charset="-127"/>
                <a:ea typeface="Yoon 윤고딕 770" pitchFamily="34" charset="-127"/>
              </a:rPr>
              <a:t>Woong</a:t>
            </a:r>
            <a:r>
              <a:rPr lang="en-US" altLang="ko-KR" sz="1300" dirty="0">
                <a:latin typeface="Yoon 윤고딕 770" pitchFamily="34" charset="-127"/>
                <a:ea typeface="Yoon 윤고딕 770" pitchFamily="34" charset="-127"/>
              </a:rPr>
              <a:t> Joe </a:t>
            </a:r>
            <a:r>
              <a:rPr lang="en-US" altLang="ko-KR" sz="1300" dirty="0" err="1">
                <a:latin typeface="Yoon 윤고딕 770" pitchFamily="34" charset="-127"/>
                <a:ea typeface="Yoon 윤고딕 770" pitchFamily="34" charset="-127"/>
              </a:rPr>
              <a:t>Ko</a:t>
            </a:r>
            <a:endParaRPr lang="en-US" altLang="ko-KR" sz="1300" dirty="0">
              <a:latin typeface="Yoon 윤고딕 770" pitchFamily="34" charset="-127"/>
              <a:ea typeface="Yoon 윤고딕 770" pitchFamily="34" charset="-127"/>
            </a:endParaRPr>
          </a:p>
          <a:p>
            <a:r>
              <a:rPr lang="en-US" altLang="ko-KR" sz="1300" dirty="0">
                <a:latin typeface="Yoon 윤고딕 740" pitchFamily="34" charset="-127"/>
                <a:ea typeface="Yoon 윤고딕 740" pitchFamily="34" charset="-127"/>
              </a:rPr>
              <a:t>Director of International Cooperation for Good Governance</a:t>
            </a:r>
          </a:p>
          <a:p>
            <a:r>
              <a:rPr lang="en-US" altLang="ko-KR" sz="1300" dirty="0">
                <a:latin typeface="Yoon 윤고딕 740" pitchFamily="34" charset="-127"/>
                <a:ea typeface="Yoon 윤고딕 740" pitchFamily="34" charset="-127"/>
              </a:rPr>
              <a:t>Ministry of the Interior and Safety, Republic of Korea</a:t>
            </a:r>
            <a:endParaRPr lang="ko-KR" altLang="en-US" sz="1300" dirty="0">
              <a:latin typeface="Yoon 윤고딕 740" pitchFamily="34" charset="-127"/>
              <a:ea typeface="Yoon 윤고딕 740" pitchFamily="34" charset="-127"/>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직사각형 79"/>
          <p:cNvSpPr/>
          <p:nvPr/>
        </p:nvSpPr>
        <p:spPr>
          <a:xfrm>
            <a:off x="0" y="1351739"/>
            <a:ext cx="10693400" cy="62869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 name="모서리가 둥근 직사각형 77"/>
          <p:cNvSpPr/>
          <p:nvPr/>
        </p:nvSpPr>
        <p:spPr>
          <a:xfrm>
            <a:off x="5530854" y="2821777"/>
            <a:ext cx="4500594" cy="4143404"/>
          </a:xfrm>
          <a:prstGeom prst="roundRect">
            <a:avLst>
              <a:gd name="adj" fmla="val 3356"/>
            </a:avLst>
          </a:prstGeom>
          <a:solidFill>
            <a:schemeClr val="bg1">
              <a:lumMod val="8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9" name="직사각형 78"/>
          <p:cNvSpPr/>
          <p:nvPr/>
        </p:nvSpPr>
        <p:spPr>
          <a:xfrm>
            <a:off x="5572132" y="5978431"/>
            <a:ext cx="4775227" cy="369332"/>
          </a:xfrm>
          <a:prstGeom prst="rect">
            <a:avLst/>
          </a:prstGeom>
        </p:spPr>
        <p:txBody>
          <a:bodyPr wrap="square">
            <a:spAutoFit/>
          </a:bodyPr>
          <a:lstStyle/>
          <a:p>
            <a:r>
              <a:rPr lang="en-US" altLang="ko-KR" sz="1800" dirty="0">
                <a:solidFill>
                  <a:schemeClr val="tx2">
                    <a:lumMod val="50000"/>
                  </a:schemeClr>
                </a:solidFill>
                <a:latin typeface="Yoon 윤고딕 750" pitchFamily="34" charset="-127"/>
                <a:ea typeface="Yoon 윤고딕 750" pitchFamily="34" charset="-127"/>
              </a:rPr>
              <a:t>Korea-Colombia Networking Dinner</a:t>
            </a:r>
            <a:endParaRPr lang="ko-KR" altLang="en-US" sz="1800" dirty="0">
              <a:solidFill>
                <a:schemeClr val="tx2">
                  <a:lumMod val="50000"/>
                </a:schemeClr>
              </a:solidFill>
              <a:latin typeface="Yoon 윤고딕 750" pitchFamily="34" charset="-127"/>
              <a:ea typeface="Yoon 윤고딕 750" pitchFamily="34" charset="-127"/>
            </a:endParaRPr>
          </a:p>
        </p:txBody>
      </p:sp>
      <p:sp>
        <p:nvSpPr>
          <p:cNvPr id="74" name="모서리가 둥근 직사각형 73"/>
          <p:cNvSpPr/>
          <p:nvPr/>
        </p:nvSpPr>
        <p:spPr>
          <a:xfrm>
            <a:off x="703230" y="2821777"/>
            <a:ext cx="4500594" cy="4143404"/>
          </a:xfrm>
          <a:prstGeom prst="roundRect">
            <a:avLst>
              <a:gd name="adj" fmla="val 3356"/>
            </a:avLst>
          </a:prstGeom>
          <a:solidFill>
            <a:schemeClr val="bg1">
              <a:lumMod val="8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p:cNvSpPr/>
          <p:nvPr/>
        </p:nvSpPr>
        <p:spPr>
          <a:xfrm>
            <a:off x="463516" y="578621"/>
            <a:ext cx="8292719" cy="615553"/>
          </a:xfrm>
          <a:prstGeom prst="rect">
            <a:avLst/>
          </a:prstGeom>
        </p:spPr>
        <p:txBody>
          <a:bodyPr wrap="none">
            <a:spAutoFit/>
          </a:bodyPr>
          <a:lstStyle/>
          <a:p>
            <a:r>
              <a:rPr lang="en-US" altLang="ko-KR" sz="3400" dirty="0">
                <a:solidFill>
                  <a:srgbClr val="1D3A6F"/>
                </a:solidFill>
                <a:latin typeface="Yoon 윤고딕 770" pitchFamily="34" charset="-127"/>
                <a:ea typeface="Yoon 윤고딕 770" pitchFamily="34" charset="-127"/>
              </a:rPr>
              <a:t>Major Activities – Networking Events</a:t>
            </a:r>
            <a:endParaRPr lang="ko-KR" altLang="en-US" sz="3400" dirty="0">
              <a:solidFill>
                <a:srgbClr val="1D3A6F"/>
              </a:solidFill>
              <a:latin typeface="Yoon 윤고딕 770" pitchFamily="34" charset="-127"/>
              <a:ea typeface="Yoon 윤고딕 770" pitchFamily="34" charset="-127"/>
            </a:endParaRPr>
          </a:p>
        </p:txBody>
      </p:sp>
      <p:sp>
        <p:nvSpPr>
          <p:cNvPr id="5" name="직사각형 4"/>
          <p:cNvSpPr/>
          <p:nvPr/>
        </p:nvSpPr>
        <p:spPr>
          <a:xfrm>
            <a:off x="312934" y="1395281"/>
            <a:ext cx="9845743" cy="430887"/>
          </a:xfrm>
          <a:prstGeom prst="rect">
            <a:avLst/>
          </a:prstGeom>
        </p:spPr>
        <p:txBody>
          <a:bodyPr wrap="square">
            <a:spAutoFit/>
          </a:bodyPr>
          <a:lstStyle/>
          <a:p>
            <a:pPr marL="179388" indent="-179388">
              <a:buFont typeface="Arial" pitchFamily="34" charset="0"/>
              <a:buChar char="•"/>
            </a:pPr>
            <a:r>
              <a:rPr lang="en-US" altLang="ko-KR" sz="2200" dirty="0">
                <a:solidFill>
                  <a:schemeClr val="bg1"/>
                </a:solidFill>
                <a:latin typeface="Yoon 윤고딕 760" pitchFamily="34" charset="-127"/>
                <a:ea typeface="Yoon 윤고딕 760" pitchFamily="34" charset="-127"/>
              </a:rPr>
              <a:t>Networking and expertise sharing </a:t>
            </a:r>
            <a:r>
              <a:rPr lang="en-US" altLang="ko-KR" sz="2200" dirty="0" err="1">
                <a:solidFill>
                  <a:schemeClr val="bg1"/>
                </a:solidFill>
                <a:latin typeface="Yoon 윤고딕 760" pitchFamily="34" charset="-127"/>
                <a:ea typeface="Yoon 윤고딕 760" pitchFamily="34" charset="-127"/>
              </a:rPr>
              <a:t>opportunieies</a:t>
            </a:r>
            <a:endParaRPr lang="en-US" altLang="ko-KR" sz="2200" dirty="0">
              <a:solidFill>
                <a:schemeClr val="bg1"/>
              </a:solidFill>
              <a:latin typeface="Yoon 윤고딕 760" pitchFamily="34" charset="-127"/>
              <a:ea typeface="Yoon 윤고딕 760" pitchFamily="34" charset="-127"/>
            </a:endParaRPr>
          </a:p>
        </p:txBody>
      </p:sp>
      <p:sp>
        <p:nvSpPr>
          <p:cNvPr id="70" name="직사각형 69"/>
          <p:cNvSpPr/>
          <p:nvPr/>
        </p:nvSpPr>
        <p:spPr>
          <a:xfrm>
            <a:off x="700966" y="5978431"/>
            <a:ext cx="4359982" cy="369332"/>
          </a:xfrm>
          <a:prstGeom prst="rect">
            <a:avLst/>
          </a:prstGeom>
        </p:spPr>
        <p:txBody>
          <a:bodyPr wrap="square">
            <a:spAutoFit/>
          </a:bodyPr>
          <a:lstStyle/>
          <a:p>
            <a:r>
              <a:rPr lang="en-US" altLang="ko-KR" sz="1800" dirty="0">
                <a:solidFill>
                  <a:schemeClr val="tx2">
                    <a:lumMod val="50000"/>
                  </a:schemeClr>
                </a:solidFill>
                <a:latin typeface="Yoon 윤고딕 750" pitchFamily="34" charset="-127"/>
                <a:ea typeface="Yoon 윤고딕 750" pitchFamily="34" charset="-127"/>
              </a:rPr>
              <a:t>Korea-Uzbekistan Networking Dinner</a:t>
            </a:r>
            <a:endParaRPr lang="ko-KR" altLang="en-US" sz="1800" dirty="0">
              <a:solidFill>
                <a:schemeClr val="tx2">
                  <a:lumMod val="50000"/>
                </a:schemeClr>
              </a:solidFill>
              <a:latin typeface="Yoon 윤고딕 750" pitchFamily="34" charset="-127"/>
              <a:ea typeface="Yoon 윤고딕 750" pitchFamily="34" charset="-127"/>
            </a:endParaRPr>
          </a:p>
        </p:txBody>
      </p:sp>
      <p:pic>
        <p:nvPicPr>
          <p:cNvPr id="4101" name="Picture 5"/>
          <p:cNvPicPr>
            <a:picLocks noChangeAspect="1" noChangeArrowheads="1"/>
          </p:cNvPicPr>
          <p:nvPr/>
        </p:nvPicPr>
        <p:blipFill>
          <a:blip r:embed="rId3"/>
          <a:srcRect/>
          <a:stretch>
            <a:fillRect/>
          </a:stretch>
        </p:blipFill>
        <p:spPr bwMode="auto">
          <a:xfrm>
            <a:off x="787368" y="2969413"/>
            <a:ext cx="4318523" cy="2880000"/>
          </a:xfrm>
          <a:prstGeom prst="rect">
            <a:avLst/>
          </a:prstGeom>
          <a:noFill/>
          <a:ln w="9525">
            <a:noFill/>
            <a:miter lim="800000"/>
            <a:headEnd/>
            <a:tailEnd/>
          </a:ln>
          <a:effectLst/>
        </p:spPr>
      </p:pic>
      <p:pic>
        <p:nvPicPr>
          <p:cNvPr id="4102" name="Picture 6"/>
          <p:cNvPicPr>
            <a:picLocks noChangeAspect="1" noChangeArrowheads="1"/>
          </p:cNvPicPr>
          <p:nvPr/>
        </p:nvPicPr>
        <p:blipFill>
          <a:blip r:embed="rId4"/>
          <a:srcRect r="9244"/>
          <a:stretch>
            <a:fillRect/>
          </a:stretch>
        </p:blipFill>
        <p:spPr bwMode="auto">
          <a:xfrm>
            <a:off x="5645152" y="2969413"/>
            <a:ext cx="4273580" cy="28800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직사각형 79"/>
          <p:cNvSpPr/>
          <p:nvPr/>
        </p:nvSpPr>
        <p:spPr>
          <a:xfrm>
            <a:off x="0" y="1351739"/>
            <a:ext cx="10693400" cy="92869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 name="모서리가 둥근 직사각형 77"/>
          <p:cNvSpPr/>
          <p:nvPr/>
        </p:nvSpPr>
        <p:spPr>
          <a:xfrm>
            <a:off x="5530854" y="2821777"/>
            <a:ext cx="4500594" cy="4143404"/>
          </a:xfrm>
          <a:prstGeom prst="roundRect">
            <a:avLst>
              <a:gd name="adj" fmla="val 3356"/>
            </a:avLst>
          </a:prstGeom>
          <a:solidFill>
            <a:schemeClr val="bg1">
              <a:lumMod val="8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9" name="직사각형 78"/>
          <p:cNvSpPr/>
          <p:nvPr/>
        </p:nvSpPr>
        <p:spPr>
          <a:xfrm>
            <a:off x="5572132" y="5978431"/>
            <a:ext cx="4775227" cy="646331"/>
          </a:xfrm>
          <a:prstGeom prst="rect">
            <a:avLst/>
          </a:prstGeom>
        </p:spPr>
        <p:txBody>
          <a:bodyPr wrap="square">
            <a:spAutoFit/>
          </a:bodyPr>
          <a:lstStyle/>
          <a:p>
            <a:r>
              <a:rPr lang="en-US" altLang="ko-KR" sz="1800" dirty="0">
                <a:solidFill>
                  <a:schemeClr val="tx2">
                    <a:lumMod val="50000"/>
                  </a:schemeClr>
                </a:solidFill>
                <a:latin typeface="Yoon 윤고딕 750" pitchFamily="34" charset="-127"/>
                <a:ea typeface="Yoon 윤고딕 750" pitchFamily="34" charset="-127"/>
              </a:rPr>
              <a:t>On-Site Visit – Image of Cambodia’s National ID Card Application Form</a:t>
            </a:r>
            <a:endParaRPr lang="ko-KR" altLang="en-US" sz="1800" dirty="0">
              <a:solidFill>
                <a:schemeClr val="tx2">
                  <a:lumMod val="50000"/>
                </a:schemeClr>
              </a:solidFill>
              <a:latin typeface="Yoon 윤고딕 750" pitchFamily="34" charset="-127"/>
              <a:ea typeface="Yoon 윤고딕 750" pitchFamily="34" charset="-127"/>
            </a:endParaRPr>
          </a:p>
        </p:txBody>
      </p:sp>
      <p:sp>
        <p:nvSpPr>
          <p:cNvPr id="74" name="모서리가 둥근 직사각형 73"/>
          <p:cNvSpPr/>
          <p:nvPr/>
        </p:nvSpPr>
        <p:spPr>
          <a:xfrm>
            <a:off x="703230" y="2821777"/>
            <a:ext cx="4500594" cy="4143404"/>
          </a:xfrm>
          <a:prstGeom prst="roundRect">
            <a:avLst>
              <a:gd name="adj" fmla="val 3356"/>
            </a:avLst>
          </a:prstGeom>
          <a:solidFill>
            <a:schemeClr val="bg1">
              <a:lumMod val="8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p:cNvSpPr/>
          <p:nvPr/>
        </p:nvSpPr>
        <p:spPr>
          <a:xfrm>
            <a:off x="463516" y="578621"/>
            <a:ext cx="9399753" cy="615553"/>
          </a:xfrm>
          <a:prstGeom prst="rect">
            <a:avLst/>
          </a:prstGeom>
        </p:spPr>
        <p:txBody>
          <a:bodyPr wrap="none">
            <a:spAutoFit/>
          </a:bodyPr>
          <a:lstStyle/>
          <a:p>
            <a:r>
              <a:rPr lang="en-US" altLang="ko-KR" sz="3400" dirty="0">
                <a:solidFill>
                  <a:srgbClr val="1D3A6F"/>
                </a:solidFill>
                <a:latin typeface="Yoon 윤고딕 770" pitchFamily="34" charset="-127"/>
                <a:ea typeface="Yoon 윤고딕 770" pitchFamily="34" charset="-127"/>
              </a:rPr>
              <a:t>Major Activities – Working-level Activities</a:t>
            </a:r>
            <a:endParaRPr lang="ko-KR" altLang="en-US" sz="3400" dirty="0">
              <a:solidFill>
                <a:srgbClr val="1D3A6F"/>
              </a:solidFill>
              <a:latin typeface="Yoon 윤고딕 770" pitchFamily="34" charset="-127"/>
              <a:ea typeface="Yoon 윤고딕 770" pitchFamily="34" charset="-127"/>
            </a:endParaRPr>
          </a:p>
        </p:txBody>
      </p:sp>
      <p:sp>
        <p:nvSpPr>
          <p:cNvPr id="5" name="직사각형 4"/>
          <p:cNvSpPr/>
          <p:nvPr/>
        </p:nvSpPr>
        <p:spPr>
          <a:xfrm>
            <a:off x="312934" y="1395281"/>
            <a:ext cx="9845743" cy="769441"/>
          </a:xfrm>
          <a:prstGeom prst="rect">
            <a:avLst/>
          </a:prstGeom>
        </p:spPr>
        <p:txBody>
          <a:bodyPr wrap="square">
            <a:spAutoFit/>
          </a:bodyPr>
          <a:lstStyle/>
          <a:p>
            <a:pPr marL="179388" indent="-179388">
              <a:buFont typeface="Arial" pitchFamily="34" charset="0"/>
              <a:buChar char="•"/>
            </a:pPr>
            <a:r>
              <a:rPr lang="en-US" altLang="ko-KR" sz="2200" dirty="0">
                <a:solidFill>
                  <a:schemeClr val="bg1"/>
                </a:solidFill>
                <a:latin typeface="Yoon 윤고딕 760" pitchFamily="34" charset="-127"/>
                <a:ea typeface="Yoon 윤고딕 760" pitchFamily="34" charset="-127"/>
              </a:rPr>
              <a:t>In-depth workshop on issues discussed at the forum and  on-site visits</a:t>
            </a:r>
          </a:p>
        </p:txBody>
      </p:sp>
      <p:sp>
        <p:nvSpPr>
          <p:cNvPr id="70" name="직사각형 69"/>
          <p:cNvSpPr/>
          <p:nvPr/>
        </p:nvSpPr>
        <p:spPr>
          <a:xfrm>
            <a:off x="700966" y="5978431"/>
            <a:ext cx="4359982" cy="923330"/>
          </a:xfrm>
          <a:prstGeom prst="rect">
            <a:avLst/>
          </a:prstGeom>
        </p:spPr>
        <p:txBody>
          <a:bodyPr wrap="square">
            <a:spAutoFit/>
          </a:bodyPr>
          <a:lstStyle/>
          <a:p>
            <a:r>
              <a:rPr lang="en-US" altLang="ko-KR" sz="1800" dirty="0">
                <a:solidFill>
                  <a:schemeClr val="tx2">
                    <a:lumMod val="50000"/>
                  </a:schemeClr>
                </a:solidFill>
                <a:latin typeface="Yoon 윤고딕 750" pitchFamily="34" charset="-127"/>
                <a:ea typeface="Yoon 윤고딕 750" pitchFamily="34" charset="-127"/>
              </a:rPr>
              <a:t>In-depth Workshop on National Archive with 8 Central American Countries</a:t>
            </a:r>
            <a:endParaRPr lang="ko-KR" altLang="en-US" sz="1800" dirty="0">
              <a:solidFill>
                <a:schemeClr val="tx2">
                  <a:lumMod val="50000"/>
                </a:schemeClr>
              </a:solidFill>
              <a:latin typeface="Yoon 윤고딕 750" pitchFamily="34" charset="-127"/>
              <a:ea typeface="Yoon 윤고딕 750" pitchFamily="34" charset="-127"/>
            </a:endParaRPr>
          </a:p>
        </p:txBody>
      </p:sp>
      <p:pic>
        <p:nvPicPr>
          <p:cNvPr id="4098" name="Picture 2"/>
          <p:cNvPicPr>
            <a:picLocks noChangeAspect="1" noChangeArrowheads="1"/>
          </p:cNvPicPr>
          <p:nvPr/>
        </p:nvPicPr>
        <p:blipFill>
          <a:blip r:embed="rId3"/>
          <a:srcRect/>
          <a:stretch>
            <a:fillRect/>
          </a:stretch>
        </p:blipFill>
        <p:spPr bwMode="auto">
          <a:xfrm>
            <a:off x="787368" y="2969413"/>
            <a:ext cx="4329412" cy="2880000"/>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a:srcRect r="5698"/>
          <a:stretch>
            <a:fillRect/>
          </a:stretch>
        </p:blipFill>
        <p:spPr bwMode="auto">
          <a:xfrm>
            <a:off x="5645152" y="2969413"/>
            <a:ext cx="4273580" cy="288000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9763" y="5209391"/>
            <a:ext cx="5543762" cy="830997"/>
          </a:xfrm>
          <a:prstGeom prst="rect">
            <a:avLst/>
          </a:prstGeom>
          <a:noFill/>
        </p:spPr>
        <p:txBody>
          <a:bodyPr wrap="none" rtlCol="0">
            <a:spAutoFit/>
          </a:bodyPr>
          <a:lstStyle/>
          <a:p>
            <a:pPr algn="r"/>
            <a:r>
              <a:rPr lang="en-US" altLang="ko-KR" sz="4800" dirty="0">
                <a:solidFill>
                  <a:schemeClr val="bg1"/>
                </a:solidFill>
                <a:latin typeface="Yoon 윤고딕 755" pitchFamily="34" charset="-127"/>
                <a:ea typeface="Yoon 윤고딕 755" pitchFamily="34" charset="-127"/>
              </a:rPr>
              <a:t>03. Past Programs</a:t>
            </a:r>
            <a:endParaRPr lang="ko-KR" altLang="en-US" sz="4800" dirty="0">
              <a:solidFill>
                <a:schemeClr val="bg1"/>
              </a:solidFill>
              <a:latin typeface="Yoon 윤고딕 755" pitchFamily="34" charset="-127"/>
              <a:ea typeface="Yoon 윤고딕 755" pitchFamily="34" charset="-127"/>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그림 17" descr="06.jpg"/>
          <p:cNvPicPr>
            <a:picLocks noChangeAspect="1"/>
          </p:cNvPicPr>
          <p:nvPr/>
        </p:nvPicPr>
        <p:blipFill>
          <a:blip r:embed="rId3"/>
          <a:srcRect t="23524"/>
          <a:stretch>
            <a:fillRect/>
          </a:stretch>
        </p:blipFill>
        <p:spPr>
          <a:xfrm>
            <a:off x="0" y="1780367"/>
            <a:ext cx="10693400" cy="5777708"/>
          </a:xfrm>
          <a:prstGeom prst="rect">
            <a:avLst/>
          </a:prstGeom>
        </p:spPr>
      </p:pic>
      <p:sp>
        <p:nvSpPr>
          <p:cNvPr id="3" name="직사각형 2"/>
          <p:cNvSpPr/>
          <p:nvPr/>
        </p:nvSpPr>
        <p:spPr>
          <a:xfrm>
            <a:off x="463516" y="578621"/>
            <a:ext cx="3339953" cy="615553"/>
          </a:xfrm>
          <a:prstGeom prst="rect">
            <a:avLst/>
          </a:prstGeom>
        </p:spPr>
        <p:txBody>
          <a:bodyPr wrap="none">
            <a:spAutoFit/>
          </a:bodyPr>
          <a:lstStyle/>
          <a:p>
            <a:r>
              <a:rPr lang="en-US" altLang="ko-KR" sz="3400" dirty="0">
                <a:solidFill>
                  <a:srgbClr val="1D3A6F"/>
                </a:solidFill>
                <a:latin typeface="Yoon 윤고딕 770" pitchFamily="34" charset="-127"/>
                <a:ea typeface="Yoon 윤고딕 770" pitchFamily="34" charset="-127"/>
              </a:rPr>
              <a:t>Past Programs</a:t>
            </a:r>
            <a:endParaRPr lang="ko-KR" altLang="en-US" sz="3400" dirty="0">
              <a:solidFill>
                <a:srgbClr val="1D3A6F"/>
              </a:solidFill>
              <a:latin typeface="Yoon 윤고딕 770" pitchFamily="34" charset="-127"/>
              <a:ea typeface="Yoon 윤고딕 770" pitchFamily="34" charset="-127"/>
            </a:endParaRPr>
          </a:p>
        </p:txBody>
      </p:sp>
      <p:sp>
        <p:nvSpPr>
          <p:cNvPr id="12" name="직사각형 11"/>
          <p:cNvSpPr/>
          <p:nvPr/>
        </p:nvSpPr>
        <p:spPr>
          <a:xfrm>
            <a:off x="488916" y="4071459"/>
            <a:ext cx="1122808" cy="707886"/>
          </a:xfrm>
          <a:prstGeom prst="rect">
            <a:avLst/>
          </a:prstGeom>
        </p:spPr>
        <p:txBody>
          <a:bodyPr wrap="none">
            <a:spAutoFit/>
          </a:bodyPr>
          <a:lstStyle/>
          <a:p>
            <a:r>
              <a:rPr lang="en-US" altLang="ko-KR" sz="2000" dirty="0">
                <a:solidFill>
                  <a:srgbClr val="558ED5"/>
                </a:solidFill>
                <a:latin typeface="Yoon 윤고딕 770" pitchFamily="34" charset="-127"/>
                <a:ea typeface="Yoon 윤고딕 770" pitchFamily="34" charset="-127"/>
              </a:rPr>
              <a:t>Central</a:t>
            </a:r>
          </a:p>
          <a:p>
            <a:r>
              <a:rPr lang="en-US" altLang="ko-KR" sz="2000" dirty="0">
                <a:solidFill>
                  <a:srgbClr val="558ED5"/>
                </a:solidFill>
                <a:latin typeface="Yoon 윤고딕 770" pitchFamily="34" charset="-127"/>
                <a:ea typeface="Yoon 윤고딕 770" pitchFamily="34" charset="-127"/>
              </a:rPr>
              <a:t>Asia</a:t>
            </a:r>
            <a:endParaRPr lang="ko-KR" altLang="en-US" sz="2000" dirty="0">
              <a:solidFill>
                <a:srgbClr val="558ED5"/>
              </a:solidFill>
              <a:latin typeface="Yoon 윤고딕 770" pitchFamily="34" charset="-127"/>
              <a:ea typeface="Yoon 윤고딕 770" pitchFamily="34" charset="-127"/>
            </a:endParaRPr>
          </a:p>
        </p:txBody>
      </p:sp>
      <p:sp>
        <p:nvSpPr>
          <p:cNvPr id="13" name="직사각형 12"/>
          <p:cNvSpPr/>
          <p:nvPr/>
        </p:nvSpPr>
        <p:spPr>
          <a:xfrm>
            <a:off x="6846898" y="3069498"/>
            <a:ext cx="1343638" cy="707886"/>
          </a:xfrm>
          <a:prstGeom prst="rect">
            <a:avLst/>
          </a:prstGeom>
        </p:spPr>
        <p:txBody>
          <a:bodyPr wrap="none">
            <a:spAutoFit/>
          </a:bodyPr>
          <a:lstStyle/>
          <a:p>
            <a:r>
              <a:rPr lang="en-US" altLang="ko-KR" sz="2000" dirty="0">
                <a:solidFill>
                  <a:srgbClr val="558ED5"/>
                </a:solidFill>
                <a:latin typeface="Yoon 윤고딕 770" pitchFamily="34" charset="-127"/>
                <a:ea typeface="Yoon 윤고딕 770" pitchFamily="34" charset="-127"/>
              </a:rPr>
              <a:t>Central</a:t>
            </a:r>
          </a:p>
          <a:p>
            <a:r>
              <a:rPr lang="en-US" altLang="ko-KR" sz="2000" dirty="0">
                <a:solidFill>
                  <a:srgbClr val="558ED5"/>
                </a:solidFill>
                <a:latin typeface="Yoon 윤고딕 770" pitchFamily="34" charset="-127"/>
                <a:ea typeface="Yoon 윤고딕 770" pitchFamily="34" charset="-127"/>
              </a:rPr>
              <a:t>America </a:t>
            </a:r>
            <a:endParaRPr lang="ko-KR" altLang="en-US" sz="2000" dirty="0">
              <a:solidFill>
                <a:srgbClr val="558ED5"/>
              </a:solidFill>
              <a:latin typeface="Yoon 윤고딕 770" pitchFamily="34" charset="-127"/>
              <a:ea typeface="Yoon 윤고딕 770" pitchFamily="34" charset="-127"/>
            </a:endParaRPr>
          </a:p>
        </p:txBody>
      </p:sp>
      <p:sp>
        <p:nvSpPr>
          <p:cNvPr id="14" name="직사각형 13"/>
          <p:cNvSpPr/>
          <p:nvPr/>
        </p:nvSpPr>
        <p:spPr>
          <a:xfrm>
            <a:off x="3060684" y="5144447"/>
            <a:ext cx="1661032" cy="707886"/>
          </a:xfrm>
          <a:prstGeom prst="rect">
            <a:avLst/>
          </a:prstGeom>
        </p:spPr>
        <p:txBody>
          <a:bodyPr wrap="none">
            <a:spAutoFit/>
          </a:bodyPr>
          <a:lstStyle/>
          <a:p>
            <a:r>
              <a:rPr lang="en-US" altLang="ko-KR" sz="2000" dirty="0">
                <a:solidFill>
                  <a:srgbClr val="558ED5"/>
                </a:solidFill>
                <a:latin typeface="Yoon 윤고딕 770" pitchFamily="34" charset="-127"/>
                <a:ea typeface="Yoon 윤고딕 770" pitchFamily="34" charset="-127"/>
              </a:rPr>
              <a:t>South-East</a:t>
            </a:r>
          </a:p>
          <a:p>
            <a:r>
              <a:rPr lang="en-US" altLang="ko-KR" sz="2000" dirty="0">
                <a:solidFill>
                  <a:srgbClr val="558ED5"/>
                </a:solidFill>
                <a:latin typeface="Yoon 윤고딕 770" pitchFamily="34" charset="-127"/>
                <a:ea typeface="Yoon 윤고딕 770" pitchFamily="34" charset="-127"/>
              </a:rPr>
              <a:t>Asia</a:t>
            </a:r>
            <a:endParaRPr lang="ko-KR" altLang="en-US" sz="2000" dirty="0">
              <a:solidFill>
                <a:srgbClr val="558ED5"/>
              </a:solidFill>
              <a:latin typeface="Yoon 윤고딕 770" pitchFamily="34" charset="-127"/>
              <a:ea typeface="Yoon 윤고딕 770" pitchFamily="34" charset="-127"/>
            </a:endParaRPr>
          </a:p>
        </p:txBody>
      </p:sp>
      <p:sp>
        <p:nvSpPr>
          <p:cNvPr id="15" name="직사각형 14"/>
          <p:cNvSpPr/>
          <p:nvPr/>
        </p:nvSpPr>
        <p:spPr>
          <a:xfrm>
            <a:off x="8132782" y="5292799"/>
            <a:ext cx="1266693" cy="707886"/>
          </a:xfrm>
          <a:prstGeom prst="rect">
            <a:avLst/>
          </a:prstGeom>
        </p:spPr>
        <p:txBody>
          <a:bodyPr wrap="none">
            <a:spAutoFit/>
          </a:bodyPr>
          <a:lstStyle/>
          <a:p>
            <a:r>
              <a:rPr lang="en-US" altLang="ko-KR" sz="2000" dirty="0">
                <a:solidFill>
                  <a:srgbClr val="558ED5"/>
                </a:solidFill>
                <a:latin typeface="Yoon 윤고딕 770" pitchFamily="34" charset="-127"/>
                <a:ea typeface="Yoon 윤고딕 770" pitchFamily="34" charset="-127"/>
              </a:rPr>
              <a:t>South</a:t>
            </a:r>
          </a:p>
          <a:p>
            <a:r>
              <a:rPr lang="en-US" altLang="ko-KR" sz="2000" dirty="0">
                <a:solidFill>
                  <a:srgbClr val="558ED5"/>
                </a:solidFill>
                <a:latin typeface="Yoon 윤고딕 770" pitchFamily="34" charset="-127"/>
                <a:ea typeface="Yoon 윤고딕 770" pitchFamily="34" charset="-127"/>
              </a:rPr>
              <a:t>America</a:t>
            </a:r>
            <a:endParaRPr lang="ko-KR" altLang="en-US" sz="2000" dirty="0">
              <a:solidFill>
                <a:srgbClr val="558ED5"/>
              </a:solidFill>
              <a:latin typeface="Yoon 윤고딕 770" pitchFamily="34" charset="-127"/>
              <a:ea typeface="Yoon 윤고딕 770" pitchFamily="34" charset="-127"/>
            </a:endParaRPr>
          </a:p>
        </p:txBody>
      </p:sp>
      <p:sp>
        <p:nvSpPr>
          <p:cNvPr id="8" name="직사각형 7"/>
          <p:cNvSpPr/>
          <p:nvPr/>
        </p:nvSpPr>
        <p:spPr>
          <a:xfrm>
            <a:off x="488916" y="4780763"/>
            <a:ext cx="1277016" cy="584775"/>
          </a:xfrm>
          <a:prstGeom prst="rect">
            <a:avLst/>
          </a:prstGeom>
        </p:spPr>
        <p:txBody>
          <a:bodyPr wrap="none">
            <a:spAutoFit/>
          </a:bodyPr>
          <a:lstStyle/>
          <a:p>
            <a:pPr marL="92075" indent="-92075">
              <a:buFont typeface="Arial" panose="020B0604020202020204" pitchFamily="34" charset="0"/>
              <a:buChar char="•"/>
            </a:pPr>
            <a:r>
              <a:rPr lang="en-US" altLang="ko-KR" sz="1600" dirty="0">
                <a:solidFill>
                  <a:schemeClr val="bg1">
                    <a:lumMod val="50000"/>
                  </a:schemeClr>
                </a:solidFill>
                <a:latin typeface="Yoon 윤고딕 730" panose="020B0503000000000000" pitchFamily="34" charset="-127"/>
                <a:ea typeface="Yoon 윤고딕 730" panose="020B0503000000000000" pitchFamily="34" charset="-127"/>
              </a:rPr>
              <a:t>Uzbekistan</a:t>
            </a:r>
          </a:p>
          <a:p>
            <a:pPr marL="92075" indent="-92075">
              <a:buFont typeface="Arial" panose="020B0604020202020204" pitchFamily="34" charset="0"/>
              <a:buChar char="•"/>
            </a:pPr>
            <a:r>
              <a:rPr lang="en-US" altLang="ko-KR" sz="1600" dirty="0">
                <a:solidFill>
                  <a:schemeClr val="bg1">
                    <a:lumMod val="50000"/>
                  </a:schemeClr>
                </a:solidFill>
                <a:latin typeface="Yoon 윤고딕 730" panose="020B0503000000000000" pitchFamily="34" charset="-127"/>
                <a:ea typeface="Yoon 윤고딕 730" panose="020B0503000000000000" pitchFamily="34" charset="-127"/>
              </a:rPr>
              <a:t>Azerbaijan</a:t>
            </a:r>
            <a:endParaRPr lang="ko-KR" altLang="en-US" sz="1600" dirty="0">
              <a:solidFill>
                <a:schemeClr val="bg1">
                  <a:lumMod val="50000"/>
                </a:schemeClr>
              </a:solidFill>
              <a:latin typeface="Yoon 윤고딕 730" panose="020B0503000000000000" pitchFamily="34" charset="-127"/>
              <a:ea typeface="Yoon 윤고딕 730" panose="020B0503000000000000" pitchFamily="34" charset="-127"/>
            </a:endParaRPr>
          </a:p>
        </p:txBody>
      </p:sp>
      <p:sp>
        <p:nvSpPr>
          <p:cNvPr id="10" name="직사각형 9"/>
          <p:cNvSpPr/>
          <p:nvPr/>
        </p:nvSpPr>
        <p:spPr>
          <a:xfrm>
            <a:off x="3060684" y="5784568"/>
            <a:ext cx="1218603" cy="584775"/>
          </a:xfrm>
          <a:prstGeom prst="rect">
            <a:avLst/>
          </a:prstGeom>
        </p:spPr>
        <p:txBody>
          <a:bodyPr wrap="none">
            <a:spAutoFit/>
          </a:bodyPr>
          <a:lstStyle/>
          <a:p>
            <a:pPr marL="92075" indent="-92075">
              <a:buFont typeface="Arial" panose="020B0604020202020204" pitchFamily="34" charset="0"/>
              <a:buChar char="•"/>
            </a:pPr>
            <a:r>
              <a:rPr lang="en-US" altLang="ko-KR" sz="1600" dirty="0">
                <a:solidFill>
                  <a:schemeClr val="bg1">
                    <a:lumMod val="50000"/>
                  </a:schemeClr>
                </a:solidFill>
                <a:latin typeface="Yoon 윤고딕 730" panose="020B0503000000000000" pitchFamily="34" charset="-127"/>
                <a:ea typeface="Yoon 윤고딕 730" panose="020B0503000000000000" pitchFamily="34" charset="-127"/>
              </a:rPr>
              <a:t>Indonesia</a:t>
            </a:r>
          </a:p>
          <a:p>
            <a:pPr marL="92075" indent="-92075">
              <a:buFont typeface="Arial" panose="020B0604020202020204" pitchFamily="34" charset="0"/>
              <a:buChar char="•"/>
            </a:pPr>
            <a:r>
              <a:rPr lang="en-US" altLang="ko-KR" sz="1600" dirty="0">
                <a:solidFill>
                  <a:schemeClr val="bg1">
                    <a:lumMod val="50000"/>
                  </a:schemeClr>
                </a:solidFill>
                <a:latin typeface="Yoon 윤고딕 730" panose="020B0503000000000000" pitchFamily="34" charset="-127"/>
                <a:ea typeface="Yoon 윤고딕 730" panose="020B0503000000000000" pitchFamily="34" charset="-127"/>
              </a:rPr>
              <a:t>Cambodia</a:t>
            </a:r>
            <a:endParaRPr lang="ko-KR" altLang="en-US" sz="1600" dirty="0">
              <a:solidFill>
                <a:schemeClr val="bg1">
                  <a:lumMod val="50000"/>
                </a:schemeClr>
              </a:solidFill>
              <a:latin typeface="Yoon 윤고딕 730" panose="020B0503000000000000" pitchFamily="34" charset="-127"/>
              <a:ea typeface="Yoon 윤고딕 730" panose="020B0503000000000000" pitchFamily="34" charset="-127"/>
            </a:endParaRPr>
          </a:p>
        </p:txBody>
      </p:sp>
      <p:sp>
        <p:nvSpPr>
          <p:cNvPr id="16" name="직사각형 15"/>
          <p:cNvSpPr/>
          <p:nvPr/>
        </p:nvSpPr>
        <p:spPr>
          <a:xfrm>
            <a:off x="6632584" y="3923507"/>
            <a:ext cx="1230593" cy="584775"/>
          </a:xfrm>
          <a:prstGeom prst="rect">
            <a:avLst/>
          </a:prstGeom>
        </p:spPr>
        <p:txBody>
          <a:bodyPr wrap="none">
            <a:spAutoFit/>
          </a:bodyPr>
          <a:lstStyle/>
          <a:p>
            <a:pPr marL="92075" indent="-92075">
              <a:buFont typeface="Arial" panose="020B0604020202020204" pitchFamily="34" charset="0"/>
              <a:buChar char="•"/>
            </a:pPr>
            <a:r>
              <a:rPr lang="en-US" altLang="ko-KR" sz="1600" dirty="0">
                <a:solidFill>
                  <a:schemeClr val="bg1">
                    <a:lumMod val="50000"/>
                  </a:schemeClr>
                </a:solidFill>
                <a:latin typeface="Yoon 윤고딕 730" panose="020B0503000000000000" pitchFamily="34" charset="-127"/>
                <a:ea typeface="Yoon 윤고딕 730" panose="020B0503000000000000" pitchFamily="34" charset="-127"/>
              </a:rPr>
              <a:t>Costa Rica</a:t>
            </a:r>
          </a:p>
          <a:p>
            <a:pPr marL="92075" indent="-92075">
              <a:buFont typeface="Arial" panose="020B0604020202020204" pitchFamily="34" charset="0"/>
              <a:buChar char="•"/>
            </a:pPr>
            <a:r>
              <a:rPr lang="en-US" altLang="ko-KR" sz="1600" dirty="0">
                <a:solidFill>
                  <a:schemeClr val="bg1">
                    <a:lumMod val="50000"/>
                  </a:schemeClr>
                </a:solidFill>
                <a:latin typeface="Yoon 윤고딕 730" panose="020B0503000000000000" pitchFamily="34" charset="-127"/>
                <a:ea typeface="Yoon 윤고딕 730" panose="020B0503000000000000" pitchFamily="34" charset="-127"/>
              </a:rPr>
              <a:t>Mexico</a:t>
            </a:r>
            <a:endParaRPr lang="ko-KR" altLang="en-US" sz="1600" dirty="0">
              <a:solidFill>
                <a:schemeClr val="bg1">
                  <a:lumMod val="50000"/>
                </a:schemeClr>
              </a:solidFill>
              <a:latin typeface="Yoon 윤고딕 730" panose="020B0503000000000000" pitchFamily="34" charset="-127"/>
              <a:ea typeface="Yoon 윤고딕 730" panose="020B0503000000000000" pitchFamily="34" charset="-127"/>
            </a:endParaRPr>
          </a:p>
        </p:txBody>
      </p:sp>
      <p:sp>
        <p:nvSpPr>
          <p:cNvPr id="17" name="직사각형 16"/>
          <p:cNvSpPr/>
          <p:nvPr/>
        </p:nvSpPr>
        <p:spPr>
          <a:xfrm>
            <a:off x="7918468" y="6138085"/>
            <a:ext cx="1140120" cy="584775"/>
          </a:xfrm>
          <a:prstGeom prst="rect">
            <a:avLst/>
          </a:prstGeom>
        </p:spPr>
        <p:txBody>
          <a:bodyPr wrap="none">
            <a:spAutoFit/>
          </a:bodyPr>
          <a:lstStyle/>
          <a:p>
            <a:pPr marL="92075" indent="-92075">
              <a:buFont typeface="Arial" panose="020B0604020202020204" pitchFamily="34" charset="0"/>
              <a:buChar char="•"/>
            </a:pPr>
            <a:r>
              <a:rPr lang="en-US" altLang="ko-KR" sz="1600" dirty="0">
                <a:solidFill>
                  <a:schemeClr val="bg1">
                    <a:lumMod val="50000"/>
                  </a:schemeClr>
                </a:solidFill>
                <a:latin typeface="Yoon 윤고딕 730" panose="020B0503000000000000" pitchFamily="34" charset="-127"/>
                <a:ea typeface="Yoon 윤고딕 730" panose="020B0503000000000000" pitchFamily="34" charset="-127"/>
              </a:rPr>
              <a:t>Chile</a:t>
            </a:r>
          </a:p>
          <a:p>
            <a:pPr marL="92075" indent="-92075">
              <a:buFont typeface="Arial" panose="020B0604020202020204" pitchFamily="34" charset="0"/>
              <a:buChar char="•"/>
            </a:pPr>
            <a:r>
              <a:rPr lang="en-US" altLang="ko-KR" sz="1600" dirty="0">
                <a:solidFill>
                  <a:schemeClr val="bg1">
                    <a:lumMod val="50000"/>
                  </a:schemeClr>
                </a:solidFill>
                <a:latin typeface="Yoon 윤고딕 730" panose="020B0503000000000000" pitchFamily="34" charset="-127"/>
                <a:ea typeface="Yoon 윤고딕 730" panose="020B0503000000000000" pitchFamily="34" charset="-127"/>
              </a:rPr>
              <a:t>Colombia</a:t>
            </a:r>
            <a:endParaRPr lang="ko-KR" altLang="en-US" sz="1600" dirty="0">
              <a:solidFill>
                <a:schemeClr val="bg1">
                  <a:lumMod val="50000"/>
                </a:schemeClr>
              </a:solidFill>
              <a:latin typeface="Yoon 윤고딕 730" panose="020B0503000000000000" pitchFamily="34" charset="-127"/>
              <a:ea typeface="Yoon 윤고딕 730" panose="020B0503000000000000" pitchFamily="34" charset="-127"/>
            </a:endParaRPr>
          </a:p>
        </p:txBody>
      </p:sp>
      <p:pic>
        <p:nvPicPr>
          <p:cNvPr id="19" name="그림 18" descr="002.jpg"/>
          <p:cNvPicPr>
            <a:picLocks noChangeAspect="1"/>
          </p:cNvPicPr>
          <p:nvPr/>
        </p:nvPicPr>
        <p:blipFill>
          <a:blip r:embed="rId4"/>
          <a:stretch>
            <a:fillRect/>
          </a:stretch>
        </p:blipFill>
        <p:spPr>
          <a:xfrm>
            <a:off x="327757" y="2237088"/>
            <a:ext cx="4545828" cy="1836915"/>
          </a:xfrm>
          <a:prstGeom prst="rect">
            <a:avLst/>
          </a:prstGeom>
        </p:spPr>
      </p:pic>
      <p:sp>
        <p:nvSpPr>
          <p:cNvPr id="20" name="직사각형 19"/>
          <p:cNvSpPr/>
          <p:nvPr/>
        </p:nvSpPr>
        <p:spPr>
          <a:xfrm>
            <a:off x="417478" y="2494747"/>
            <a:ext cx="1000146" cy="400110"/>
          </a:xfrm>
          <a:prstGeom prst="rect">
            <a:avLst/>
          </a:prstGeom>
        </p:spPr>
        <p:txBody>
          <a:bodyPr wrap="none">
            <a:spAutoFit/>
          </a:bodyPr>
          <a:lstStyle/>
          <a:p>
            <a:r>
              <a:rPr lang="en-US" altLang="ko-KR" sz="2000" dirty="0">
                <a:solidFill>
                  <a:srgbClr val="558ED5"/>
                </a:solidFill>
                <a:latin typeface="Yoon 윤고딕 770" pitchFamily="34" charset="-127"/>
                <a:ea typeface="Yoon 윤고딕 770" pitchFamily="34" charset="-127"/>
              </a:rPr>
              <a:t>Europe</a:t>
            </a:r>
          </a:p>
        </p:txBody>
      </p:sp>
      <p:sp>
        <p:nvSpPr>
          <p:cNvPr id="21" name="직사각형 20"/>
          <p:cNvSpPr/>
          <p:nvPr/>
        </p:nvSpPr>
        <p:spPr>
          <a:xfrm>
            <a:off x="440788" y="2827873"/>
            <a:ext cx="1700722" cy="830997"/>
          </a:xfrm>
          <a:prstGeom prst="rect">
            <a:avLst/>
          </a:prstGeom>
        </p:spPr>
        <p:txBody>
          <a:bodyPr wrap="none">
            <a:spAutoFit/>
          </a:bodyPr>
          <a:lstStyle/>
          <a:p>
            <a:pPr marL="92075" indent="-92075">
              <a:buFont typeface="Arial" panose="020B0604020202020204" pitchFamily="34" charset="0"/>
              <a:buChar char="•"/>
            </a:pPr>
            <a:r>
              <a:rPr lang="en-US" altLang="ko-KR" sz="1600" dirty="0">
                <a:solidFill>
                  <a:schemeClr val="bg1">
                    <a:lumMod val="50000"/>
                  </a:schemeClr>
                </a:solidFill>
                <a:latin typeface="Yoon 윤고딕 730" panose="020B0503000000000000" pitchFamily="34" charset="-127"/>
                <a:ea typeface="Yoon 윤고딕 730" panose="020B0503000000000000" pitchFamily="34" charset="-127"/>
              </a:rPr>
              <a:t>Czech Republic</a:t>
            </a:r>
          </a:p>
          <a:p>
            <a:pPr marL="92075" indent="-92075">
              <a:buFont typeface="Arial" panose="020B0604020202020204" pitchFamily="34" charset="0"/>
              <a:buChar char="•"/>
            </a:pPr>
            <a:r>
              <a:rPr lang="en-US" altLang="ko-KR" sz="1600" dirty="0">
                <a:solidFill>
                  <a:schemeClr val="bg1">
                    <a:lumMod val="50000"/>
                  </a:schemeClr>
                </a:solidFill>
                <a:latin typeface="Yoon 윤고딕 730" panose="020B0503000000000000" pitchFamily="34" charset="-127"/>
                <a:ea typeface="Yoon 윤고딕 730" panose="020B0503000000000000" pitchFamily="34" charset="-127"/>
              </a:rPr>
              <a:t>Serbia</a:t>
            </a:r>
          </a:p>
          <a:p>
            <a:pPr marL="92075" indent="-92075">
              <a:buFont typeface="Arial" panose="020B0604020202020204" pitchFamily="34" charset="0"/>
              <a:buChar char="•"/>
            </a:pPr>
            <a:r>
              <a:rPr lang="en-US" altLang="ko-KR" sz="1600" dirty="0">
                <a:solidFill>
                  <a:schemeClr val="bg1">
                    <a:lumMod val="50000"/>
                  </a:schemeClr>
                </a:solidFill>
                <a:latin typeface="Yoon 윤고딕 730" panose="020B0503000000000000" pitchFamily="34" charset="-127"/>
                <a:ea typeface="Yoon 윤고딕 730" panose="020B0503000000000000" pitchFamily="34" charset="-127"/>
              </a:rPr>
              <a:t>Portugal</a:t>
            </a:r>
            <a:endParaRPr lang="ko-KR" altLang="en-US" sz="1600" dirty="0">
              <a:solidFill>
                <a:schemeClr val="bg1">
                  <a:lumMod val="50000"/>
                </a:schemeClr>
              </a:solidFill>
              <a:latin typeface="Yoon 윤고딕 730" panose="020B0503000000000000" pitchFamily="34" charset="-127"/>
              <a:ea typeface="Yoon 윤고딕 730" panose="020B0503000000000000" pitchFamily="34" charset="-127"/>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b="27869"/>
          <a:stretch>
            <a:fillRect/>
          </a:stretch>
        </p:blipFill>
        <p:spPr bwMode="auto">
          <a:xfrm>
            <a:off x="0" y="2851937"/>
            <a:ext cx="10693400" cy="4709326"/>
          </a:xfrm>
          <a:prstGeom prst="rect">
            <a:avLst/>
          </a:prstGeom>
          <a:noFill/>
          <a:ln w="9525">
            <a:noFill/>
            <a:miter lim="800000"/>
            <a:headEnd/>
            <a:tailEnd/>
          </a:ln>
          <a:effectLst/>
        </p:spPr>
      </p:pic>
      <p:sp>
        <p:nvSpPr>
          <p:cNvPr id="3" name="직사각형 2"/>
          <p:cNvSpPr/>
          <p:nvPr/>
        </p:nvSpPr>
        <p:spPr>
          <a:xfrm>
            <a:off x="463516" y="578621"/>
            <a:ext cx="5967339" cy="615553"/>
          </a:xfrm>
          <a:prstGeom prst="rect">
            <a:avLst/>
          </a:prstGeom>
        </p:spPr>
        <p:txBody>
          <a:bodyPr wrap="none">
            <a:spAutoFit/>
          </a:bodyPr>
          <a:lstStyle/>
          <a:p>
            <a:r>
              <a:rPr lang="en-US" altLang="ko-KR" sz="3400" dirty="0">
                <a:solidFill>
                  <a:srgbClr val="1D3A6F"/>
                </a:solidFill>
                <a:latin typeface="Yoon 윤고딕 770" pitchFamily="34" charset="-127"/>
                <a:ea typeface="Yoon 윤고딕 770" pitchFamily="34" charset="-127"/>
              </a:rPr>
              <a:t>Central America and Chile</a:t>
            </a:r>
            <a:endParaRPr lang="ko-KR" altLang="en-US" sz="3400" dirty="0">
              <a:solidFill>
                <a:srgbClr val="1D3A6F"/>
              </a:solidFill>
              <a:latin typeface="Yoon 윤고딕 770" pitchFamily="34" charset="-127"/>
              <a:ea typeface="Yoon 윤고딕 770" pitchFamily="34" charset="-127"/>
            </a:endParaRPr>
          </a:p>
        </p:txBody>
      </p:sp>
      <p:sp>
        <p:nvSpPr>
          <p:cNvPr id="5" name="직사각형 4"/>
          <p:cNvSpPr/>
          <p:nvPr/>
        </p:nvSpPr>
        <p:spPr>
          <a:xfrm>
            <a:off x="312934" y="1172173"/>
            <a:ext cx="9845743" cy="1220847"/>
          </a:xfrm>
          <a:prstGeom prst="rect">
            <a:avLst/>
          </a:prstGeom>
        </p:spPr>
        <p:txBody>
          <a:bodyPr wrap="square">
            <a:spAutoFit/>
          </a:bodyPr>
          <a:lstStyle/>
          <a:p>
            <a:pPr marL="179388" indent="-179388">
              <a:lnSpc>
                <a:spcPts val="4400"/>
              </a:lnSpc>
              <a:buFont typeface="Arial" pitchFamily="34" charset="0"/>
              <a:buChar char="•"/>
            </a:pPr>
            <a:r>
              <a:rPr lang="en-US" altLang="ko-KR" sz="2200" dirty="0">
                <a:solidFill>
                  <a:srgbClr val="1D3A6F"/>
                </a:solidFill>
                <a:latin typeface="Yoon 윤고딕 760" pitchFamily="34" charset="-127"/>
                <a:ea typeface="Yoon 윤고딕 760" pitchFamily="34" charset="-127"/>
              </a:rPr>
              <a:t>Date :  July 26 –August 1, 2017 </a:t>
            </a:r>
          </a:p>
          <a:p>
            <a:pPr marL="179388" indent="-179388">
              <a:lnSpc>
                <a:spcPts val="4400"/>
              </a:lnSpc>
              <a:buFont typeface="Arial" pitchFamily="34" charset="0"/>
              <a:buChar char="•"/>
            </a:pPr>
            <a:r>
              <a:rPr lang="en-US" altLang="ko-KR" sz="2200" dirty="0">
                <a:solidFill>
                  <a:srgbClr val="1D3A6F"/>
                </a:solidFill>
                <a:latin typeface="Yoon 윤고딕 760" pitchFamily="34" charset="-127"/>
                <a:ea typeface="Yoon 윤고딕 760" pitchFamily="34" charset="-127"/>
              </a:rPr>
              <a:t>Participating  Ministries and Agencies from Korea</a:t>
            </a:r>
          </a:p>
        </p:txBody>
      </p:sp>
      <p:sp>
        <p:nvSpPr>
          <p:cNvPr id="11" name="직사각형 10"/>
          <p:cNvSpPr/>
          <p:nvPr/>
        </p:nvSpPr>
        <p:spPr>
          <a:xfrm>
            <a:off x="346040" y="2251405"/>
            <a:ext cx="10204484" cy="2363211"/>
          </a:xfrm>
          <a:prstGeom prst="rect">
            <a:avLst/>
          </a:prstGeom>
        </p:spPr>
        <p:txBody>
          <a:bodyPr wrap="square">
            <a:spAutoFit/>
          </a:bodyPr>
          <a:lstStyle/>
          <a:p>
            <a:pPr marL="177800" indent="-177800">
              <a:lnSpc>
                <a:spcPts val="3000"/>
              </a:lnSpc>
            </a:pPr>
            <a:r>
              <a:rPr lang="en-US" altLang="ko-KR" dirty="0">
                <a:solidFill>
                  <a:schemeClr val="tx1">
                    <a:lumMod val="75000"/>
                    <a:lumOff val="25000"/>
                  </a:schemeClr>
                </a:solidFill>
              </a:rPr>
              <a:t>- Ministry of the Interior and Safety </a:t>
            </a:r>
            <a:r>
              <a:rPr lang="en-US" altLang="ko-KR" sz="1800" dirty="0">
                <a:solidFill>
                  <a:schemeClr val="tx1">
                    <a:lumMod val="75000"/>
                    <a:lumOff val="25000"/>
                  </a:schemeClr>
                </a:solidFill>
              </a:rPr>
              <a:t>(Legal Framework for digital government, National Archive, civil registration, public service delivery, national disaster management, data analytics for public service)</a:t>
            </a:r>
            <a:endParaRPr lang="en-US" altLang="ko-KR" dirty="0">
              <a:solidFill>
                <a:schemeClr val="tx1">
                  <a:lumMod val="75000"/>
                  <a:lumOff val="25000"/>
                </a:schemeClr>
              </a:solidFill>
            </a:endParaRPr>
          </a:p>
          <a:p>
            <a:pPr marL="177800" indent="-177800">
              <a:lnSpc>
                <a:spcPts val="3000"/>
              </a:lnSpc>
            </a:pPr>
            <a:r>
              <a:rPr lang="en-US" altLang="ko-KR" dirty="0">
                <a:solidFill>
                  <a:schemeClr val="tx1">
                    <a:lumMod val="75000"/>
                    <a:lumOff val="25000"/>
                  </a:schemeClr>
                </a:solidFill>
              </a:rPr>
              <a:t>- Korea Custom Service </a:t>
            </a:r>
            <a:r>
              <a:rPr lang="en-US" altLang="ko-KR" sz="1800" dirty="0">
                <a:solidFill>
                  <a:schemeClr val="tx1">
                    <a:lumMod val="75000"/>
                    <a:lumOff val="25000"/>
                  </a:schemeClr>
                </a:solidFill>
              </a:rPr>
              <a:t>(e-Custom system)</a:t>
            </a:r>
            <a:endParaRPr lang="en-US" altLang="ko-KR" dirty="0">
              <a:solidFill>
                <a:schemeClr val="tx1">
                  <a:lumMod val="75000"/>
                  <a:lumOff val="25000"/>
                </a:schemeClr>
              </a:solidFill>
            </a:endParaRPr>
          </a:p>
          <a:p>
            <a:pPr marL="177800" indent="-177800">
              <a:lnSpc>
                <a:spcPts val="3000"/>
              </a:lnSpc>
            </a:pPr>
            <a:r>
              <a:rPr lang="en-US" altLang="ko-KR" dirty="0">
                <a:solidFill>
                  <a:schemeClr val="tx1">
                    <a:lumMod val="75000"/>
                    <a:lumOff val="25000"/>
                  </a:schemeClr>
                </a:solidFill>
              </a:rPr>
              <a:t>- Seoul Metropolitan Government  </a:t>
            </a:r>
            <a:r>
              <a:rPr lang="en-US" altLang="ko-KR" sz="1800" dirty="0">
                <a:solidFill>
                  <a:schemeClr val="tx1">
                    <a:lumMod val="75000"/>
                    <a:lumOff val="25000"/>
                  </a:schemeClr>
                </a:solidFill>
              </a:rPr>
              <a:t>(Intelligent Transport System)</a:t>
            </a:r>
            <a:endParaRPr lang="en-US" altLang="ko-KR" dirty="0">
              <a:solidFill>
                <a:schemeClr val="tx1">
                  <a:lumMod val="75000"/>
                  <a:lumOff val="25000"/>
                </a:schemeClr>
              </a:solidFill>
            </a:endParaRPr>
          </a:p>
          <a:p>
            <a:pPr marL="177800" indent="-177800">
              <a:lnSpc>
                <a:spcPts val="3000"/>
              </a:lnSpc>
            </a:pPr>
            <a:r>
              <a:rPr lang="en-US" altLang="ko-KR" dirty="0">
                <a:solidFill>
                  <a:schemeClr val="tx1">
                    <a:lumMod val="75000"/>
                    <a:lumOff val="25000"/>
                  </a:schemeClr>
                </a:solidFill>
              </a:rPr>
              <a:t>- Ministry of Government Legislation </a:t>
            </a:r>
            <a:r>
              <a:rPr lang="en-US" altLang="ko-KR" sz="1800" dirty="0">
                <a:solidFill>
                  <a:schemeClr val="tx1">
                    <a:lumMod val="75000"/>
                    <a:lumOff val="25000"/>
                  </a:schemeClr>
                </a:solidFill>
              </a:rPr>
              <a:t>(Legal information system)</a:t>
            </a:r>
            <a:endParaRPr lang="ko-KR" altLang="en-US" dirty="0">
              <a:solidFill>
                <a:schemeClr val="tx1">
                  <a:lumMod val="75000"/>
                  <a:lumOff val="25000"/>
                </a:schemeClr>
              </a:solidFill>
            </a:endParaRPr>
          </a:p>
        </p:txBody>
      </p:sp>
      <p:pic>
        <p:nvPicPr>
          <p:cNvPr id="5123" name="Picture 3"/>
          <p:cNvPicPr>
            <a:picLocks noChangeAspect="1" noChangeArrowheads="1"/>
          </p:cNvPicPr>
          <p:nvPr/>
        </p:nvPicPr>
        <p:blipFill>
          <a:blip r:embed="rId4" cstate="print"/>
          <a:srcRect/>
          <a:stretch>
            <a:fillRect/>
          </a:stretch>
        </p:blipFill>
        <p:spPr bwMode="auto">
          <a:xfrm>
            <a:off x="7361390" y="565921"/>
            <a:ext cx="3160192" cy="107157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b="27869"/>
          <a:stretch>
            <a:fillRect/>
          </a:stretch>
        </p:blipFill>
        <p:spPr bwMode="auto">
          <a:xfrm>
            <a:off x="0" y="2851937"/>
            <a:ext cx="10693400" cy="4709326"/>
          </a:xfrm>
          <a:prstGeom prst="rect">
            <a:avLst/>
          </a:prstGeom>
          <a:noFill/>
          <a:ln w="9525">
            <a:noFill/>
            <a:miter lim="800000"/>
            <a:headEnd/>
            <a:tailEnd/>
          </a:ln>
          <a:effectLst/>
        </p:spPr>
      </p:pic>
      <p:sp>
        <p:nvSpPr>
          <p:cNvPr id="3" name="직사각형 2"/>
          <p:cNvSpPr/>
          <p:nvPr/>
        </p:nvSpPr>
        <p:spPr>
          <a:xfrm>
            <a:off x="463516" y="578621"/>
            <a:ext cx="5967339" cy="615553"/>
          </a:xfrm>
          <a:prstGeom prst="rect">
            <a:avLst/>
          </a:prstGeom>
        </p:spPr>
        <p:txBody>
          <a:bodyPr wrap="none">
            <a:spAutoFit/>
          </a:bodyPr>
          <a:lstStyle/>
          <a:p>
            <a:r>
              <a:rPr lang="en-US" altLang="ko-KR" sz="3400" dirty="0">
                <a:solidFill>
                  <a:srgbClr val="1D3A6F"/>
                </a:solidFill>
                <a:latin typeface="Yoon 윤고딕 770" pitchFamily="34" charset="-127"/>
                <a:ea typeface="Yoon 윤고딕 770" pitchFamily="34" charset="-127"/>
              </a:rPr>
              <a:t>Central America and Chile</a:t>
            </a:r>
            <a:endParaRPr lang="ko-KR" altLang="en-US" sz="3400" dirty="0">
              <a:solidFill>
                <a:srgbClr val="1D3A6F"/>
              </a:solidFill>
              <a:latin typeface="Yoon 윤고딕 770" pitchFamily="34" charset="-127"/>
              <a:ea typeface="Yoon 윤고딕 770" pitchFamily="34" charset="-127"/>
            </a:endParaRPr>
          </a:p>
        </p:txBody>
      </p:sp>
      <p:sp>
        <p:nvSpPr>
          <p:cNvPr id="5" name="직사각형 4"/>
          <p:cNvSpPr/>
          <p:nvPr/>
        </p:nvSpPr>
        <p:spPr>
          <a:xfrm>
            <a:off x="312934" y="1172173"/>
            <a:ext cx="9845743" cy="584775"/>
          </a:xfrm>
          <a:prstGeom prst="rect">
            <a:avLst/>
          </a:prstGeom>
        </p:spPr>
        <p:txBody>
          <a:bodyPr wrap="square">
            <a:spAutoFit/>
          </a:bodyPr>
          <a:lstStyle/>
          <a:p>
            <a:pPr marL="179388" indent="-179388">
              <a:lnSpc>
                <a:spcPts val="4400"/>
              </a:lnSpc>
              <a:buFont typeface="Arial" pitchFamily="34" charset="0"/>
              <a:buChar char="•"/>
            </a:pPr>
            <a:r>
              <a:rPr lang="en-US" altLang="ko-KR" sz="2200" dirty="0">
                <a:solidFill>
                  <a:srgbClr val="1D3A6F"/>
                </a:solidFill>
                <a:latin typeface="Yoon 윤고딕 760" pitchFamily="34" charset="-127"/>
                <a:ea typeface="Yoon 윤고딕 760" pitchFamily="34" charset="-127"/>
              </a:rPr>
              <a:t>Activities</a:t>
            </a:r>
          </a:p>
        </p:txBody>
      </p:sp>
      <p:sp>
        <p:nvSpPr>
          <p:cNvPr id="11" name="직사각형 10"/>
          <p:cNvSpPr/>
          <p:nvPr/>
        </p:nvSpPr>
        <p:spPr>
          <a:xfrm>
            <a:off x="346040" y="1780367"/>
            <a:ext cx="10429948" cy="2400657"/>
          </a:xfrm>
          <a:prstGeom prst="rect">
            <a:avLst/>
          </a:prstGeom>
        </p:spPr>
        <p:txBody>
          <a:bodyPr wrap="square">
            <a:spAutoFit/>
          </a:bodyPr>
          <a:lstStyle/>
          <a:p>
            <a:pPr marL="177800" indent="-177800">
              <a:lnSpc>
                <a:spcPts val="3000"/>
              </a:lnSpc>
            </a:pPr>
            <a:r>
              <a:rPr lang="en-US" altLang="ko-KR" dirty="0">
                <a:solidFill>
                  <a:schemeClr val="tx1">
                    <a:lumMod val="75000"/>
                    <a:lumOff val="25000"/>
                  </a:schemeClr>
                </a:solidFill>
              </a:rPr>
              <a:t>- Korea-IDB-Central America Ministerial Meeting</a:t>
            </a:r>
          </a:p>
          <a:p>
            <a:pPr marL="177800" indent="-177800">
              <a:lnSpc>
                <a:spcPts val="3000"/>
              </a:lnSpc>
            </a:pPr>
            <a:r>
              <a:rPr lang="en-US" altLang="ko-KR" sz="1800" dirty="0">
                <a:solidFill>
                  <a:schemeClr val="tx1">
                    <a:lumMod val="75000"/>
                    <a:lumOff val="25000"/>
                  </a:schemeClr>
                </a:solidFill>
              </a:rPr>
              <a:t>  (Participated countries) Belize, Costa Rica, Dominican Republic, El Salvador, Guatemala, Honduras, Nicaragua, Panama</a:t>
            </a:r>
            <a:endParaRPr lang="en-US" altLang="ko-KR" dirty="0">
              <a:solidFill>
                <a:schemeClr val="tx1">
                  <a:lumMod val="75000"/>
                  <a:lumOff val="25000"/>
                </a:schemeClr>
              </a:solidFill>
            </a:endParaRPr>
          </a:p>
          <a:p>
            <a:pPr marL="177800" indent="-177800">
              <a:lnSpc>
                <a:spcPts val="3000"/>
              </a:lnSpc>
            </a:pPr>
            <a:r>
              <a:rPr lang="en-US" altLang="ko-KR" dirty="0">
                <a:solidFill>
                  <a:schemeClr val="tx1">
                    <a:lumMod val="75000"/>
                    <a:lumOff val="25000"/>
                  </a:schemeClr>
                </a:solidFill>
              </a:rPr>
              <a:t>- </a:t>
            </a:r>
            <a:r>
              <a:rPr lang="en-US" altLang="ko-KR" spc="-50" dirty="0">
                <a:solidFill>
                  <a:schemeClr val="tx1">
                    <a:lumMod val="75000"/>
                    <a:lumOff val="25000"/>
                  </a:schemeClr>
                </a:solidFill>
              </a:rPr>
              <a:t>Korea-Central America / Korea-Chile Cooperation Forum on Public Administration </a:t>
            </a:r>
          </a:p>
          <a:p>
            <a:pPr marL="177800" indent="-177800">
              <a:lnSpc>
                <a:spcPts val="3000"/>
              </a:lnSpc>
            </a:pPr>
            <a:r>
              <a:rPr lang="en-US" altLang="ko-KR" dirty="0">
                <a:solidFill>
                  <a:schemeClr val="tx1">
                    <a:lumMod val="75000"/>
                    <a:lumOff val="25000"/>
                  </a:schemeClr>
                </a:solidFill>
              </a:rPr>
              <a:t>- </a:t>
            </a:r>
            <a:r>
              <a:rPr lang="en-US" altLang="ko-KR" spc="-100" dirty="0">
                <a:solidFill>
                  <a:schemeClr val="tx1">
                    <a:lumMod val="75000"/>
                    <a:lumOff val="25000"/>
                  </a:schemeClr>
                </a:solidFill>
              </a:rPr>
              <a:t>Joint declaration between Korea and 8 Central American Nations for Public Administration</a:t>
            </a:r>
          </a:p>
          <a:p>
            <a:pPr marL="177800" indent="-177800">
              <a:lnSpc>
                <a:spcPts val="3000"/>
              </a:lnSpc>
            </a:pPr>
            <a:r>
              <a:rPr lang="en-US" altLang="ko-KR" dirty="0">
                <a:solidFill>
                  <a:schemeClr val="tx1">
                    <a:lumMod val="75000"/>
                    <a:lumOff val="25000"/>
                  </a:schemeClr>
                </a:solidFill>
              </a:rPr>
              <a:t>- Signing MOU between Korea and Costa Rica on Cooperation in e-Government</a:t>
            </a:r>
            <a:endParaRPr lang="ko-KR" altLang="en-US" dirty="0">
              <a:solidFill>
                <a:schemeClr val="tx1">
                  <a:lumMod val="75000"/>
                  <a:lumOff val="25000"/>
                </a:schemeClr>
              </a:solidFill>
            </a:endParaRPr>
          </a:p>
        </p:txBody>
      </p:sp>
      <p:pic>
        <p:nvPicPr>
          <p:cNvPr id="5123" name="Picture 3"/>
          <p:cNvPicPr>
            <a:picLocks noChangeAspect="1" noChangeArrowheads="1"/>
          </p:cNvPicPr>
          <p:nvPr/>
        </p:nvPicPr>
        <p:blipFill>
          <a:blip r:embed="rId3" cstate="print"/>
          <a:srcRect/>
          <a:stretch>
            <a:fillRect/>
          </a:stretch>
        </p:blipFill>
        <p:spPr bwMode="auto">
          <a:xfrm>
            <a:off x="7361390" y="565921"/>
            <a:ext cx="3160192" cy="107157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srcRect l="1445" r="7555" b="42090"/>
          <a:stretch>
            <a:fillRect/>
          </a:stretch>
        </p:blipFill>
        <p:spPr bwMode="auto">
          <a:xfrm>
            <a:off x="0" y="2780499"/>
            <a:ext cx="10732682" cy="4780764"/>
          </a:xfrm>
          <a:prstGeom prst="rect">
            <a:avLst/>
          </a:prstGeom>
          <a:noFill/>
          <a:ln w="9525">
            <a:noFill/>
            <a:miter lim="800000"/>
            <a:headEnd/>
            <a:tailEnd/>
          </a:ln>
          <a:effectLst/>
        </p:spPr>
      </p:pic>
      <p:sp>
        <p:nvSpPr>
          <p:cNvPr id="3" name="직사각형 2"/>
          <p:cNvSpPr/>
          <p:nvPr/>
        </p:nvSpPr>
        <p:spPr>
          <a:xfrm>
            <a:off x="463516" y="578621"/>
            <a:ext cx="5687776" cy="615553"/>
          </a:xfrm>
          <a:prstGeom prst="rect">
            <a:avLst/>
          </a:prstGeom>
        </p:spPr>
        <p:txBody>
          <a:bodyPr wrap="none">
            <a:spAutoFit/>
          </a:bodyPr>
          <a:lstStyle/>
          <a:p>
            <a:r>
              <a:rPr lang="en-US" altLang="ko-KR" sz="3400" dirty="0">
                <a:solidFill>
                  <a:srgbClr val="1D3A6F"/>
                </a:solidFill>
                <a:latin typeface="Yoon 윤고딕 770" pitchFamily="34" charset="-127"/>
                <a:ea typeface="Yoon 윤고딕 770" pitchFamily="34" charset="-127"/>
              </a:rPr>
              <a:t>Indonesia and Cambodia</a:t>
            </a:r>
            <a:endParaRPr lang="ko-KR" altLang="en-US" sz="3400" dirty="0">
              <a:solidFill>
                <a:srgbClr val="1D3A6F"/>
              </a:solidFill>
              <a:latin typeface="Yoon 윤고딕 770" pitchFamily="34" charset="-127"/>
              <a:ea typeface="Yoon 윤고딕 770" pitchFamily="34" charset="-127"/>
            </a:endParaRPr>
          </a:p>
        </p:txBody>
      </p:sp>
      <p:sp>
        <p:nvSpPr>
          <p:cNvPr id="5" name="직사각형 4"/>
          <p:cNvSpPr/>
          <p:nvPr/>
        </p:nvSpPr>
        <p:spPr>
          <a:xfrm>
            <a:off x="312934" y="1172173"/>
            <a:ext cx="9845743" cy="1220847"/>
          </a:xfrm>
          <a:prstGeom prst="rect">
            <a:avLst/>
          </a:prstGeom>
        </p:spPr>
        <p:txBody>
          <a:bodyPr wrap="square">
            <a:spAutoFit/>
          </a:bodyPr>
          <a:lstStyle/>
          <a:p>
            <a:pPr marL="179388" indent="-179388">
              <a:lnSpc>
                <a:spcPts val="4400"/>
              </a:lnSpc>
              <a:buFont typeface="Arial" pitchFamily="34" charset="0"/>
              <a:buChar char="•"/>
            </a:pPr>
            <a:r>
              <a:rPr lang="en-US" altLang="ko-KR" sz="2200" dirty="0">
                <a:solidFill>
                  <a:srgbClr val="1D3A6F"/>
                </a:solidFill>
                <a:latin typeface="Yoon 윤고딕 760" pitchFamily="34" charset="-127"/>
                <a:ea typeface="Yoon 윤고딕 760" pitchFamily="34" charset="-127"/>
              </a:rPr>
              <a:t>Date : November 23-28, 2017 </a:t>
            </a:r>
          </a:p>
          <a:p>
            <a:pPr marL="179388" indent="-179388">
              <a:lnSpc>
                <a:spcPts val="4400"/>
              </a:lnSpc>
              <a:buFont typeface="Arial" pitchFamily="34" charset="0"/>
              <a:buChar char="•"/>
            </a:pPr>
            <a:r>
              <a:rPr lang="en-US" altLang="ko-KR" sz="2200" dirty="0">
                <a:solidFill>
                  <a:srgbClr val="1D3A6F"/>
                </a:solidFill>
                <a:latin typeface="Yoon 윤고딕 760" pitchFamily="34" charset="-127"/>
                <a:ea typeface="Yoon 윤고딕 760" pitchFamily="34" charset="-127"/>
              </a:rPr>
              <a:t>Participating Ministries and Agencies from Korea</a:t>
            </a:r>
          </a:p>
        </p:txBody>
      </p:sp>
      <p:sp>
        <p:nvSpPr>
          <p:cNvPr id="11" name="직사각형 10"/>
          <p:cNvSpPr/>
          <p:nvPr/>
        </p:nvSpPr>
        <p:spPr>
          <a:xfrm>
            <a:off x="346040" y="2251405"/>
            <a:ext cx="10204484" cy="2747932"/>
          </a:xfrm>
          <a:prstGeom prst="rect">
            <a:avLst/>
          </a:prstGeom>
        </p:spPr>
        <p:txBody>
          <a:bodyPr wrap="square">
            <a:spAutoFit/>
          </a:bodyPr>
          <a:lstStyle/>
          <a:p>
            <a:pPr marL="177800" indent="-177800">
              <a:lnSpc>
                <a:spcPts val="3000"/>
              </a:lnSpc>
            </a:pPr>
            <a:r>
              <a:rPr lang="en-US" altLang="ko-KR" dirty="0">
                <a:solidFill>
                  <a:schemeClr val="tx1">
                    <a:lumMod val="75000"/>
                    <a:lumOff val="25000"/>
                  </a:schemeClr>
                </a:solidFill>
              </a:rPr>
              <a:t>- Ministry of the Interior and Safety </a:t>
            </a:r>
            <a:r>
              <a:rPr lang="en-US" altLang="ko-KR" sz="1800" dirty="0">
                <a:solidFill>
                  <a:schemeClr val="tx1">
                    <a:lumMod val="75000"/>
                    <a:lumOff val="25000"/>
                  </a:schemeClr>
                </a:solidFill>
              </a:rPr>
              <a:t>(Civil registration, NID, public service delivery, government data center, national disaster management, capacity building of local government, Open Data, national archive)</a:t>
            </a:r>
            <a:endParaRPr lang="en-US" altLang="ko-KR" dirty="0">
              <a:solidFill>
                <a:schemeClr val="tx1">
                  <a:lumMod val="75000"/>
                  <a:lumOff val="25000"/>
                </a:schemeClr>
              </a:solidFill>
            </a:endParaRPr>
          </a:p>
          <a:p>
            <a:pPr marL="177800" indent="-177800">
              <a:lnSpc>
                <a:spcPts val="3000"/>
              </a:lnSpc>
            </a:pPr>
            <a:r>
              <a:rPr lang="en-US" altLang="ko-KR" dirty="0">
                <a:solidFill>
                  <a:schemeClr val="tx1">
                    <a:lumMod val="75000"/>
                    <a:lumOff val="25000"/>
                  </a:schemeClr>
                </a:solidFill>
              </a:rPr>
              <a:t>- Ministry of Personnel Management </a:t>
            </a:r>
            <a:r>
              <a:rPr lang="en-US" altLang="ko-KR" sz="1800" dirty="0">
                <a:solidFill>
                  <a:schemeClr val="tx1">
                    <a:lumMod val="75000"/>
                    <a:lumOff val="25000"/>
                  </a:schemeClr>
                </a:solidFill>
              </a:rPr>
              <a:t>(Personnel management)</a:t>
            </a:r>
            <a:endParaRPr lang="en-US" altLang="ko-KR" dirty="0">
              <a:solidFill>
                <a:schemeClr val="tx1">
                  <a:lumMod val="75000"/>
                  <a:lumOff val="25000"/>
                </a:schemeClr>
              </a:solidFill>
            </a:endParaRPr>
          </a:p>
          <a:p>
            <a:pPr marL="177800" indent="-177800">
              <a:lnSpc>
                <a:spcPts val="3000"/>
              </a:lnSpc>
            </a:pPr>
            <a:r>
              <a:rPr lang="en-US" altLang="ko-KR" dirty="0">
                <a:solidFill>
                  <a:schemeClr val="tx1">
                    <a:lumMod val="75000"/>
                    <a:lumOff val="25000"/>
                  </a:schemeClr>
                </a:solidFill>
              </a:rPr>
              <a:t>- Ministry of Land, Infrastructure and Transport </a:t>
            </a:r>
            <a:r>
              <a:rPr lang="en-US" altLang="ko-KR" sz="1800" dirty="0">
                <a:solidFill>
                  <a:schemeClr val="tx1">
                    <a:lumMod val="75000"/>
                    <a:lumOff val="25000"/>
                  </a:schemeClr>
                </a:solidFill>
              </a:rPr>
              <a:t>(Intelligent Transport System) </a:t>
            </a:r>
            <a:endParaRPr lang="en-US" altLang="ko-KR" dirty="0">
              <a:solidFill>
                <a:schemeClr val="tx1">
                  <a:lumMod val="75000"/>
                  <a:lumOff val="25000"/>
                </a:schemeClr>
              </a:solidFill>
            </a:endParaRPr>
          </a:p>
          <a:p>
            <a:pPr marL="177800" indent="-177800">
              <a:lnSpc>
                <a:spcPts val="3000"/>
              </a:lnSpc>
            </a:pPr>
            <a:r>
              <a:rPr lang="en-US" altLang="ko-KR" dirty="0">
                <a:solidFill>
                  <a:schemeClr val="tx1">
                    <a:lumMod val="75000"/>
                    <a:lumOff val="25000"/>
                  </a:schemeClr>
                </a:solidFill>
              </a:rPr>
              <a:t>- National Police Agency </a:t>
            </a:r>
            <a:r>
              <a:rPr lang="en-US" altLang="ko-KR" sz="1800" dirty="0">
                <a:solidFill>
                  <a:schemeClr val="tx1">
                    <a:lumMod val="75000"/>
                    <a:lumOff val="25000"/>
                  </a:schemeClr>
                </a:solidFill>
              </a:rPr>
              <a:t>(Public Safety) </a:t>
            </a:r>
            <a:endParaRPr lang="en-US" altLang="ko-KR" dirty="0">
              <a:solidFill>
                <a:schemeClr val="tx1">
                  <a:lumMod val="75000"/>
                  <a:lumOff val="25000"/>
                </a:schemeClr>
              </a:solidFill>
            </a:endParaRPr>
          </a:p>
          <a:p>
            <a:pPr marL="177800" indent="-177800">
              <a:lnSpc>
                <a:spcPts val="3000"/>
              </a:lnSpc>
            </a:pPr>
            <a:r>
              <a:rPr lang="en-US" altLang="ko-KR" dirty="0">
                <a:solidFill>
                  <a:schemeClr val="tx1">
                    <a:lumMod val="75000"/>
                    <a:lumOff val="25000"/>
                  </a:schemeClr>
                </a:solidFill>
              </a:rPr>
              <a:t>- Seoul Metropolitan Government </a:t>
            </a:r>
            <a:r>
              <a:rPr lang="en-US" altLang="ko-KR" sz="1800" dirty="0">
                <a:solidFill>
                  <a:schemeClr val="tx1">
                    <a:lumMod val="75000"/>
                    <a:lumOff val="25000"/>
                  </a:schemeClr>
                </a:solidFill>
              </a:rPr>
              <a:t>(Public transportation system)</a:t>
            </a:r>
            <a:endParaRPr lang="ko-KR" altLang="en-US" dirty="0">
              <a:solidFill>
                <a:schemeClr val="tx1">
                  <a:lumMod val="75000"/>
                  <a:lumOff val="25000"/>
                </a:schemeClr>
              </a:solidFill>
            </a:endParaRPr>
          </a:p>
        </p:txBody>
      </p:sp>
      <p:pic>
        <p:nvPicPr>
          <p:cNvPr id="6147" name="Picture 3"/>
          <p:cNvPicPr>
            <a:picLocks noChangeAspect="1" noChangeArrowheads="1"/>
          </p:cNvPicPr>
          <p:nvPr/>
        </p:nvPicPr>
        <p:blipFill>
          <a:blip r:embed="rId4" cstate="print"/>
          <a:srcRect/>
          <a:stretch>
            <a:fillRect/>
          </a:stretch>
        </p:blipFill>
        <p:spPr bwMode="auto">
          <a:xfrm>
            <a:off x="7422137" y="565921"/>
            <a:ext cx="3099445" cy="10728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l="1445" r="7555" b="42090"/>
          <a:stretch>
            <a:fillRect/>
          </a:stretch>
        </p:blipFill>
        <p:spPr bwMode="auto">
          <a:xfrm>
            <a:off x="0" y="2780499"/>
            <a:ext cx="10732682" cy="4780764"/>
          </a:xfrm>
          <a:prstGeom prst="rect">
            <a:avLst/>
          </a:prstGeom>
          <a:noFill/>
          <a:ln w="9525">
            <a:noFill/>
            <a:miter lim="800000"/>
            <a:headEnd/>
            <a:tailEnd/>
          </a:ln>
          <a:effectLst/>
        </p:spPr>
      </p:pic>
      <p:sp>
        <p:nvSpPr>
          <p:cNvPr id="3" name="직사각형 2"/>
          <p:cNvSpPr/>
          <p:nvPr/>
        </p:nvSpPr>
        <p:spPr>
          <a:xfrm>
            <a:off x="463516" y="578621"/>
            <a:ext cx="5687776" cy="615553"/>
          </a:xfrm>
          <a:prstGeom prst="rect">
            <a:avLst/>
          </a:prstGeom>
        </p:spPr>
        <p:txBody>
          <a:bodyPr wrap="none">
            <a:spAutoFit/>
          </a:bodyPr>
          <a:lstStyle/>
          <a:p>
            <a:r>
              <a:rPr lang="en-US" altLang="ko-KR" sz="3400" dirty="0">
                <a:solidFill>
                  <a:srgbClr val="1D3A6F"/>
                </a:solidFill>
                <a:latin typeface="Yoon 윤고딕 770" pitchFamily="34" charset="-127"/>
                <a:ea typeface="Yoon 윤고딕 770" pitchFamily="34" charset="-127"/>
              </a:rPr>
              <a:t>Indonesia and Cambodia</a:t>
            </a:r>
            <a:endParaRPr lang="ko-KR" altLang="en-US" sz="3400" dirty="0">
              <a:solidFill>
                <a:srgbClr val="1D3A6F"/>
              </a:solidFill>
              <a:latin typeface="Yoon 윤고딕 770" pitchFamily="34" charset="-127"/>
              <a:ea typeface="Yoon 윤고딕 770" pitchFamily="34" charset="-127"/>
            </a:endParaRPr>
          </a:p>
        </p:txBody>
      </p:sp>
      <p:sp>
        <p:nvSpPr>
          <p:cNvPr id="5" name="직사각형 4"/>
          <p:cNvSpPr/>
          <p:nvPr/>
        </p:nvSpPr>
        <p:spPr>
          <a:xfrm>
            <a:off x="312934" y="1172173"/>
            <a:ext cx="9845743" cy="584775"/>
          </a:xfrm>
          <a:prstGeom prst="rect">
            <a:avLst/>
          </a:prstGeom>
        </p:spPr>
        <p:txBody>
          <a:bodyPr wrap="square">
            <a:spAutoFit/>
          </a:bodyPr>
          <a:lstStyle/>
          <a:p>
            <a:pPr marL="179388" indent="-179388">
              <a:lnSpc>
                <a:spcPts val="4400"/>
              </a:lnSpc>
              <a:buFont typeface="Arial" pitchFamily="34" charset="0"/>
              <a:buChar char="•"/>
            </a:pPr>
            <a:r>
              <a:rPr lang="en-US" altLang="ko-KR" sz="2200" dirty="0">
                <a:solidFill>
                  <a:srgbClr val="1D3A6F"/>
                </a:solidFill>
                <a:latin typeface="Yoon 윤고딕 760" pitchFamily="34" charset="-127"/>
                <a:ea typeface="Yoon 윤고딕 760" pitchFamily="34" charset="-127"/>
              </a:rPr>
              <a:t>Activities</a:t>
            </a:r>
          </a:p>
        </p:txBody>
      </p:sp>
      <p:sp>
        <p:nvSpPr>
          <p:cNvPr id="11" name="직사각형 10"/>
          <p:cNvSpPr/>
          <p:nvPr/>
        </p:nvSpPr>
        <p:spPr>
          <a:xfrm>
            <a:off x="346040" y="1780367"/>
            <a:ext cx="10429948" cy="1593770"/>
          </a:xfrm>
          <a:prstGeom prst="rect">
            <a:avLst/>
          </a:prstGeom>
        </p:spPr>
        <p:txBody>
          <a:bodyPr wrap="square">
            <a:spAutoFit/>
          </a:bodyPr>
          <a:lstStyle/>
          <a:p>
            <a:pPr marL="177800" indent="-177800">
              <a:lnSpc>
                <a:spcPts val="3000"/>
              </a:lnSpc>
            </a:pPr>
            <a:r>
              <a:rPr lang="en-US" altLang="ko-KR" dirty="0">
                <a:solidFill>
                  <a:schemeClr val="tx1">
                    <a:lumMod val="75000"/>
                    <a:lumOff val="25000"/>
                  </a:schemeClr>
                </a:solidFill>
              </a:rPr>
              <a:t>- Korea-Indonesia, Korea-Cambodia Cooperation Forum on Public Administration</a:t>
            </a:r>
          </a:p>
          <a:p>
            <a:pPr marL="177800" indent="-177800">
              <a:lnSpc>
                <a:spcPts val="3000"/>
              </a:lnSpc>
            </a:pPr>
            <a:r>
              <a:rPr lang="en-US" altLang="ko-KR" dirty="0">
                <a:solidFill>
                  <a:schemeClr val="tx1">
                    <a:lumMod val="75000"/>
                    <a:lumOff val="25000"/>
                  </a:schemeClr>
                </a:solidFill>
              </a:rPr>
              <a:t>- Signing MOU between Korea and Cambodia on Cooperation in Public Administration</a:t>
            </a:r>
          </a:p>
          <a:p>
            <a:pPr marL="177800" indent="-177800">
              <a:lnSpc>
                <a:spcPts val="3000"/>
              </a:lnSpc>
            </a:pPr>
            <a:r>
              <a:rPr lang="en-US" altLang="ko-KR" dirty="0">
                <a:solidFill>
                  <a:schemeClr val="tx1">
                    <a:lumMod val="75000"/>
                    <a:lumOff val="25000"/>
                  </a:schemeClr>
                </a:solidFill>
              </a:rPr>
              <a:t>- Bilateral meeting with Minister of Interior in Cambodia</a:t>
            </a:r>
            <a:endParaRPr lang="ko-KR" altLang="en-US" dirty="0">
              <a:solidFill>
                <a:schemeClr val="tx1">
                  <a:lumMod val="75000"/>
                  <a:lumOff val="25000"/>
                </a:schemeClr>
              </a:solidFill>
            </a:endParaRPr>
          </a:p>
        </p:txBody>
      </p:sp>
      <p:pic>
        <p:nvPicPr>
          <p:cNvPr id="7" name="Picture 3"/>
          <p:cNvPicPr>
            <a:picLocks noChangeAspect="1" noChangeArrowheads="1"/>
          </p:cNvPicPr>
          <p:nvPr/>
        </p:nvPicPr>
        <p:blipFill>
          <a:blip r:embed="rId3" cstate="print"/>
          <a:srcRect/>
          <a:stretch>
            <a:fillRect/>
          </a:stretch>
        </p:blipFill>
        <p:spPr bwMode="auto">
          <a:xfrm>
            <a:off x="7422137" y="565921"/>
            <a:ext cx="3099445" cy="10728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l="903" r="705" b="42114"/>
          <a:stretch>
            <a:fillRect/>
          </a:stretch>
        </p:blipFill>
        <p:spPr bwMode="auto">
          <a:xfrm>
            <a:off x="1" y="2803671"/>
            <a:ext cx="10693400" cy="4757592"/>
          </a:xfrm>
          <a:prstGeom prst="rect">
            <a:avLst/>
          </a:prstGeom>
          <a:noFill/>
          <a:ln w="9525">
            <a:noFill/>
            <a:miter lim="800000"/>
            <a:headEnd/>
            <a:tailEnd/>
          </a:ln>
          <a:effectLst/>
        </p:spPr>
      </p:pic>
      <p:sp>
        <p:nvSpPr>
          <p:cNvPr id="3" name="직사각형 2"/>
          <p:cNvSpPr/>
          <p:nvPr/>
        </p:nvSpPr>
        <p:spPr>
          <a:xfrm>
            <a:off x="463516" y="578621"/>
            <a:ext cx="6097888" cy="615553"/>
          </a:xfrm>
          <a:prstGeom prst="rect">
            <a:avLst/>
          </a:prstGeom>
        </p:spPr>
        <p:txBody>
          <a:bodyPr wrap="none">
            <a:spAutoFit/>
          </a:bodyPr>
          <a:lstStyle/>
          <a:p>
            <a:r>
              <a:rPr lang="en-US" altLang="ko-KR" sz="3400" dirty="0">
                <a:solidFill>
                  <a:srgbClr val="1D3A6F"/>
                </a:solidFill>
                <a:latin typeface="Yoon 윤고딕 770" pitchFamily="34" charset="-127"/>
                <a:ea typeface="Yoon 윤고딕 770" pitchFamily="34" charset="-127"/>
              </a:rPr>
              <a:t>Uzbekistan and Azerbaijan</a:t>
            </a:r>
            <a:endParaRPr lang="ko-KR" altLang="en-US" sz="3400" dirty="0">
              <a:solidFill>
                <a:srgbClr val="1D3A6F"/>
              </a:solidFill>
              <a:latin typeface="Yoon 윤고딕 770" pitchFamily="34" charset="-127"/>
              <a:ea typeface="Yoon 윤고딕 770" pitchFamily="34" charset="-127"/>
            </a:endParaRPr>
          </a:p>
        </p:txBody>
      </p:sp>
      <p:sp>
        <p:nvSpPr>
          <p:cNvPr id="5" name="직사각형 4"/>
          <p:cNvSpPr/>
          <p:nvPr/>
        </p:nvSpPr>
        <p:spPr>
          <a:xfrm>
            <a:off x="312934" y="1172173"/>
            <a:ext cx="9845743" cy="1220847"/>
          </a:xfrm>
          <a:prstGeom prst="rect">
            <a:avLst/>
          </a:prstGeom>
        </p:spPr>
        <p:txBody>
          <a:bodyPr wrap="square">
            <a:spAutoFit/>
          </a:bodyPr>
          <a:lstStyle/>
          <a:p>
            <a:pPr marL="179388" indent="-179388">
              <a:lnSpc>
                <a:spcPts val="4400"/>
              </a:lnSpc>
              <a:buFont typeface="Arial" pitchFamily="34" charset="0"/>
              <a:buChar char="•"/>
            </a:pPr>
            <a:r>
              <a:rPr lang="en-US" altLang="ko-KR" sz="2200" dirty="0">
                <a:solidFill>
                  <a:srgbClr val="1D3A6F"/>
                </a:solidFill>
                <a:latin typeface="Yoon 윤고딕 760" pitchFamily="34" charset="-127"/>
                <a:ea typeface="Yoon 윤고딕 760" pitchFamily="34" charset="-127"/>
              </a:rPr>
              <a:t>Date : August 16-20, 2016 </a:t>
            </a:r>
          </a:p>
          <a:p>
            <a:pPr marL="179388" indent="-179388">
              <a:lnSpc>
                <a:spcPts val="4400"/>
              </a:lnSpc>
              <a:buFont typeface="Arial" pitchFamily="34" charset="0"/>
              <a:buChar char="•"/>
            </a:pPr>
            <a:r>
              <a:rPr lang="en-US" altLang="ko-KR" sz="2200" dirty="0">
                <a:solidFill>
                  <a:srgbClr val="1D3A6F"/>
                </a:solidFill>
                <a:latin typeface="Yoon 윤고딕 760" pitchFamily="34" charset="-127"/>
                <a:ea typeface="Yoon 윤고딕 760" pitchFamily="34" charset="-127"/>
              </a:rPr>
              <a:t>Participating Ministries and Agencies from Korea</a:t>
            </a:r>
          </a:p>
        </p:txBody>
      </p:sp>
      <p:sp>
        <p:nvSpPr>
          <p:cNvPr id="11" name="직사각형 10"/>
          <p:cNvSpPr/>
          <p:nvPr/>
        </p:nvSpPr>
        <p:spPr>
          <a:xfrm>
            <a:off x="346040" y="2251405"/>
            <a:ext cx="10204484" cy="3132652"/>
          </a:xfrm>
          <a:prstGeom prst="rect">
            <a:avLst/>
          </a:prstGeom>
        </p:spPr>
        <p:txBody>
          <a:bodyPr wrap="square">
            <a:spAutoFit/>
          </a:bodyPr>
          <a:lstStyle/>
          <a:p>
            <a:pPr marL="177800" indent="-177800">
              <a:lnSpc>
                <a:spcPts val="3000"/>
              </a:lnSpc>
            </a:pPr>
            <a:r>
              <a:rPr lang="en-US" altLang="ko-KR" dirty="0">
                <a:solidFill>
                  <a:schemeClr val="tx1">
                    <a:lumMod val="75000"/>
                    <a:lumOff val="25000"/>
                  </a:schemeClr>
                </a:solidFill>
              </a:rPr>
              <a:t>- Ministry of the Interior and Safety </a:t>
            </a:r>
            <a:r>
              <a:rPr lang="en-US" altLang="ko-KR" sz="1800" dirty="0">
                <a:solidFill>
                  <a:schemeClr val="tx1">
                    <a:lumMod val="75000"/>
                    <a:lumOff val="25000"/>
                  </a:schemeClr>
                </a:solidFill>
              </a:rPr>
              <a:t>(Government Data Center, sharing of administrative information, National Archive)</a:t>
            </a:r>
            <a:endParaRPr lang="en-US" altLang="ko-KR" dirty="0">
              <a:solidFill>
                <a:schemeClr val="tx1">
                  <a:lumMod val="75000"/>
                  <a:lumOff val="25000"/>
                </a:schemeClr>
              </a:solidFill>
            </a:endParaRPr>
          </a:p>
          <a:p>
            <a:pPr marL="177800" indent="-177800">
              <a:lnSpc>
                <a:spcPts val="3000"/>
              </a:lnSpc>
            </a:pPr>
            <a:r>
              <a:rPr lang="en-US" altLang="ko-KR" dirty="0">
                <a:solidFill>
                  <a:schemeClr val="tx1">
                    <a:lumMod val="75000"/>
                    <a:lumOff val="25000"/>
                  </a:schemeClr>
                </a:solidFill>
              </a:rPr>
              <a:t>- Ministry of Personnel Management </a:t>
            </a:r>
            <a:r>
              <a:rPr lang="en-US" altLang="ko-KR" sz="1800" dirty="0">
                <a:solidFill>
                  <a:schemeClr val="tx1">
                    <a:lumMod val="75000"/>
                    <a:lumOff val="25000"/>
                  </a:schemeClr>
                </a:solidFill>
              </a:rPr>
              <a:t>(Capacity building for government official)</a:t>
            </a:r>
            <a:endParaRPr lang="en-US" altLang="ko-KR" dirty="0">
              <a:solidFill>
                <a:schemeClr val="tx1">
                  <a:lumMod val="75000"/>
                  <a:lumOff val="25000"/>
                </a:schemeClr>
              </a:solidFill>
            </a:endParaRPr>
          </a:p>
          <a:p>
            <a:pPr marL="177800" indent="-177800">
              <a:lnSpc>
                <a:spcPts val="3000"/>
              </a:lnSpc>
            </a:pPr>
            <a:r>
              <a:rPr lang="en-US" altLang="ko-KR" dirty="0">
                <a:solidFill>
                  <a:schemeClr val="tx1">
                    <a:lumMod val="75000"/>
                    <a:lumOff val="25000"/>
                  </a:schemeClr>
                </a:solidFill>
              </a:rPr>
              <a:t>- Ministry of Justice </a:t>
            </a:r>
            <a:r>
              <a:rPr lang="en-US" altLang="ko-KR" sz="1800" dirty="0">
                <a:solidFill>
                  <a:schemeClr val="tx1">
                    <a:lumMod val="75000"/>
                    <a:lumOff val="25000"/>
                  </a:schemeClr>
                </a:solidFill>
              </a:rPr>
              <a:t>(Information system of criminal justice service)</a:t>
            </a:r>
            <a:endParaRPr lang="en-US" altLang="ko-KR" dirty="0">
              <a:solidFill>
                <a:schemeClr val="tx1">
                  <a:lumMod val="75000"/>
                  <a:lumOff val="25000"/>
                </a:schemeClr>
              </a:solidFill>
            </a:endParaRPr>
          </a:p>
          <a:p>
            <a:pPr marL="177800" indent="-177800">
              <a:lnSpc>
                <a:spcPts val="3000"/>
              </a:lnSpc>
            </a:pPr>
            <a:r>
              <a:rPr lang="en-US" altLang="ko-KR" dirty="0">
                <a:solidFill>
                  <a:schemeClr val="tx1">
                    <a:lumMod val="75000"/>
                    <a:lumOff val="25000"/>
                  </a:schemeClr>
                </a:solidFill>
              </a:rPr>
              <a:t>- Korea Post </a:t>
            </a:r>
            <a:r>
              <a:rPr lang="en-US" altLang="ko-KR" sz="1800" dirty="0">
                <a:solidFill>
                  <a:schemeClr val="tx1">
                    <a:lumMod val="75000"/>
                    <a:lumOff val="25000"/>
                  </a:schemeClr>
                </a:solidFill>
              </a:rPr>
              <a:t>(Postal logistics system) </a:t>
            </a:r>
            <a:endParaRPr lang="en-US" altLang="ko-KR" dirty="0">
              <a:solidFill>
                <a:schemeClr val="tx1">
                  <a:lumMod val="75000"/>
                  <a:lumOff val="25000"/>
                </a:schemeClr>
              </a:solidFill>
            </a:endParaRPr>
          </a:p>
          <a:p>
            <a:pPr marL="177800" indent="-177800">
              <a:lnSpc>
                <a:spcPts val="3000"/>
              </a:lnSpc>
            </a:pPr>
            <a:r>
              <a:rPr lang="en-US" altLang="ko-KR" dirty="0">
                <a:solidFill>
                  <a:schemeClr val="tx1">
                    <a:lumMod val="75000"/>
                    <a:lumOff val="25000"/>
                  </a:schemeClr>
                </a:solidFill>
              </a:rPr>
              <a:t>- Korean Intellectual property office </a:t>
            </a:r>
            <a:r>
              <a:rPr lang="en-US" altLang="ko-KR" sz="1800" dirty="0">
                <a:solidFill>
                  <a:schemeClr val="tx1">
                    <a:lumMod val="75000"/>
                    <a:lumOff val="25000"/>
                  </a:schemeClr>
                </a:solidFill>
              </a:rPr>
              <a:t>(Intellectual property system)</a:t>
            </a:r>
            <a:endParaRPr lang="en-US" altLang="ko-KR" dirty="0">
              <a:solidFill>
                <a:schemeClr val="tx1">
                  <a:lumMod val="75000"/>
                  <a:lumOff val="25000"/>
                </a:schemeClr>
              </a:solidFill>
            </a:endParaRPr>
          </a:p>
          <a:p>
            <a:pPr marL="177800" indent="-177800">
              <a:lnSpc>
                <a:spcPts val="3000"/>
              </a:lnSpc>
            </a:pPr>
            <a:r>
              <a:rPr lang="en-US" altLang="ko-KR" dirty="0">
                <a:solidFill>
                  <a:schemeClr val="tx1">
                    <a:lumMod val="75000"/>
                    <a:lumOff val="25000"/>
                  </a:schemeClr>
                </a:solidFill>
              </a:rPr>
              <a:t>- Ministry of Health and Welfare </a:t>
            </a:r>
            <a:r>
              <a:rPr lang="en-US" altLang="ko-KR" sz="1800" dirty="0">
                <a:solidFill>
                  <a:schemeClr val="tx1">
                    <a:lumMod val="75000"/>
                    <a:lumOff val="25000"/>
                  </a:schemeClr>
                </a:solidFill>
              </a:rPr>
              <a:t>(Maternal and child health care)</a:t>
            </a:r>
            <a:endParaRPr lang="en-US" altLang="ko-KR" dirty="0">
              <a:solidFill>
                <a:schemeClr val="tx1">
                  <a:lumMod val="75000"/>
                  <a:lumOff val="25000"/>
                </a:schemeClr>
              </a:solidFill>
            </a:endParaRPr>
          </a:p>
          <a:p>
            <a:pPr marL="177800" indent="-177800">
              <a:lnSpc>
                <a:spcPts val="3000"/>
              </a:lnSpc>
            </a:pPr>
            <a:r>
              <a:rPr lang="en-US" altLang="ko-KR" dirty="0">
                <a:solidFill>
                  <a:schemeClr val="tx1">
                    <a:lumMod val="75000"/>
                    <a:lumOff val="25000"/>
                  </a:schemeClr>
                </a:solidFill>
              </a:rPr>
              <a:t>- Ministry of Government Legislation </a:t>
            </a:r>
            <a:r>
              <a:rPr lang="en-US" altLang="ko-KR" sz="1800" dirty="0">
                <a:solidFill>
                  <a:schemeClr val="tx1">
                    <a:lumMod val="75000"/>
                    <a:lumOff val="25000"/>
                  </a:schemeClr>
                </a:solidFill>
              </a:rPr>
              <a:t>(Legal information system)</a:t>
            </a:r>
            <a:endParaRPr lang="ko-KR" altLang="en-US" dirty="0">
              <a:solidFill>
                <a:schemeClr val="tx1">
                  <a:lumMod val="75000"/>
                  <a:lumOff val="25000"/>
                </a:schemeClr>
              </a:solidFill>
            </a:endParaRPr>
          </a:p>
        </p:txBody>
      </p:sp>
      <p:pic>
        <p:nvPicPr>
          <p:cNvPr id="8195" name="Picture 3"/>
          <p:cNvPicPr>
            <a:picLocks noChangeAspect="1" noChangeArrowheads="1"/>
          </p:cNvPicPr>
          <p:nvPr/>
        </p:nvPicPr>
        <p:blipFill>
          <a:blip r:embed="rId4" cstate="print"/>
          <a:srcRect/>
          <a:stretch>
            <a:fillRect/>
          </a:stretch>
        </p:blipFill>
        <p:spPr bwMode="auto">
          <a:xfrm>
            <a:off x="7497485" y="565921"/>
            <a:ext cx="3024097" cy="10728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srcRect l="903" r="705" b="42114"/>
          <a:stretch>
            <a:fillRect/>
          </a:stretch>
        </p:blipFill>
        <p:spPr bwMode="auto">
          <a:xfrm>
            <a:off x="1" y="2803671"/>
            <a:ext cx="10693400" cy="4757592"/>
          </a:xfrm>
          <a:prstGeom prst="rect">
            <a:avLst/>
          </a:prstGeom>
          <a:noFill/>
          <a:ln w="9525">
            <a:noFill/>
            <a:miter lim="800000"/>
            <a:headEnd/>
            <a:tailEnd/>
          </a:ln>
          <a:effectLst/>
        </p:spPr>
      </p:pic>
      <p:pic>
        <p:nvPicPr>
          <p:cNvPr id="9" name="Picture 3"/>
          <p:cNvPicPr>
            <a:picLocks noChangeAspect="1" noChangeArrowheads="1"/>
          </p:cNvPicPr>
          <p:nvPr/>
        </p:nvPicPr>
        <p:blipFill>
          <a:blip r:embed="rId3" cstate="print"/>
          <a:srcRect/>
          <a:stretch>
            <a:fillRect/>
          </a:stretch>
        </p:blipFill>
        <p:spPr bwMode="auto">
          <a:xfrm>
            <a:off x="7497485" y="565921"/>
            <a:ext cx="3024097" cy="1072800"/>
          </a:xfrm>
          <a:prstGeom prst="rect">
            <a:avLst/>
          </a:prstGeom>
          <a:noFill/>
          <a:ln w="9525">
            <a:noFill/>
            <a:miter lim="800000"/>
            <a:headEnd/>
            <a:tailEnd/>
          </a:ln>
          <a:effectLst/>
        </p:spPr>
      </p:pic>
      <p:sp>
        <p:nvSpPr>
          <p:cNvPr id="3" name="직사각형 2"/>
          <p:cNvSpPr/>
          <p:nvPr/>
        </p:nvSpPr>
        <p:spPr>
          <a:xfrm>
            <a:off x="463516" y="578621"/>
            <a:ext cx="6097888" cy="615553"/>
          </a:xfrm>
          <a:prstGeom prst="rect">
            <a:avLst/>
          </a:prstGeom>
        </p:spPr>
        <p:txBody>
          <a:bodyPr wrap="none">
            <a:spAutoFit/>
          </a:bodyPr>
          <a:lstStyle/>
          <a:p>
            <a:r>
              <a:rPr lang="en-US" altLang="ko-KR" sz="3400" dirty="0">
                <a:solidFill>
                  <a:srgbClr val="1D3A6F"/>
                </a:solidFill>
                <a:latin typeface="Yoon 윤고딕 770" pitchFamily="34" charset="-127"/>
                <a:ea typeface="Yoon 윤고딕 770" pitchFamily="34" charset="-127"/>
              </a:rPr>
              <a:t>Uzbekistan and Azerbaijan</a:t>
            </a:r>
            <a:endParaRPr lang="ko-KR" altLang="en-US" sz="3400" dirty="0">
              <a:solidFill>
                <a:srgbClr val="1D3A6F"/>
              </a:solidFill>
              <a:latin typeface="Yoon 윤고딕 770" pitchFamily="34" charset="-127"/>
              <a:ea typeface="Yoon 윤고딕 770" pitchFamily="34" charset="-127"/>
            </a:endParaRPr>
          </a:p>
        </p:txBody>
      </p:sp>
      <p:sp>
        <p:nvSpPr>
          <p:cNvPr id="5" name="직사각형 4"/>
          <p:cNvSpPr/>
          <p:nvPr/>
        </p:nvSpPr>
        <p:spPr>
          <a:xfrm>
            <a:off x="312934" y="1172173"/>
            <a:ext cx="9845743" cy="584775"/>
          </a:xfrm>
          <a:prstGeom prst="rect">
            <a:avLst/>
          </a:prstGeom>
        </p:spPr>
        <p:txBody>
          <a:bodyPr wrap="square">
            <a:spAutoFit/>
          </a:bodyPr>
          <a:lstStyle/>
          <a:p>
            <a:pPr marL="179388" indent="-179388">
              <a:lnSpc>
                <a:spcPts val="4400"/>
              </a:lnSpc>
              <a:buFont typeface="Arial" pitchFamily="34" charset="0"/>
              <a:buChar char="•"/>
            </a:pPr>
            <a:r>
              <a:rPr lang="en-US" altLang="ko-KR" sz="2200" dirty="0">
                <a:solidFill>
                  <a:srgbClr val="1D3A6F"/>
                </a:solidFill>
                <a:latin typeface="Yoon 윤고딕 760" pitchFamily="34" charset="-127"/>
                <a:ea typeface="Yoon 윤고딕 760" pitchFamily="34" charset="-127"/>
              </a:rPr>
              <a:t>Activities</a:t>
            </a:r>
          </a:p>
        </p:txBody>
      </p:sp>
      <p:sp>
        <p:nvSpPr>
          <p:cNvPr id="11" name="직사각형 10"/>
          <p:cNvSpPr/>
          <p:nvPr/>
        </p:nvSpPr>
        <p:spPr>
          <a:xfrm>
            <a:off x="346040" y="1780367"/>
            <a:ext cx="10429948" cy="1246495"/>
          </a:xfrm>
          <a:prstGeom prst="rect">
            <a:avLst/>
          </a:prstGeom>
        </p:spPr>
        <p:txBody>
          <a:bodyPr wrap="square">
            <a:spAutoFit/>
          </a:bodyPr>
          <a:lstStyle/>
          <a:p>
            <a:pPr marL="177800" indent="-177800">
              <a:lnSpc>
                <a:spcPts val="3000"/>
              </a:lnSpc>
            </a:pPr>
            <a:r>
              <a:rPr lang="en-US" altLang="ko-KR" dirty="0">
                <a:solidFill>
                  <a:schemeClr val="tx1">
                    <a:lumMod val="75000"/>
                    <a:lumOff val="25000"/>
                  </a:schemeClr>
                </a:solidFill>
              </a:rPr>
              <a:t>- Korea-Uzbekistan, Korea-Azerbaijan Cooperation Forum on Public Administration </a:t>
            </a:r>
          </a:p>
          <a:p>
            <a:pPr marL="177800" indent="-177800">
              <a:lnSpc>
                <a:spcPts val="3000"/>
              </a:lnSpc>
            </a:pPr>
            <a:r>
              <a:rPr lang="en-US" altLang="ko-KR" dirty="0">
                <a:solidFill>
                  <a:schemeClr val="tx1">
                    <a:lumMod val="75000"/>
                    <a:lumOff val="25000"/>
                  </a:schemeClr>
                </a:solidFill>
              </a:rPr>
              <a:t>- Courtesy call on the late Uzbekistan president and Azerbaijan Prime Minister </a:t>
            </a:r>
          </a:p>
          <a:p>
            <a:pPr marL="177800" indent="-177800">
              <a:lnSpc>
                <a:spcPts val="3000"/>
              </a:lnSpc>
            </a:pPr>
            <a:r>
              <a:rPr lang="en-US" altLang="ko-KR" dirty="0">
                <a:solidFill>
                  <a:schemeClr val="tx1">
                    <a:lumMod val="75000"/>
                    <a:lumOff val="25000"/>
                  </a:schemeClr>
                </a:solidFill>
              </a:rPr>
              <a:t>- Signing MOU between Korea and Azerbaijan on Cooperation in e-Government</a:t>
            </a:r>
            <a:endParaRPr lang="ko-KR" altLang="en-US" dirty="0">
              <a:solidFill>
                <a:schemeClr val="tx1">
                  <a:lumMod val="75000"/>
                  <a:lumOff val="2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descr="04.jpg"/>
          <p:cNvPicPr>
            <a:picLocks noChangeAspect="1"/>
          </p:cNvPicPr>
          <p:nvPr/>
        </p:nvPicPr>
        <p:blipFill>
          <a:blip r:embed="rId3"/>
          <a:stretch>
            <a:fillRect/>
          </a:stretch>
        </p:blipFill>
        <p:spPr>
          <a:xfrm>
            <a:off x="0" y="3188"/>
            <a:ext cx="10693400" cy="7554887"/>
          </a:xfrm>
          <a:prstGeom prst="rect">
            <a:avLst/>
          </a:prstGeom>
        </p:spPr>
      </p:pic>
      <p:sp>
        <p:nvSpPr>
          <p:cNvPr id="13" name="TextBox 12"/>
          <p:cNvSpPr txBox="1"/>
          <p:nvPr/>
        </p:nvSpPr>
        <p:spPr>
          <a:xfrm>
            <a:off x="532458" y="815898"/>
            <a:ext cx="3604448" cy="797334"/>
          </a:xfrm>
          <a:prstGeom prst="rect">
            <a:avLst/>
          </a:prstGeom>
          <a:noFill/>
        </p:spPr>
        <p:txBody>
          <a:bodyPr wrap="none" rtlCol="0">
            <a:spAutoFit/>
          </a:bodyPr>
          <a:lstStyle/>
          <a:p>
            <a:pPr>
              <a:lnSpc>
                <a:spcPts val="2900"/>
              </a:lnSpc>
            </a:pPr>
            <a:r>
              <a:rPr lang="en-US" altLang="ko-KR" sz="1800" dirty="0">
                <a:solidFill>
                  <a:schemeClr val="bg1"/>
                </a:solidFill>
                <a:latin typeface="Yoon 윤고딕 740" pitchFamily="34" charset="-127"/>
                <a:ea typeface="Yoon 윤고딕 740" pitchFamily="34" charset="-127"/>
              </a:rPr>
              <a:t>Knowledge Sharing</a:t>
            </a:r>
          </a:p>
          <a:p>
            <a:pPr>
              <a:lnSpc>
                <a:spcPts val="2900"/>
              </a:lnSpc>
            </a:pPr>
            <a:r>
              <a:rPr lang="en-US" altLang="ko-KR" sz="1800" dirty="0">
                <a:solidFill>
                  <a:schemeClr val="bg1"/>
                </a:solidFill>
                <a:latin typeface="Yoon 윤고딕 740" pitchFamily="34" charset="-127"/>
                <a:ea typeface="Yoon 윤고딕 740" pitchFamily="34" charset="-127"/>
              </a:rPr>
              <a:t>on Public Administration Sector </a:t>
            </a:r>
          </a:p>
        </p:txBody>
      </p:sp>
      <p:sp>
        <p:nvSpPr>
          <p:cNvPr id="15" name="한쪽 모서리가 잘린 사각형 14"/>
          <p:cNvSpPr/>
          <p:nvPr/>
        </p:nvSpPr>
        <p:spPr>
          <a:xfrm flipV="1">
            <a:off x="603896" y="1951139"/>
            <a:ext cx="3857652" cy="428628"/>
          </a:xfrm>
          <a:prstGeom prst="snip1Rect">
            <a:avLst>
              <a:gd name="adj" fmla="val 50000"/>
            </a:avLst>
          </a:prstGeom>
          <a:solidFill>
            <a:srgbClr val="1D3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Box 15"/>
          <p:cNvSpPr txBox="1"/>
          <p:nvPr/>
        </p:nvSpPr>
        <p:spPr>
          <a:xfrm>
            <a:off x="2972819" y="1938889"/>
            <a:ext cx="1375889" cy="415498"/>
          </a:xfrm>
          <a:prstGeom prst="rect">
            <a:avLst/>
          </a:prstGeom>
          <a:noFill/>
        </p:spPr>
        <p:txBody>
          <a:bodyPr wrap="none" rtlCol="0">
            <a:spAutoFit/>
          </a:bodyPr>
          <a:lstStyle/>
          <a:p>
            <a:r>
              <a:rPr lang="en-US" altLang="ko-KR" dirty="0">
                <a:solidFill>
                  <a:schemeClr val="bg1"/>
                </a:solidFill>
                <a:latin typeface="Yoon 윤고딕 755" pitchFamily="34" charset="-127"/>
                <a:ea typeface="Yoon 윤고딕 755" pitchFamily="34" charset="-127"/>
              </a:rPr>
              <a:t>Contents</a:t>
            </a:r>
            <a:endParaRPr lang="ko-KR" altLang="en-US" dirty="0">
              <a:solidFill>
                <a:schemeClr val="bg1"/>
              </a:solidFill>
              <a:latin typeface="Yoon 윤고딕 755" pitchFamily="34" charset="-127"/>
              <a:ea typeface="Yoon 윤고딕 755" pitchFamily="34" charset="-127"/>
            </a:endParaRPr>
          </a:p>
        </p:txBody>
      </p:sp>
      <p:sp>
        <p:nvSpPr>
          <p:cNvPr id="17" name="한쪽 모서리가 잘린 사각형 16"/>
          <p:cNvSpPr/>
          <p:nvPr/>
        </p:nvSpPr>
        <p:spPr>
          <a:xfrm flipH="1">
            <a:off x="4474930" y="2494747"/>
            <a:ext cx="5643602" cy="500066"/>
          </a:xfrm>
          <a:prstGeom prst="snip1Rect">
            <a:avLst/>
          </a:prstGeom>
          <a:solidFill>
            <a:srgbClr val="1D3A6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한쪽 모서리가 잘린 사각형 19"/>
          <p:cNvSpPr/>
          <p:nvPr/>
        </p:nvSpPr>
        <p:spPr>
          <a:xfrm flipH="1">
            <a:off x="2417742" y="4209259"/>
            <a:ext cx="7715304" cy="500066"/>
          </a:xfrm>
          <a:prstGeom prst="snip1Rect">
            <a:avLst/>
          </a:prstGeom>
          <a:solidFill>
            <a:srgbClr val="1D3A6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한쪽 모서리가 잘린 사각형 20"/>
          <p:cNvSpPr/>
          <p:nvPr/>
        </p:nvSpPr>
        <p:spPr>
          <a:xfrm flipH="1">
            <a:off x="1346172" y="5066515"/>
            <a:ext cx="8786874" cy="500066"/>
          </a:xfrm>
          <a:prstGeom prst="snip1Rect">
            <a:avLst/>
          </a:prstGeom>
          <a:solidFill>
            <a:srgbClr val="1D3A6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한쪽 모서리가 잘린 사각형 23"/>
          <p:cNvSpPr/>
          <p:nvPr/>
        </p:nvSpPr>
        <p:spPr>
          <a:xfrm flipH="1">
            <a:off x="3417874" y="3352003"/>
            <a:ext cx="6715172" cy="500066"/>
          </a:xfrm>
          <a:prstGeom prst="snip1Rect">
            <a:avLst/>
          </a:prstGeom>
          <a:solidFill>
            <a:srgbClr val="1D3A6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TextBox 17"/>
          <p:cNvSpPr txBox="1"/>
          <p:nvPr/>
        </p:nvSpPr>
        <p:spPr>
          <a:xfrm>
            <a:off x="4903785" y="2197206"/>
            <a:ext cx="3663695" cy="3539430"/>
          </a:xfrm>
          <a:prstGeom prst="rect">
            <a:avLst/>
          </a:prstGeom>
          <a:noFill/>
        </p:spPr>
        <p:txBody>
          <a:bodyPr wrap="none" rtlCol="0">
            <a:spAutoFit/>
          </a:bodyPr>
          <a:lstStyle/>
          <a:p>
            <a:pPr>
              <a:lnSpc>
                <a:spcPct val="200000"/>
              </a:lnSpc>
            </a:pPr>
            <a:r>
              <a:rPr lang="en-US" altLang="ko-KR" sz="2800" dirty="0">
                <a:solidFill>
                  <a:schemeClr val="bg1"/>
                </a:solidFill>
                <a:latin typeface="Yoon 윤고딕 740" pitchFamily="34" charset="-127"/>
                <a:ea typeface="Yoon 윤고딕 740" pitchFamily="34" charset="-127"/>
              </a:rPr>
              <a:t>1. Overview</a:t>
            </a:r>
          </a:p>
          <a:p>
            <a:pPr>
              <a:lnSpc>
                <a:spcPct val="200000"/>
              </a:lnSpc>
            </a:pPr>
            <a:r>
              <a:rPr lang="en-US" altLang="ko-KR" sz="2800" dirty="0">
                <a:solidFill>
                  <a:schemeClr val="bg1"/>
                </a:solidFill>
                <a:latin typeface="Yoon 윤고딕 740" pitchFamily="34" charset="-127"/>
                <a:ea typeface="Yoon 윤고딕 740" pitchFamily="34" charset="-127"/>
              </a:rPr>
              <a:t>2. Major Activities</a:t>
            </a:r>
          </a:p>
          <a:p>
            <a:pPr>
              <a:lnSpc>
                <a:spcPct val="200000"/>
              </a:lnSpc>
            </a:pPr>
            <a:r>
              <a:rPr lang="en-US" altLang="ko-KR" sz="2800" dirty="0">
                <a:solidFill>
                  <a:schemeClr val="bg1"/>
                </a:solidFill>
                <a:latin typeface="Yoon 윤고딕 740" pitchFamily="34" charset="-127"/>
                <a:ea typeface="Yoon 윤고딕 740" pitchFamily="34" charset="-127"/>
              </a:rPr>
              <a:t>3. Past Performances</a:t>
            </a:r>
          </a:p>
          <a:p>
            <a:pPr>
              <a:lnSpc>
                <a:spcPct val="200000"/>
              </a:lnSpc>
            </a:pPr>
            <a:r>
              <a:rPr lang="en-US" altLang="ko-KR" sz="2800" dirty="0">
                <a:solidFill>
                  <a:schemeClr val="bg1"/>
                </a:solidFill>
                <a:latin typeface="Yoon 윤고딕 740" pitchFamily="34" charset="-127"/>
                <a:ea typeface="Yoon 윤고딕 740" pitchFamily="34" charset="-127"/>
              </a:rPr>
              <a:t>4. Key Follow-ups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4134" y="5209391"/>
            <a:ext cx="5969391" cy="830997"/>
          </a:xfrm>
          <a:prstGeom prst="rect">
            <a:avLst/>
          </a:prstGeom>
          <a:noFill/>
        </p:spPr>
        <p:txBody>
          <a:bodyPr wrap="none" rtlCol="0">
            <a:spAutoFit/>
          </a:bodyPr>
          <a:lstStyle/>
          <a:p>
            <a:pPr algn="r"/>
            <a:r>
              <a:rPr lang="en-US" altLang="ko-KR" sz="4800" dirty="0">
                <a:solidFill>
                  <a:schemeClr val="bg1"/>
                </a:solidFill>
                <a:latin typeface="Yoon 윤고딕 755" pitchFamily="34" charset="-127"/>
                <a:ea typeface="Yoon 윤고딕 755" pitchFamily="34" charset="-127"/>
              </a:rPr>
              <a:t>04. Key Follow-ups</a:t>
            </a:r>
            <a:endParaRPr lang="ko-KR" altLang="en-US" sz="4800" dirty="0">
              <a:solidFill>
                <a:schemeClr val="bg1"/>
              </a:solidFill>
              <a:latin typeface="Yoon 윤고딕 755" pitchFamily="34" charset="-127"/>
              <a:ea typeface="Yoon 윤고딕 755" pitchFamily="34" charset="-127"/>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2206"/>
            <a:ext cx="10696652" cy="7558966"/>
          </a:xfrm>
          <a:prstGeom prst="rect">
            <a:avLst/>
          </a:prstGeom>
        </p:spPr>
      </p:pic>
      <p:sp>
        <p:nvSpPr>
          <p:cNvPr id="3" name="직사각형 2"/>
          <p:cNvSpPr/>
          <p:nvPr/>
        </p:nvSpPr>
        <p:spPr>
          <a:xfrm>
            <a:off x="463516" y="578621"/>
            <a:ext cx="3673570" cy="615553"/>
          </a:xfrm>
          <a:prstGeom prst="rect">
            <a:avLst/>
          </a:prstGeom>
        </p:spPr>
        <p:txBody>
          <a:bodyPr wrap="none">
            <a:spAutoFit/>
          </a:bodyPr>
          <a:lstStyle/>
          <a:p>
            <a:r>
              <a:rPr lang="en-US" altLang="ko-KR" sz="3400" dirty="0">
                <a:solidFill>
                  <a:srgbClr val="1D3A6F"/>
                </a:solidFill>
                <a:latin typeface="Yoon 윤고딕 770" pitchFamily="34" charset="-127"/>
                <a:ea typeface="Yoon 윤고딕 770" pitchFamily="34" charset="-127"/>
              </a:rPr>
              <a:t>Key Follow-ups</a:t>
            </a:r>
            <a:endParaRPr lang="ko-KR" altLang="en-US" sz="3400" dirty="0">
              <a:solidFill>
                <a:srgbClr val="1D3A6F"/>
              </a:solidFill>
              <a:latin typeface="Yoon 윤고딕 770" pitchFamily="34" charset="-127"/>
              <a:ea typeface="Yoon 윤고딕 770" pitchFamily="34" charset="-127"/>
            </a:endParaRPr>
          </a:p>
        </p:txBody>
      </p:sp>
      <p:sp>
        <p:nvSpPr>
          <p:cNvPr id="5" name="직사각형 4"/>
          <p:cNvSpPr/>
          <p:nvPr/>
        </p:nvSpPr>
        <p:spPr>
          <a:xfrm>
            <a:off x="488916" y="1201696"/>
            <a:ext cx="9845743" cy="656590"/>
          </a:xfrm>
          <a:prstGeom prst="rect">
            <a:avLst/>
          </a:prstGeom>
        </p:spPr>
        <p:txBody>
          <a:bodyPr wrap="square">
            <a:spAutoFit/>
          </a:bodyPr>
          <a:lstStyle/>
          <a:p>
            <a:pPr marL="179388" indent="-179388">
              <a:lnSpc>
                <a:spcPts val="4400"/>
              </a:lnSpc>
            </a:pPr>
            <a:r>
              <a:rPr lang="en-US" altLang="ko-KR" sz="2200" dirty="0">
                <a:solidFill>
                  <a:srgbClr val="1D3A6F"/>
                </a:solidFill>
                <a:latin typeface="Yoon 윤고딕 775" pitchFamily="34" charset="-127"/>
                <a:ea typeface="Yoon 윤고딕 775" pitchFamily="34" charset="-127"/>
              </a:rPr>
              <a:t>1) Central America and Chile</a:t>
            </a:r>
          </a:p>
        </p:txBody>
      </p:sp>
      <p:pic>
        <p:nvPicPr>
          <p:cNvPr id="9218" name="Picture 2"/>
          <p:cNvPicPr>
            <a:picLocks noChangeAspect="1" noChangeArrowheads="1"/>
          </p:cNvPicPr>
          <p:nvPr/>
        </p:nvPicPr>
        <p:blipFill>
          <a:blip r:embed="rId4" cstate="print"/>
          <a:srcRect/>
          <a:stretch>
            <a:fillRect/>
          </a:stretch>
        </p:blipFill>
        <p:spPr bwMode="auto">
          <a:xfrm>
            <a:off x="6907218" y="366121"/>
            <a:ext cx="3702372" cy="948523"/>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463516" y="578621"/>
            <a:ext cx="3673570" cy="615553"/>
          </a:xfrm>
          <a:prstGeom prst="rect">
            <a:avLst/>
          </a:prstGeom>
        </p:spPr>
        <p:txBody>
          <a:bodyPr wrap="none">
            <a:spAutoFit/>
          </a:bodyPr>
          <a:lstStyle/>
          <a:p>
            <a:r>
              <a:rPr lang="en-US" altLang="ko-KR" sz="3400" dirty="0">
                <a:solidFill>
                  <a:srgbClr val="1D3A6F"/>
                </a:solidFill>
                <a:latin typeface="Yoon 윤고딕 770" pitchFamily="34" charset="-127"/>
                <a:ea typeface="Yoon 윤고딕 770" pitchFamily="34" charset="-127"/>
              </a:rPr>
              <a:t>Key Follow-Ups</a:t>
            </a:r>
            <a:endParaRPr lang="ko-KR" altLang="en-US" sz="3400" dirty="0">
              <a:solidFill>
                <a:srgbClr val="1D3A6F"/>
              </a:solidFill>
              <a:latin typeface="Yoon 윤고딕 770" pitchFamily="34" charset="-127"/>
              <a:ea typeface="Yoon 윤고딕 770" pitchFamily="34" charset="-127"/>
            </a:endParaRPr>
          </a:p>
        </p:txBody>
      </p:sp>
      <p:sp>
        <p:nvSpPr>
          <p:cNvPr id="5" name="직사각형 4"/>
          <p:cNvSpPr/>
          <p:nvPr/>
        </p:nvSpPr>
        <p:spPr>
          <a:xfrm>
            <a:off x="488916" y="1201696"/>
            <a:ext cx="9845743" cy="656590"/>
          </a:xfrm>
          <a:prstGeom prst="rect">
            <a:avLst/>
          </a:prstGeom>
        </p:spPr>
        <p:txBody>
          <a:bodyPr wrap="square">
            <a:spAutoFit/>
          </a:bodyPr>
          <a:lstStyle/>
          <a:p>
            <a:pPr marL="179388" indent="-179388">
              <a:lnSpc>
                <a:spcPts val="4400"/>
              </a:lnSpc>
            </a:pPr>
            <a:r>
              <a:rPr lang="en-US" altLang="ko-KR" sz="2200" dirty="0">
                <a:solidFill>
                  <a:srgbClr val="1D3A6F"/>
                </a:solidFill>
                <a:latin typeface="Yoon 윤고딕 775" pitchFamily="34" charset="-127"/>
                <a:ea typeface="Yoon 윤고딕 775" pitchFamily="34" charset="-127"/>
              </a:rPr>
              <a:t>2) Uzbekistan and Azerbaijan</a:t>
            </a:r>
          </a:p>
        </p:txBody>
      </p:sp>
      <p:pic>
        <p:nvPicPr>
          <p:cNvPr id="10242" name="Picture 2"/>
          <p:cNvPicPr>
            <a:picLocks noChangeAspect="1" noChangeArrowheads="1"/>
          </p:cNvPicPr>
          <p:nvPr/>
        </p:nvPicPr>
        <p:blipFill>
          <a:blip r:embed="rId3" cstate="print"/>
          <a:srcRect/>
          <a:stretch>
            <a:fillRect/>
          </a:stretch>
        </p:blipFill>
        <p:spPr bwMode="auto">
          <a:xfrm>
            <a:off x="6701324" y="366121"/>
            <a:ext cx="3870166" cy="950400"/>
          </a:xfrm>
          <a:prstGeom prst="rect">
            <a:avLst/>
          </a:prstGeom>
          <a:noFill/>
          <a:ln w="9525">
            <a:noFill/>
            <a:miter lim="800000"/>
            <a:headEnd/>
            <a:tailEnd/>
          </a:ln>
          <a:effectLst/>
        </p:spPr>
      </p:pic>
      <p:pic>
        <p:nvPicPr>
          <p:cNvPr id="8" name="그림 7" descr="08.jpg"/>
          <p:cNvPicPr>
            <a:picLocks noChangeAspect="1"/>
          </p:cNvPicPr>
          <p:nvPr/>
        </p:nvPicPr>
        <p:blipFill>
          <a:blip r:embed="rId4"/>
          <a:srcRect t="26370"/>
          <a:stretch>
            <a:fillRect/>
          </a:stretch>
        </p:blipFill>
        <p:spPr>
          <a:xfrm>
            <a:off x="0" y="1699405"/>
            <a:ext cx="10693400" cy="556499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descr="11.jpg"/>
          <p:cNvPicPr>
            <a:picLocks noChangeAspect="1"/>
          </p:cNvPicPr>
          <p:nvPr/>
        </p:nvPicPr>
        <p:blipFill>
          <a:blip r:embed="rId3"/>
          <a:stretch>
            <a:fillRect/>
          </a:stretch>
        </p:blipFill>
        <p:spPr>
          <a:xfrm>
            <a:off x="0" y="1584"/>
            <a:ext cx="10693400" cy="755809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97"/>
            <a:ext cx="10693399" cy="755666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61014" y="5209391"/>
            <a:ext cx="4022511" cy="830997"/>
          </a:xfrm>
          <a:prstGeom prst="rect">
            <a:avLst/>
          </a:prstGeom>
          <a:noFill/>
        </p:spPr>
        <p:txBody>
          <a:bodyPr wrap="none" rtlCol="0">
            <a:spAutoFit/>
          </a:bodyPr>
          <a:lstStyle/>
          <a:p>
            <a:pPr algn="r"/>
            <a:r>
              <a:rPr lang="en-US" altLang="ko-KR" sz="4800" dirty="0">
                <a:solidFill>
                  <a:schemeClr val="bg1"/>
                </a:solidFill>
                <a:latin typeface="Yoon 윤고딕 755" pitchFamily="34" charset="-127"/>
                <a:ea typeface="Yoon 윤고딕 755" pitchFamily="34" charset="-127"/>
              </a:rPr>
              <a:t>01. Overview</a:t>
            </a:r>
            <a:endParaRPr lang="ko-KR" altLang="en-US" sz="4800" dirty="0">
              <a:solidFill>
                <a:schemeClr val="bg1"/>
              </a:solidFill>
              <a:latin typeface="Yoon 윤고딕 755" pitchFamily="34" charset="-127"/>
              <a:ea typeface="Yoon 윤고딕 755" pitchFamily="34" charset="-127"/>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463516" y="578621"/>
            <a:ext cx="2236959" cy="615553"/>
          </a:xfrm>
          <a:prstGeom prst="rect">
            <a:avLst/>
          </a:prstGeom>
        </p:spPr>
        <p:txBody>
          <a:bodyPr wrap="none">
            <a:spAutoFit/>
          </a:bodyPr>
          <a:lstStyle/>
          <a:p>
            <a:r>
              <a:rPr lang="en-US" altLang="ko-KR" sz="3400" dirty="0">
                <a:solidFill>
                  <a:srgbClr val="1D3A6F"/>
                </a:solidFill>
                <a:latin typeface="Yoon 윤고딕 770" pitchFamily="34" charset="-127"/>
                <a:ea typeface="Yoon 윤고딕 770" pitchFamily="34" charset="-127"/>
              </a:rPr>
              <a:t>Overview</a:t>
            </a:r>
            <a:endParaRPr lang="ko-KR" altLang="en-US" sz="3400" dirty="0">
              <a:solidFill>
                <a:srgbClr val="1D3A6F"/>
              </a:solidFill>
              <a:latin typeface="Yoon 윤고딕 770" pitchFamily="34" charset="-127"/>
              <a:ea typeface="Yoon 윤고딕 770" pitchFamily="34" charset="-127"/>
            </a:endParaRPr>
          </a:p>
        </p:txBody>
      </p:sp>
      <p:sp>
        <p:nvSpPr>
          <p:cNvPr id="5" name="직사각형 4"/>
          <p:cNvSpPr/>
          <p:nvPr/>
        </p:nvSpPr>
        <p:spPr>
          <a:xfrm>
            <a:off x="501616" y="1351739"/>
            <a:ext cx="2145139" cy="584775"/>
          </a:xfrm>
          <a:prstGeom prst="rect">
            <a:avLst/>
          </a:prstGeom>
        </p:spPr>
        <p:txBody>
          <a:bodyPr wrap="none">
            <a:spAutoFit/>
          </a:bodyPr>
          <a:lstStyle/>
          <a:p>
            <a:pPr>
              <a:buFont typeface="Arial" pitchFamily="34" charset="0"/>
              <a:buChar char="•"/>
            </a:pPr>
            <a:r>
              <a:rPr lang="en-US" altLang="ko-KR" sz="3200" dirty="0">
                <a:solidFill>
                  <a:srgbClr val="26BDBE"/>
                </a:solidFill>
                <a:latin typeface="Yoon 윤고딕 760" pitchFamily="34" charset="-127"/>
                <a:ea typeface="Yoon 윤고딕 760" pitchFamily="34" charset="-127"/>
              </a:rPr>
              <a:t> Purpose</a:t>
            </a:r>
            <a:endParaRPr lang="ko-KR" altLang="en-US" sz="3200" dirty="0">
              <a:solidFill>
                <a:srgbClr val="26BDBE"/>
              </a:solidFill>
              <a:latin typeface="Yoon 윤고딕 760" pitchFamily="34" charset="-127"/>
              <a:ea typeface="Yoon 윤고딕 760" pitchFamily="34" charset="-127"/>
            </a:endParaRPr>
          </a:p>
        </p:txBody>
      </p:sp>
      <p:sp>
        <p:nvSpPr>
          <p:cNvPr id="7" name="직사각형 6"/>
          <p:cNvSpPr/>
          <p:nvPr/>
        </p:nvSpPr>
        <p:spPr>
          <a:xfrm>
            <a:off x="690530" y="1923243"/>
            <a:ext cx="9624722" cy="887422"/>
          </a:xfrm>
          <a:prstGeom prst="rect">
            <a:avLst/>
          </a:prstGeom>
        </p:spPr>
        <p:txBody>
          <a:bodyPr wrap="square">
            <a:spAutoFit/>
          </a:bodyPr>
          <a:lstStyle/>
          <a:p>
            <a:pPr marL="177800" indent="-177800">
              <a:lnSpc>
                <a:spcPts val="3100"/>
              </a:lnSpc>
              <a:buFont typeface="Wingdings" pitchFamily="2" charset="2"/>
              <a:buChar char="§"/>
            </a:pPr>
            <a:r>
              <a:rPr lang="en-US" altLang="ko-KR" sz="2200" dirty="0">
                <a:latin typeface="Yoon 윤고딕 740" pitchFamily="34" charset="-127"/>
                <a:ea typeface="Yoon 윤고딕 740" pitchFamily="34" charset="-127"/>
              </a:rPr>
              <a:t>Promote mutual benefits by sharing knowledge and experience in public policy and services</a:t>
            </a:r>
          </a:p>
        </p:txBody>
      </p:sp>
      <p:sp>
        <p:nvSpPr>
          <p:cNvPr id="8" name="직사각형 7"/>
          <p:cNvSpPr/>
          <p:nvPr/>
        </p:nvSpPr>
        <p:spPr>
          <a:xfrm>
            <a:off x="988982" y="2811573"/>
            <a:ext cx="8643998" cy="35719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p:cNvSpPr/>
          <p:nvPr/>
        </p:nvSpPr>
        <p:spPr>
          <a:xfrm>
            <a:off x="996920" y="2816335"/>
            <a:ext cx="500066" cy="35719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Box 9"/>
          <p:cNvSpPr txBox="1"/>
          <p:nvPr/>
        </p:nvSpPr>
        <p:spPr>
          <a:xfrm>
            <a:off x="968344" y="2811573"/>
            <a:ext cx="542136" cy="369332"/>
          </a:xfrm>
          <a:prstGeom prst="rect">
            <a:avLst/>
          </a:prstGeom>
          <a:solidFill>
            <a:schemeClr val="bg2">
              <a:lumMod val="50000"/>
            </a:schemeClr>
          </a:solidFill>
        </p:spPr>
        <p:txBody>
          <a:bodyPr wrap="square" rtlCol="0">
            <a:spAutoFit/>
          </a:bodyPr>
          <a:lstStyle/>
          <a:p>
            <a:r>
              <a:rPr lang="en-US" altLang="ko-KR" sz="1800" dirty="0">
                <a:solidFill>
                  <a:schemeClr val="bg1"/>
                </a:solidFill>
                <a:latin typeface="Yoon 윤고딕 760" pitchFamily="34" charset="-127"/>
                <a:ea typeface="Yoon 윤고딕 760" pitchFamily="34" charset="-127"/>
              </a:rPr>
              <a:t>e.g.</a:t>
            </a:r>
            <a:endParaRPr lang="ko-KR" altLang="en-US" sz="1800" dirty="0">
              <a:solidFill>
                <a:schemeClr val="bg1"/>
              </a:solidFill>
              <a:latin typeface="Yoon 윤고딕 760" pitchFamily="34" charset="-127"/>
              <a:ea typeface="Yoon 윤고딕 760" pitchFamily="34" charset="-127"/>
            </a:endParaRPr>
          </a:p>
        </p:txBody>
      </p:sp>
      <p:sp>
        <p:nvSpPr>
          <p:cNvPr id="11" name="직사각형 10"/>
          <p:cNvSpPr/>
          <p:nvPr/>
        </p:nvSpPr>
        <p:spPr>
          <a:xfrm>
            <a:off x="1489048" y="2744897"/>
            <a:ext cx="7643866" cy="464230"/>
          </a:xfrm>
          <a:prstGeom prst="rect">
            <a:avLst/>
          </a:prstGeom>
        </p:spPr>
        <p:txBody>
          <a:bodyPr wrap="square">
            <a:spAutoFit/>
          </a:bodyPr>
          <a:lstStyle/>
          <a:p>
            <a:pPr marL="177800" indent="-177800">
              <a:lnSpc>
                <a:spcPts val="2900"/>
              </a:lnSpc>
            </a:pPr>
            <a:r>
              <a:rPr lang="en-US" altLang="ko-KR" sz="1800" dirty="0">
                <a:latin typeface="Yoon 윤고딕 730" pitchFamily="34" charset="-127"/>
                <a:ea typeface="Yoon 윤고딕 730" pitchFamily="34" charset="-127"/>
              </a:rPr>
              <a:t>Civil registration, Open Data, E-Government, training and education, etc.</a:t>
            </a:r>
            <a:endParaRPr lang="ko-KR" altLang="en-US" sz="1800" dirty="0">
              <a:latin typeface="Yoon 윤고딕 730" pitchFamily="34" charset="-127"/>
              <a:ea typeface="Yoon 윤고딕 730" pitchFamily="34" charset="-127"/>
            </a:endParaRPr>
          </a:p>
        </p:txBody>
      </p:sp>
      <p:sp>
        <p:nvSpPr>
          <p:cNvPr id="12" name="직사각형 11"/>
          <p:cNvSpPr/>
          <p:nvPr/>
        </p:nvSpPr>
        <p:spPr>
          <a:xfrm>
            <a:off x="690530" y="3423441"/>
            <a:ext cx="9799706" cy="836126"/>
          </a:xfrm>
          <a:prstGeom prst="rect">
            <a:avLst/>
          </a:prstGeom>
        </p:spPr>
        <p:txBody>
          <a:bodyPr wrap="square">
            <a:spAutoFit/>
          </a:bodyPr>
          <a:lstStyle/>
          <a:p>
            <a:pPr marL="177800" indent="-177800">
              <a:lnSpc>
                <a:spcPts val="2900"/>
              </a:lnSpc>
              <a:buFont typeface="Wingdings" pitchFamily="2" charset="2"/>
              <a:buChar char="§"/>
            </a:pPr>
            <a:r>
              <a:rPr lang="en-US" altLang="ko-KR" sz="2200" dirty="0">
                <a:latin typeface="Yoon 윤고딕 740" pitchFamily="34" charset="-127"/>
                <a:ea typeface="Yoon 윤고딕 740" pitchFamily="34" charset="-127"/>
              </a:rPr>
              <a:t>Discuss and search for opportunities for developing cooperation activities and projects</a:t>
            </a:r>
            <a:endParaRPr lang="ko-KR" altLang="en-US" sz="2200" dirty="0">
              <a:latin typeface="Yoon 윤고딕 740" pitchFamily="34" charset="-127"/>
              <a:ea typeface="Yoon 윤고딕 740" pitchFamily="34" charset="-127"/>
            </a:endParaRPr>
          </a:p>
        </p:txBody>
      </p:sp>
      <p:sp>
        <p:nvSpPr>
          <p:cNvPr id="13" name="직사각형 12"/>
          <p:cNvSpPr/>
          <p:nvPr/>
        </p:nvSpPr>
        <p:spPr>
          <a:xfrm>
            <a:off x="501616" y="4352135"/>
            <a:ext cx="4910640" cy="584775"/>
          </a:xfrm>
          <a:prstGeom prst="rect">
            <a:avLst/>
          </a:prstGeom>
        </p:spPr>
        <p:txBody>
          <a:bodyPr wrap="none">
            <a:spAutoFit/>
          </a:bodyPr>
          <a:lstStyle/>
          <a:p>
            <a:pPr>
              <a:buFont typeface="Arial" pitchFamily="34" charset="0"/>
              <a:buChar char="•"/>
            </a:pPr>
            <a:r>
              <a:rPr lang="en-US" altLang="ko-KR" sz="3200" dirty="0">
                <a:solidFill>
                  <a:srgbClr val="26BDBE"/>
                </a:solidFill>
                <a:latin typeface="Yoon 윤고딕 760" pitchFamily="34" charset="-127"/>
                <a:ea typeface="Yoon 윤고딕 760" pitchFamily="34" charset="-127"/>
              </a:rPr>
              <a:t> Forms of Cooperation</a:t>
            </a:r>
            <a:endParaRPr lang="ko-KR" altLang="en-US" sz="3200" dirty="0">
              <a:solidFill>
                <a:srgbClr val="26BDBE"/>
              </a:solidFill>
              <a:latin typeface="Yoon 윤고딕 760" pitchFamily="34" charset="-127"/>
              <a:ea typeface="Yoon 윤고딕 760" pitchFamily="34" charset="-127"/>
            </a:endParaRPr>
          </a:p>
        </p:txBody>
      </p:sp>
      <p:sp>
        <p:nvSpPr>
          <p:cNvPr id="14" name="직사각형 13"/>
          <p:cNvSpPr/>
          <p:nvPr/>
        </p:nvSpPr>
        <p:spPr>
          <a:xfrm>
            <a:off x="690530" y="4995077"/>
            <a:ext cx="9799706" cy="887422"/>
          </a:xfrm>
          <a:prstGeom prst="rect">
            <a:avLst/>
          </a:prstGeom>
        </p:spPr>
        <p:txBody>
          <a:bodyPr wrap="square">
            <a:spAutoFit/>
          </a:bodyPr>
          <a:lstStyle/>
          <a:p>
            <a:pPr marL="177800" indent="-177800">
              <a:lnSpc>
                <a:spcPts val="3100"/>
              </a:lnSpc>
              <a:buFont typeface="Wingdings" pitchFamily="2" charset="2"/>
              <a:buChar char="§"/>
            </a:pPr>
            <a:r>
              <a:rPr lang="en-US" altLang="ko-KR" sz="2200" dirty="0">
                <a:latin typeface="Yoon 윤고딕 740" pitchFamily="34" charset="-127"/>
                <a:ea typeface="Yoon 윤고딕 740" pitchFamily="34" charset="-127"/>
              </a:rPr>
              <a:t>A multi-departmental Korean delegation dispatched to the partner country</a:t>
            </a:r>
            <a:endParaRPr lang="ko-KR" altLang="en-US" sz="2200" dirty="0">
              <a:latin typeface="Yoon 윤고딕 740" pitchFamily="34" charset="-127"/>
              <a:ea typeface="Yoon 윤고딕 740" pitchFamily="34" charset="-127"/>
            </a:endParaRPr>
          </a:p>
        </p:txBody>
      </p:sp>
      <p:sp>
        <p:nvSpPr>
          <p:cNvPr id="15" name="직사각형 14"/>
          <p:cNvSpPr/>
          <p:nvPr/>
        </p:nvSpPr>
        <p:spPr>
          <a:xfrm>
            <a:off x="690530" y="5923771"/>
            <a:ext cx="9799706" cy="887422"/>
          </a:xfrm>
          <a:prstGeom prst="rect">
            <a:avLst/>
          </a:prstGeom>
        </p:spPr>
        <p:txBody>
          <a:bodyPr wrap="square">
            <a:spAutoFit/>
          </a:bodyPr>
          <a:lstStyle/>
          <a:p>
            <a:pPr marL="177800" indent="-177800">
              <a:lnSpc>
                <a:spcPts val="3100"/>
              </a:lnSpc>
              <a:buFont typeface="Wingdings" pitchFamily="2" charset="2"/>
              <a:buChar char="§"/>
            </a:pPr>
            <a:r>
              <a:rPr lang="en-US" altLang="ko-KR" sz="2200" dirty="0">
                <a:latin typeface="Yoon 윤고딕 740" pitchFamily="34" charset="-127"/>
                <a:ea typeface="Yoon 윤고딕 740" pitchFamily="34" charset="-127"/>
              </a:rPr>
              <a:t>Co-host a public service forum, ministerial meeting, study visits, signing MOUs, </a:t>
            </a:r>
            <a:r>
              <a:rPr lang="en-US" altLang="ko-KR" sz="2200" dirty="0" err="1">
                <a:latin typeface="Yoon 윤고딕 740" pitchFamily="34" charset="-127"/>
                <a:ea typeface="Yoon 윤고딕 740" pitchFamily="34" charset="-127"/>
              </a:rPr>
              <a:t>etc</a:t>
            </a:r>
            <a:endParaRPr lang="ko-KR" altLang="en-US" sz="2200" dirty="0">
              <a:latin typeface="Yoon 윤고딕 740" pitchFamily="34" charset="-127"/>
              <a:ea typeface="Yoon 윤고딕 740" pitchFamily="34" charset="-127"/>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직사각형 20"/>
          <p:cNvSpPr/>
          <p:nvPr/>
        </p:nvSpPr>
        <p:spPr>
          <a:xfrm>
            <a:off x="774668" y="4066383"/>
            <a:ext cx="9572692" cy="85725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1" name="직사각형 30"/>
          <p:cNvSpPr/>
          <p:nvPr/>
        </p:nvSpPr>
        <p:spPr>
          <a:xfrm>
            <a:off x="774668" y="3030532"/>
            <a:ext cx="9572692" cy="85725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직사각형 31"/>
          <p:cNvSpPr/>
          <p:nvPr/>
        </p:nvSpPr>
        <p:spPr>
          <a:xfrm>
            <a:off x="774668" y="1994681"/>
            <a:ext cx="9572692" cy="85725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3" name="직사각형 32"/>
          <p:cNvSpPr/>
          <p:nvPr/>
        </p:nvSpPr>
        <p:spPr>
          <a:xfrm>
            <a:off x="774668" y="5102234"/>
            <a:ext cx="9572692" cy="85725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4" name="직사각형 33"/>
          <p:cNvSpPr/>
          <p:nvPr/>
        </p:nvSpPr>
        <p:spPr>
          <a:xfrm>
            <a:off x="774668" y="6138085"/>
            <a:ext cx="9572692" cy="85725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18" name="그룹 17"/>
          <p:cNvGrpSpPr/>
          <p:nvPr/>
        </p:nvGrpSpPr>
        <p:grpSpPr>
          <a:xfrm rot="5400000">
            <a:off x="5467775" y="2344469"/>
            <a:ext cx="642939" cy="424166"/>
            <a:chOff x="4957181" y="2995556"/>
            <a:chExt cx="1461832" cy="964414"/>
          </a:xfrm>
          <a:solidFill>
            <a:srgbClr val="FFFFFF">
              <a:alpha val="80000"/>
            </a:srgbClr>
          </a:solidFill>
        </p:grpSpPr>
        <p:sp>
          <p:nvSpPr>
            <p:cNvPr id="12" name="모서리가 둥근 직사각형 11"/>
            <p:cNvSpPr/>
            <p:nvPr/>
          </p:nvSpPr>
          <p:spPr>
            <a:xfrm>
              <a:off x="4957181" y="3423440"/>
              <a:ext cx="1389659" cy="3571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모서리가 둥근 직사각형 15"/>
            <p:cNvSpPr/>
            <p:nvPr/>
          </p:nvSpPr>
          <p:spPr>
            <a:xfrm rot="18900000">
              <a:off x="5561757" y="3602780"/>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모서리가 둥근 직사각형 16"/>
            <p:cNvSpPr/>
            <p:nvPr/>
          </p:nvSpPr>
          <p:spPr>
            <a:xfrm rot="2700000">
              <a:off x="5561758" y="3245589"/>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 name="직사각형 2"/>
          <p:cNvSpPr/>
          <p:nvPr/>
        </p:nvSpPr>
        <p:spPr>
          <a:xfrm>
            <a:off x="463516" y="578621"/>
            <a:ext cx="2236959" cy="615553"/>
          </a:xfrm>
          <a:prstGeom prst="rect">
            <a:avLst/>
          </a:prstGeom>
        </p:spPr>
        <p:txBody>
          <a:bodyPr wrap="none">
            <a:spAutoFit/>
          </a:bodyPr>
          <a:lstStyle/>
          <a:p>
            <a:r>
              <a:rPr lang="en-US" altLang="ko-KR" sz="3400" dirty="0">
                <a:solidFill>
                  <a:srgbClr val="1D3A6F"/>
                </a:solidFill>
                <a:latin typeface="Yoon 윤고딕 770" pitchFamily="34" charset="-127"/>
                <a:ea typeface="Yoon 윤고딕 770" pitchFamily="34" charset="-127"/>
              </a:rPr>
              <a:t>Overview</a:t>
            </a:r>
            <a:endParaRPr lang="ko-KR" altLang="en-US" sz="3400" dirty="0">
              <a:solidFill>
                <a:srgbClr val="1D3A6F"/>
              </a:solidFill>
              <a:latin typeface="Yoon 윤고딕 770" pitchFamily="34" charset="-127"/>
              <a:ea typeface="Yoon 윤고딕 770" pitchFamily="34" charset="-127"/>
            </a:endParaRPr>
          </a:p>
        </p:txBody>
      </p:sp>
      <p:sp>
        <p:nvSpPr>
          <p:cNvPr id="5" name="직사각형 4"/>
          <p:cNvSpPr/>
          <p:nvPr/>
        </p:nvSpPr>
        <p:spPr>
          <a:xfrm>
            <a:off x="501616" y="1351739"/>
            <a:ext cx="2583079" cy="584775"/>
          </a:xfrm>
          <a:prstGeom prst="rect">
            <a:avLst/>
          </a:prstGeom>
        </p:spPr>
        <p:txBody>
          <a:bodyPr wrap="none">
            <a:spAutoFit/>
          </a:bodyPr>
          <a:lstStyle/>
          <a:p>
            <a:pPr>
              <a:buFont typeface="Arial" pitchFamily="34" charset="0"/>
              <a:buChar char="•"/>
            </a:pPr>
            <a:r>
              <a:rPr lang="en-US" altLang="ko-KR" sz="3200" dirty="0">
                <a:solidFill>
                  <a:srgbClr val="26BDBE"/>
                </a:solidFill>
                <a:latin typeface="Yoon 윤고딕 760" pitchFamily="34" charset="-127"/>
                <a:ea typeface="Yoon 윤고딕 760" pitchFamily="34" charset="-127"/>
              </a:rPr>
              <a:t> Procedure</a:t>
            </a:r>
            <a:endParaRPr lang="ko-KR" altLang="en-US" sz="3200" dirty="0">
              <a:solidFill>
                <a:srgbClr val="26BDBE"/>
              </a:solidFill>
              <a:latin typeface="Yoon 윤고딕 760" pitchFamily="34" charset="-127"/>
              <a:ea typeface="Yoon 윤고딕 760" pitchFamily="34" charset="-127"/>
            </a:endParaRPr>
          </a:p>
        </p:txBody>
      </p:sp>
      <p:sp>
        <p:nvSpPr>
          <p:cNvPr id="26" name="TextBox 25"/>
          <p:cNvSpPr txBox="1"/>
          <p:nvPr/>
        </p:nvSpPr>
        <p:spPr>
          <a:xfrm>
            <a:off x="846107" y="1975306"/>
            <a:ext cx="4620760" cy="830997"/>
          </a:xfrm>
          <a:prstGeom prst="rect">
            <a:avLst/>
          </a:prstGeom>
          <a:noFill/>
        </p:spPr>
        <p:txBody>
          <a:bodyPr wrap="square" rtlCol="0">
            <a:spAutoFit/>
          </a:bodyPr>
          <a:lstStyle/>
          <a:p>
            <a:r>
              <a:rPr lang="en-US" altLang="ko-KR" sz="2400" dirty="0">
                <a:solidFill>
                  <a:schemeClr val="bg1"/>
                </a:solidFill>
                <a:latin typeface="Yoon 윤고딕 750" pitchFamily="34" charset="-127"/>
                <a:ea typeface="Yoon 윤고딕 750" pitchFamily="34" charset="-127"/>
              </a:rPr>
              <a:t>Agreement on cooperation program</a:t>
            </a:r>
            <a:endParaRPr lang="ko-KR" altLang="en-US" sz="2400" dirty="0">
              <a:solidFill>
                <a:schemeClr val="bg1"/>
              </a:solidFill>
              <a:latin typeface="Yoon 윤고딕 750" pitchFamily="34" charset="-127"/>
              <a:ea typeface="Yoon 윤고딕 750" pitchFamily="34" charset="-127"/>
            </a:endParaRPr>
          </a:p>
        </p:txBody>
      </p:sp>
      <p:sp>
        <p:nvSpPr>
          <p:cNvPr id="27" name="TextBox 26"/>
          <p:cNvSpPr txBox="1"/>
          <p:nvPr/>
        </p:nvSpPr>
        <p:spPr>
          <a:xfrm>
            <a:off x="846106" y="3021642"/>
            <a:ext cx="4652835" cy="830997"/>
          </a:xfrm>
          <a:prstGeom prst="rect">
            <a:avLst/>
          </a:prstGeom>
          <a:noFill/>
        </p:spPr>
        <p:txBody>
          <a:bodyPr wrap="square" rtlCol="0">
            <a:spAutoFit/>
          </a:bodyPr>
          <a:lstStyle/>
          <a:p>
            <a:r>
              <a:rPr lang="en-US" altLang="ko-KR" sz="2400" dirty="0">
                <a:solidFill>
                  <a:schemeClr val="bg1"/>
                </a:solidFill>
                <a:latin typeface="Yoon 윤고딕 750" pitchFamily="34" charset="-127"/>
                <a:ea typeface="Yoon 윤고딕 750" pitchFamily="34" charset="-127"/>
              </a:rPr>
              <a:t>Consult  the areas of cooperation</a:t>
            </a:r>
          </a:p>
        </p:txBody>
      </p:sp>
      <p:sp>
        <p:nvSpPr>
          <p:cNvPr id="28" name="TextBox 27"/>
          <p:cNvSpPr txBox="1"/>
          <p:nvPr/>
        </p:nvSpPr>
        <p:spPr>
          <a:xfrm>
            <a:off x="846106" y="4074011"/>
            <a:ext cx="4197908" cy="830997"/>
          </a:xfrm>
          <a:prstGeom prst="rect">
            <a:avLst/>
          </a:prstGeom>
          <a:noFill/>
        </p:spPr>
        <p:txBody>
          <a:bodyPr wrap="square" rtlCol="0">
            <a:spAutoFit/>
          </a:bodyPr>
          <a:lstStyle/>
          <a:p>
            <a:r>
              <a:rPr lang="en-US" altLang="ko-KR" sz="2400" dirty="0">
                <a:solidFill>
                  <a:schemeClr val="bg1"/>
                </a:solidFill>
                <a:latin typeface="Yoon 윤고딕 750" pitchFamily="34" charset="-127"/>
                <a:ea typeface="Yoon 윤고딕 750" pitchFamily="34" charset="-127"/>
              </a:rPr>
              <a:t>Discuss contents and logistics</a:t>
            </a:r>
            <a:endParaRPr lang="en-US" altLang="ko-KR" sz="1800" dirty="0">
              <a:solidFill>
                <a:schemeClr val="bg1"/>
              </a:solidFill>
              <a:latin typeface="Yoon 윤고딕 750" pitchFamily="34" charset="-127"/>
              <a:ea typeface="Yoon 윤고딕 750" pitchFamily="34" charset="-127"/>
            </a:endParaRPr>
          </a:p>
        </p:txBody>
      </p:sp>
      <p:sp>
        <p:nvSpPr>
          <p:cNvPr id="29" name="TextBox 28"/>
          <p:cNvSpPr txBox="1"/>
          <p:nvPr/>
        </p:nvSpPr>
        <p:spPr>
          <a:xfrm>
            <a:off x="846106" y="5095543"/>
            <a:ext cx="4473205" cy="830997"/>
          </a:xfrm>
          <a:prstGeom prst="rect">
            <a:avLst/>
          </a:prstGeom>
          <a:noFill/>
        </p:spPr>
        <p:txBody>
          <a:bodyPr wrap="square" rtlCol="0">
            <a:spAutoFit/>
          </a:bodyPr>
          <a:lstStyle/>
          <a:p>
            <a:r>
              <a:rPr lang="en-US" altLang="ko-KR" sz="2400" dirty="0">
                <a:solidFill>
                  <a:schemeClr val="bg1"/>
                </a:solidFill>
                <a:latin typeface="Yoon 윤고딕 750" pitchFamily="34" charset="-127"/>
                <a:ea typeface="Yoon 윤고딕 750" pitchFamily="34" charset="-127"/>
              </a:rPr>
              <a:t>Delegation dispatched and event held</a:t>
            </a:r>
          </a:p>
        </p:txBody>
      </p:sp>
      <p:sp>
        <p:nvSpPr>
          <p:cNvPr id="30" name="TextBox 29"/>
          <p:cNvSpPr txBox="1"/>
          <p:nvPr/>
        </p:nvSpPr>
        <p:spPr>
          <a:xfrm>
            <a:off x="846106" y="6280961"/>
            <a:ext cx="4375300" cy="508794"/>
          </a:xfrm>
          <a:prstGeom prst="rect">
            <a:avLst/>
          </a:prstGeom>
          <a:noFill/>
        </p:spPr>
        <p:txBody>
          <a:bodyPr wrap="none" rtlCol="0">
            <a:spAutoFit/>
          </a:bodyPr>
          <a:lstStyle/>
          <a:p>
            <a:pPr>
              <a:lnSpc>
                <a:spcPts val="3600"/>
              </a:lnSpc>
            </a:pPr>
            <a:r>
              <a:rPr lang="en-US" altLang="ko-KR" sz="2400" dirty="0">
                <a:solidFill>
                  <a:schemeClr val="bg1"/>
                </a:solidFill>
                <a:latin typeface="Yoon 윤고딕 750" pitchFamily="34" charset="-127"/>
                <a:ea typeface="Yoon 윤고딕 750" pitchFamily="34" charset="-127"/>
              </a:rPr>
              <a:t>Conduct follow-up activities</a:t>
            </a:r>
            <a:endParaRPr lang="ko-KR" altLang="en-US" sz="2400" dirty="0">
              <a:solidFill>
                <a:schemeClr val="bg1"/>
              </a:solidFill>
              <a:latin typeface="Yoon 윤고딕 750" pitchFamily="34" charset="-127"/>
              <a:ea typeface="Yoon 윤고딕 750" pitchFamily="34" charset="-127"/>
            </a:endParaRPr>
          </a:p>
        </p:txBody>
      </p:sp>
      <p:grpSp>
        <p:nvGrpSpPr>
          <p:cNvPr id="41" name="그룹 40"/>
          <p:cNvGrpSpPr/>
          <p:nvPr/>
        </p:nvGrpSpPr>
        <p:grpSpPr>
          <a:xfrm rot="5400000">
            <a:off x="5467775" y="3389952"/>
            <a:ext cx="642939" cy="424166"/>
            <a:chOff x="4957181" y="2995556"/>
            <a:chExt cx="1461832" cy="964414"/>
          </a:xfrm>
          <a:solidFill>
            <a:srgbClr val="FFFFFF">
              <a:alpha val="80000"/>
            </a:srgbClr>
          </a:solidFill>
        </p:grpSpPr>
        <p:sp>
          <p:nvSpPr>
            <p:cNvPr id="42" name="모서리가 둥근 직사각형 41"/>
            <p:cNvSpPr/>
            <p:nvPr/>
          </p:nvSpPr>
          <p:spPr>
            <a:xfrm>
              <a:off x="4957181" y="3423440"/>
              <a:ext cx="1389659" cy="3571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3" name="모서리가 둥근 직사각형 42"/>
            <p:cNvSpPr/>
            <p:nvPr/>
          </p:nvSpPr>
          <p:spPr>
            <a:xfrm rot="18900000">
              <a:off x="5561757" y="3602780"/>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4" name="모서리가 둥근 직사각형 43"/>
            <p:cNvSpPr/>
            <p:nvPr/>
          </p:nvSpPr>
          <p:spPr>
            <a:xfrm rot="2700000">
              <a:off x="5561758" y="3245589"/>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45" name="그룹 44"/>
          <p:cNvGrpSpPr/>
          <p:nvPr/>
        </p:nvGrpSpPr>
        <p:grpSpPr>
          <a:xfrm rot="5400000">
            <a:off x="5467775" y="4390084"/>
            <a:ext cx="642939" cy="424166"/>
            <a:chOff x="4957181" y="2995556"/>
            <a:chExt cx="1461832" cy="964414"/>
          </a:xfrm>
          <a:solidFill>
            <a:srgbClr val="FFFFFF">
              <a:alpha val="80000"/>
            </a:srgbClr>
          </a:solidFill>
        </p:grpSpPr>
        <p:sp>
          <p:nvSpPr>
            <p:cNvPr id="46" name="모서리가 둥근 직사각형 45"/>
            <p:cNvSpPr/>
            <p:nvPr/>
          </p:nvSpPr>
          <p:spPr>
            <a:xfrm>
              <a:off x="4957181" y="3423440"/>
              <a:ext cx="1389659" cy="3571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7" name="모서리가 둥근 직사각형 46"/>
            <p:cNvSpPr/>
            <p:nvPr/>
          </p:nvSpPr>
          <p:spPr>
            <a:xfrm rot="18900000">
              <a:off x="5561757" y="3602780"/>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모서리가 둥근 직사각형 47"/>
            <p:cNvSpPr/>
            <p:nvPr/>
          </p:nvSpPr>
          <p:spPr>
            <a:xfrm rot="2700000">
              <a:off x="5561758" y="3245589"/>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49" name="그룹 48"/>
          <p:cNvGrpSpPr/>
          <p:nvPr/>
        </p:nvGrpSpPr>
        <p:grpSpPr>
          <a:xfrm rot="5400000">
            <a:off x="5467775" y="5461654"/>
            <a:ext cx="642939" cy="424166"/>
            <a:chOff x="4957181" y="2995556"/>
            <a:chExt cx="1461832" cy="964414"/>
          </a:xfrm>
          <a:solidFill>
            <a:srgbClr val="FFFFFF">
              <a:alpha val="80000"/>
            </a:srgbClr>
          </a:solidFill>
        </p:grpSpPr>
        <p:sp>
          <p:nvSpPr>
            <p:cNvPr id="50" name="모서리가 둥근 직사각형 49"/>
            <p:cNvSpPr/>
            <p:nvPr/>
          </p:nvSpPr>
          <p:spPr>
            <a:xfrm>
              <a:off x="4957181" y="3423440"/>
              <a:ext cx="1389659" cy="3571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1" name="모서리가 둥근 직사각형 50"/>
            <p:cNvSpPr/>
            <p:nvPr/>
          </p:nvSpPr>
          <p:spPr>
            <a:xfrm rot="18900000">
              <a:off x="5561757" y="3602780"/>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2" name="모서리가 둥근 직사각형 51"/>
            <p:cNvSpPr/>
            <p:nvPr/>
          </p:nvSpPr>
          <p:spPr>
            <a:xfrm rot="2700000">
              <a:off x="5561758" y="3245589"/>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53" name="그룹 52"/>
          <p:cNvGrpSpPr/>
          <p:nvPr/>
        </p:nvGrpSpPr>
        <p:grpSpPr>
          <a:xfrm rot="5400000">
            <a:off x="5467775" y="6461786"/>
            <a:ext cx="642939" cy="424166"/>
            <a:chOff x="4957181" y="2995556"/>
            <a:chExt cx="1461832" cy="964414"/>
          </a:xfrm>
          <a:solidFill>
            <a:srgbClr val="FFFFFF">
              <a:alpha val="80000"/>
            </a:srgbClr>
          </a:solidFill>
        </p:grpSpPr>
        <p:sp>
          <p:nvSpPr>
            <p:cNvPr id="54" name="모서리가 둥근 직사각형 53"/>
            <p:cNvSpPr/>
            <p:nvPr/>
          </p:nvSpPr>
          <p:spPr>
            <a:xfrm>
              <a:off x="4957181" y="3423440"/>
              <a:ext cx="1389659" cy="3571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5" name="모서리가 둥근 직사각형 54"/>
            <p:cNvSpPr/>
            <p:nvPr/>
          </p:nvSpPr>
          <p:spPr>
            <a:xfrm rot="18900000">
              <a:off x="5561757" y="3602780"/>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6" name="모서리가 둥근 직사각형 55"/>
            <p:cNvSpPr/>
            <p:nvPr/>
          </p:nvSpPr>
          <p:spPr>
            <a:xfrm rot="2700000">
              <a:off x="5561758" y="3245589"/>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5" name="직사각형 34"/>
          <p:cNvSpPr/>
          <p:nvPr/>
        </p:nvSpPr>
        <p:spPr>
          <a:xfrm>
            <a:off x="5918204" y="3038355"/>
            <a:ext cx="4286280" cy="85725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직사각형 36"/>
          <p:cNvSpPr/>
          <p:nvPr/>
        </p:nvSpPr>
        <p:spPr>
          <a:xfrm>
            <a:off x="5918204" y="5108925"/>
            <a:ext cx="4286280" cy="85725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직사각형 38"/>
          <p:cNvSpPr/>
          <p:nvPr/>
        </p:nvSpPr>
        <p:spPr>
          <a:xfrm>
            <a:off x="5918204" y="6138085"/>
            <a:ext cx="4286280" cy="85725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p:cNvSpPr/>
          <p:nvPr/>
        </p:nvSpPr>
        <p:spPr>
          <a:xfrm>
            <a:off x="5918204" y="1994681"/>
            <a:ext cx="4286280" cy="85725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TextBox 18"/>
          <p:cNvSpPr txBox="1"/>
          <p:nvPr/>
        </p:nvSpPr>
        <p:spPr>
          <a:xfrm>
            <a:off x="6076726" y="2066119"/>
            <a:ext cx="4201406" cy="369332"/>
          </a:xfrm>
          <a:prstGeom prst="rect">
            <a:avLst/>
          </a:prstGeom>
          <a:noFill/>
        </p:spPr>
        <p:txBody>
          <a:bodyPr wrap="square" rtlCol="0">
            <a:spAutoFit/>
          </a:bodyPr>
          <a:lstStyle/>
          <a:p>
            <a:r>
              <a:rPr lang="en-US" altLang="ko-KR" sz="1800" dirty="0">
                <a:solidFill>
                  <a:schemeClr val="bg1"/>
                </a:solidFill>
                <a:latin typeface="Yoon 윤고딕 750" pitchFamily="34" charset="-127"/>
                <a:ea typeface="Yoon 윤고딕 750" pitchFamily="34" charset="-127"/>
              </a:rPr>
              <a:t>Confirmation on the subjects/items</a:t>
            </a:r>
            <a:endParaRPr lang="ko-KR" altLang="en-US" sz="1800" dirty="0">
              <a:solidFill>
                <a:schemeClr val="bg1"/>
              </a:solidFill>
              <a:latin typeface="Yoon 윤고딕 750" pitchFamily="34" charset="-127"/>
              <a:ea typeface="Yoon 윤고딕 750" pitchFamily="34" charset="-127"/>
            </a:endParaRPr>
          </a:p>
        </p:txBody>
      </p:sp>
      <p:sp>
        <p:nvSpPr>
          <p:cNvPr id="36" name="TextBox 35"/>
          <p:cNvSpPr txBox="1"/>
          <p:nvPr/>
        </p:nvSpPr>
        <p:spPr>
          <a:xfrm>
            <a:off x="6076725" y="3143817"/>
            <a:ext cx="4176715" cy="646331"/>
          </a:xfrm>
          <a:prstGeom prst="rect">
            <a:avLst/>
          </a:prstGeom>
          <a:noFill/>
        </p:spPr>
        <p:txBody>
          <a:bodyPr wrap="square" rtlCol="0">
            <a:spAutoFit/>
          </a:bodyPr>
          <a:lstStyle/>
          <a:p>
            <a:r>
              <a:rPr lang="en-US" altLang="ko-KR" sz="1800" dirty="0">
                <a:solidFill>
                  <a:schemeClr val="bg1"/>
                </a:solidFill>
                <a:latin typeface="Yoon 윤고딕 750" pitchFamily="34" charset="-127"/>
                <a:ea typeface="Yoon 윤고딕 750" pitchFamily="34" charset="-127"/>
              </a:rPr>
              <a:t>Consider the needs of partner country</a:t>
            </a:r>
            <a:endParaRPr lang="ko-KR" altLang="en-US" sz="1800" dirty="0">
              <a:solidFill>
                <a:schemeClr val="bg1"/>
              </a:solidFill>
              <a:latin typeface="Yoon 윤고딕 750" pitchFamily="34" charset="-127"/>
              <a:ea typeface="Yoon 윤고딕 750" pitchFamily="34" charset="-127"/>
            </a:endParaRPr>
          </a:p>
        </p:txBody>
      </p:sp>
      <p:sp>
        <p:nvSpPr>
          <p:cNvPr id="38" name="TextBox 37"/>
          <p:cNvSpPr txBox="1"/>
          <p:nvPr/>
        </p:nvSpPr>
        <p:spPr>
          <a:xfrm>
            <a:off x="6076726" y="5209391"/>
            <a:ext cx="4071966" cy="646331"/>
          </a:xfrm>
          <a:prstGeom prst="rect">
            <a:avLst/>
          </a:prstGeom>
          <a:noFill/>
        </p:spPr>
        <p:txBody>
          <a:bodyPr wrap="square" rtlCol="0">
            <a:spAutoFit/>
          </a:bodyPr>
          <a:lstStyle/>
          <a:p>
            <a:r>
              <a:rPr lang="en-US" altLang="ko-KR" sz="1800" dirty="0">
                <a:solidFill>
                  <a:schemeClr val="bg1"/>
                </a:solidFill>
                <a:latin typeface="Yoon 윤고딕 750" pitchFamily="34" charset="-127"/>
                <a:ea typeface="Yoon 윤고딕 750" pitchFamily="34" charset="-127"/>
              </a:rPr>
              <a:t>Cooperation Forum, Ministerial Meeting, Signing of MOU, etc.</a:t>
            </a:r>
            <a:endParaRPr lang="ko-KR" altLang="en-US" sz="1800" dirty="0">
              <a:solidFill>
                <a:schemeClr val="bg1"/>
              </a:solidFill>
              <a:latin typeface="Yoon 윤고딕 750" pitchFamily="34" charset="-127"/>
              <a:ea typeface="Yoon 윤고딕 750" pitchFamily="34" charset="-127"/>
            </a:endParaRPr>
          </a:p>
        </p:txBody>
      </p:sp>
      <p:sp>
        <p:nvSpPr>
          <p:cNvPr id="40" name="TextBox 39"/>
          <p:cNvSpPr txBox="1"/>
          <p:nvPr/>
        </p:nvSpPr>
        <p:spPr>
          <a:xfrm>
            <a:off x="6076726" y="6224037"/>
            <a:ext cx="4071966" cy="646331"/>
          </a:xfrm>
          <a:prstGeom prst="rect">
            <a:avLst/>
          </a:prstGeom>
          <a:noFill/>
        </p:spPr>
        <p:txBody>
          <a:bodyPr wrap="square" rtlCol="0">
            <a:spAutoFit/>
          </a:bodyPr>
          <a:lstStyle/>
          <a:p>
            <a:r>
              <a:rPr lang="en-US" altLang="ko-KR" sz="1800" dirty="0">
                <a:solidFill>
                  <a:schemeClr val="bg1"/>
                </a:solidFill>
                <a:latin typeface="Yoon 윤고딕 750" pitchFamily="34" charset="-127"/>
                <a:ea typeface="Yoon 윤고딕 750" pitchFamily="34" charset="-127"/>
              </a:rPr>
              <a:t>Training program, consulting, full-scale projects, etc.</a:t>
            </a:r>
            <a:endParaRPr lang="ko-KR" altLang="en-US" sz="1800" dirty="0">
              <a:solidFill>
                <a:schemeClr val="bg1"/>
              </a:solidFill>
              <a:latin typeface="Yoon 윤고딕 750" pitchFamily="34" charset="-127"/>
              <a:ea typeface="Yoon 윤고딕 750" pitchFamily="34" charset="-127"/>
            </a:endParaRPr>
          </a:p>
        </p:txBody>
      </p:sp>
      <p:sp>
        <p:nvSpPr>
          <p:cNvPr id="57" name="직사각형 56"/>
          <p:cNvSpPr/>
          <p:nvPr/>
        </p:nvSpPr>
        <p:spPr>
          <a:xfrm>
            <a:off x="5918204" y="4066383"/>
            <a:ext cx="4286280" cy="85725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78" name="그룹 77"/>
          <p:cNvGrpSpPr/>
          <p:nvPr/>
        </p:nvGrpSpPr>
        <p:grpSpPr>
          <a:xfrm>
            <a:off x="5264098" y="1851805"/>
            <a:ext cx="296916" cy="4567374"/>
            <a:chOff x="5264098" y="1851805"/>
            <a:chExt cx="296916" cy="4567374"/>
          </a:xfrm>
        </p:grpSpPr>
        <p:grpSp>
          <p:nvGrpSpPr>
            <p:cNvPr id="58" name="그룹 57"/>
            <p:cNvGrpSpPr/>
            <p:nvPr/>
          </p:nvGrpSpPr>
          <p:grpSpPr>
            <a:xfrm rot="5400000">
              <a:off x="5187527" y="1928376"/>
              <a:ext cx="450057" cy="296916"/>
              <a:chOff x="4957181" y="2995556"/>
              <a:chExt cx="1461832" cy="964414"/>
            </a:xfrm>
            <a:solidFill>
              <a:srgbClr val="FFFFFF">
                <a:alpha val="80000"/>
              </a:srgbClr>
            </a:solidFill>
          </p:grpSpPr>
          <p:sp>
            <p:nvSpPr>
              <p:cNvPr id="59" name="모서리가 둥근 직사각형 58"/>
              <p:cNvSpPr/>
              <p:nvPr/>
            </p:nvSpPr>
            <p:spPr>
              <a:xfrm>
                <a:off x="4957181" y="3423440"/>
                <a:ext cx="1389659" cy="3571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0" name="모서리가 둥근 직사각형 59"/>
              <p:cNvSpPr/>
              <p:nvPr/>
            </p:nvSpPr>
            <p:spPr>
              <a:xfrm rot="18900000">
                <a:off x="5561757" y="3602780"/>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1" name="모서리가 둥근 직사각형 60"/>
              <p:cNvSpPr/>
              <p:nvPr/>
            </p:nvSpPr>
            <p:spPr>
              <a:xfrm rot="2700000">
                <a:off x="5561758" y="3245589"/>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62" name="그룹 61"/>
            <p:cNvGrpSpPr/>
            <p:nvPr/>
          </p:nvGrpSpPr>
          <p:grpSpPr>
            <a:xfrm rot="5400000">
              <a:off x="5187527" y="2973859"/>
              <a:ext cx="450057" cy="296916"/>
              <a:chOff x="4957181" y="2995556"/>
              <a:chExt cx="1461832" cy="964414"/>
            </a:xfrm>
            <a:solidFill>
              <a:srgbClr val="FFFFFF">
                <a:alpha val="80000"/>
              </a:srgbClr>
            </a:solidFill>
          </p:grpSpPr>
          <p:sp>
            <p:nvSpPr>
              <p:cNvPr id="63" name="모서리가 둥근 직사각형 62"/>
              <p:cNvSpPr/>
              <p:nvPr/>
            </p:nvSpPr>
            <p:spPr>
              <a:xfrm>
                <a:off x="4957181" y="3423440"/>
                <a:ext cx="1389659" cy="3571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 name="모서리가 둥근 직사각형 63"/>
              <p:cNvSpPr/>
              <p:nvPr/>
            </p:nvSpPr>
            <p:spPr>
              <a:xfrm rot="18900000">
                <a:off x="5561757" y="3602780"/>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5" name="모서리가 둥근 직사각형 64"/>
              <p:cNvSpPr/>
              <p:nvPr/>
            </p:nvSpPr>
            <p:spPr>
              <a:xfrm rot="2700000">
                <a:off x="5561758" y="3245589"/>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66" name="그룹 65"/>
            <p:cNvGrpSpPr/>
            <p:nvPr/>
          </p:nvGrpSpPr>
          <p:grpSpPr>
            <a:xfrm rot="5400000">
              <a:off x="5187527" y="3973991"/>
              <a:ext cx="450057" cy="296916"/>
              <a:chOff x="4957181" y="2995556"/>
              <a:chExt cx="1461832" cy="964414"/>
            </a:xfrm>
            <a:solidFill>
              <a:srgbClr val="FFFFFF">
                <a:alpha val="80000"/>
              </a:srgbClr>
            </a:solidFill>
          </p:grpSpPr>
          <p:sp>
            <p:nvSpPr>
              <p:cNvPr id="67" name="모서리가 둥근 직사각형 66"/>
              <p:cNvSpPr/>
              <p:nvPr/>
            </p:nvSpPr>
            <p:spPr>
              <a:xfrm>
                <a:off x="4957181" y="3423440"/>
                <a:ext cx="1389659" cy="3571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8" name="모서리가 둥근 직사각형 67"/>
              <p:cNvSpPr/>
              <p:nvPr/>
            </p:nvSpPr>
            <p:spPr>
              <a:xfrm rot="18900000">
                <a:off x="5561757" y="3602780"/>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9" name="모서리가 둥근 직사각형 68"/>
              <p:cNvSpPr/>
              <p:nvPr/>
            </p:nvSpPr>
            <p:spPr>
              <a:xfrm rot="2700000">
                <a:off x="5561758" y="3245589"/>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70" name="그룹 69"/>
            <p:cNvGrpSpPr/>
            <p:nvPr/>
          </p:nvGrpSpPr>
          <p:grpSpPr>
            <a:xfrm rot="5400000">
              <a:off x="5187527" y="5045561"/>
              <a:ext cx="450057" cy="296916"/>
              <a:chOff x="4957181" y="2995556"/>
              <a:chExt cx="1461832" cy="964414"/>
            </a:xfrm>
            <a:solidFill>
              <a:srgbClr val="FFFFFF">
                <a:alpha val="80000"/>
              </a:srgbClr>
            </a:solidFill>
          </p:grpSpPr>
          <p:sp>
            <p:nvSpPr>
              <p:cNvPr id="71" name="모서리가 둥근 직사각형 70"/>
              <p:cNvSpPr/>
              <p:nvPr/>
            </p:nvSpPr>
            <p:spPr>
              <a:xfrm>
                <a:off x="4957181" y="3423440"/>
                <a:ext cx="1389659" cy="3571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2" name="모서리가 둥근 직사각형 71"/>
              <p:cNvSpPr/>
              <p:nvPr/>
            </p:nvSpPr>
            <p:spPr>
              <a:xfrm rot="18900000">
                <a:off x="5561757" y="3602780"/>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3" name="모서리가 둥근 직사각형 72"/>
              <p:cNvSpPr/>
              <p:nvPr/>
            </p:nvSpPr>
            <p:spPr>
              <a:xfrm rot="2700000">
                <a:off x="5561758" y="3245589"/>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74" name="그룹 73"/>
            <p:cNvGrpSpPr/>
            <p:nvPr/>
          </p:nvGrpSpPr>
          <p:grpSpPr>
            <a:xfrm rot="5400000">
              <a:off x="5187527" y="6045693"/>
              <a:ext cx="450057" cy="296916"/>
              <a:chOff x="4957181" y="2995556"/>
              <a:chExt cx="1461832" cy="964414"/>
            </a:xfrm>
            <a:solidFill>
              <a:srgbClr val="FFFFFF">
                <a:alpha val="80000"/>
              </a:srgbClr>
            </a:solidFill>
          </p:grpSpPr>
          <p:sp>
            <p:nvSpPr>
              <p:cNvPr id="75" name="모서리가 둥근 직사각형 74"/>
              <p:cNvSpPr/>
              <p:nvPr/>
            </p:nvSpPr>
            <p:spPr>
              <a:xfrm>
                <a:off x="4957181" y="3423440"/>
                <a:ext cx="1389659" cy="35718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6" name="모서리가 둥근 직사각형 75"/>
              <p:cNvSpPr/>
              <p:nvPr/>
            </p:nvSpPr>
            <p:spPr>
              <a:xfrm rot="18900000">
                <a:off x="5561757" y="3602780"/>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 name="모서리가 둥근 직사각형 76"/>
              <p:cNvSpPr/>
              <p:nvPr/>
            </p:nvSpPr>
            <p:spPr>
              <a:xfrm rot="2700000">
                <a:off x="5561758" y="3245589"/>
                <a:ext cx="857256" cy="35719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3986" y="5209391"/>
            <a:ext cx="5809539" cy="830997"/>
          </a:xfrm>
          <a:prstGeom prst="rect">
            <a:avLst/>
          </a:prstGeom>
          <a:noFill/>
        </p:spPr>
        <p:txBody>
          <a:bodyPr wrap="none" rtlCol="0">
            <a:spAutoFit/>
          </a:bodyPr>
          <a:lstStyle/>
          <a:p>
            <a:pPr algn="r"/>
            <a:r>
              <a:rPr lang="en-US" altLang="ko-KR" sz="4800" dirty="0">
                <a:solidFill>
                  <a:schemeClr val="bg1"/>
                </a:solidFill>
                <a:latin typeface="Yoon 윤고딕 755" pitchFamily="34" charset="-127"/>
                <a:ea typeface="Yoon 윤고딕 755" pitchFamily="34" charset="-127"/>
              </a:rPr>
              <a:t>02. Major Activities</a:t>
            </a:r>
            <a:endParaRPr lang="ko-KR" altLang="en-US" sz="4800" dirty="0">
              <a:solidFill>
                <a:schemeClr val="bg1"/>
              </a:solidFill>
              <a:latin typeface="Yoon 윤고딕 755" pitchFamily="34" charset="-127"/>
              <a:ea typeface="Yoon 윤고딕 755" pitchFamily="34" charset="-127"/>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직사각형 79"/>
          <p:cNvSpPr/>
          <p:nvPr/>
        </p:nvSpPr>
        <p:spPr>
          <a:xfrm>
            <a:off x="0" y="1351739"/>
            <a:ext cx="10693400" cy="121444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 name="모서리가 둥근 직사각형 77"/>
          <p:cNvSpPr/>
          <p:nvPr/>
        </p:nvSpPr>
        <p:spPr>
          <a:xfrm>
            <a:off x="5530854" y="2821777"/>
            <a:ext cx="4500594" cy="4143404"/>
          </a:xfrm>
          <a:prstGeom prst="roundRect">
            <a:avLst>
              <a:gd name="adj" fmla="val 3356"/>
            </a:avLst>
          </a:prstGeom>
          <a:solidFill>
            <a:schemeClr val="bg1">
              <a:lumMod val="8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9" name="직사각형 78"/>
          <p:cNvSpPr/>
          <p:nvPr/>
        </p:nvSpPr>
        <p:spPr>
          <a:xfrm>
            <a:off x="5572132" y="5978431"/>
            <a:ext cx="4775227" cy="369332"/>
          </a:xfrm>
          <a:prstGeom prst="rect">
            <a:avLst/>
          </a:prstGeom>
        </p:spPr>
        <p:txBody>
          <a:bodyPr wrap="square">
            <a:spAutoFit/>
          </a:bodyPr>
          <a:lstStyle/>
          <a:p>
            <a:r>
              <a:rPr lang="en-US" altLang="ko-KR" sz="1800" dirty="0">
                <a:solidFill>
                  <a:schemeClr val="tx2">
                    <a:lumMod val="50000"/>
                  </a:schemeClr>
                </a:solidFill>
                <a:latin typeface="Yoon 윤고딕 750" pitchFamily="34" charset="-127"/>
                <a:ea typeface="Yoon 윤고딕 750" pitchFamily="34" charset="-127"/>
              </a:rPr>
              <a:t>Korea-Cambodia Cooperation Forum</a:t>
            </a:r>
            <a:endParaRPr lang="ko-KR" altLang="en-US" sz="1800" dirty="0">
              <a:solidFill>
                <a:schemeClr val="tx2">
                  <a:lumMod val="50000"/>
                </a:schemeClr>
              </a:solidFill>
              <a:latin typeface="Yoon 윤고딕 750" pitchFamily="34" charset="-127"/>
              <a:ea typeface="Yoon 윤고딕 750" pitchFamily="34" charset="-127"/>
            </a:endParaRPr>
          </a:p>
        </p:txBody>
      </p:sp>
      <p:sp>
        <p:nvSpPr>
          <p:cNvPr id="74" name="모서리가 둥근 직사각형 73"/>
          <p:cNvSpPr/>
          <p:nvPr/>
        </p:nvSpPr>
        <p:spPr>
          <a:xfrm>
            <a:off x="703230" y="2821777"/>
            <a:ext cx="4500594" cy="4143404"/>
          </a:xfrm>
          <a:prstGeom prst="roundRect">
            <a:avLst>
              <a:gd name="adj" fmla="val 3356"/>
            </a:avLst>
          </a:prstGeom>
          <a:solidFill>
            <a:schemeClr val="bg1">
              <a:lumMod val="8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p:cNvSpPr/>
          <p:nvPr/>
        </p:nvSpPr>
        <p:spPr>
          <a:xfrm>
            <a:off x="463516" y="578621"/>
            <a:ext cx="8436027" cy="615553"/>
          </a:xfrm>
          <a:prstGeom prst="rect">
            <a:avLst/>
          </a:prstGeom>
        </p:spPr>
        <p:txBody>
          <a:bodyPr wrap="none">
            <a:spAutoFit/>
          </a:bodyPr>
          <a:lstStyle/>
          <a:p>
            <a:r>
              <a:rPr lang="en-US" altLang="ko-KR" sz="3400" dirty="0">
                <a:solidFill>
                  <a:srgbClr val="1D3A6F"/>
                </a:solidFill>
                <a:latin typeface="Yoon 윤고딕 770" pitchFamily="34" charset="-127"/>
                <a:ea typeface="Yoon 윤고딕 770" pitchFamily="34" charset="-127"/>
              </a:rPr>
              <a:t>Major Activities – Cooperation Forum</a:t>
            </a:r>
            <a:endParaRPr lang="ko-KR" altLang="en-US" sz="3400" dirty="0">
              <a:solidFill>
                <a:srgbClr val="1D3A6F"/>
              </a:solidFill>
              <a:latin typeface="Yoon 윤고딕 770" pitchFamily="34" charset="-127"/>
              <a:ea typeface="Yoon 윤고딕 770" pitchFamily="34" charset="-127"/>
            </a:endParaRPr>
          </a:p>
        </p:txBody>
      </p:sp>
      <p:sp>
        <p:nvSpPr>
          <p:cNvPr id="5" name="직사각형 4"/>
          <p:cNvSpPr/>
          <p:nvPr/>
        </p:nvSpPr>
        <p:spPr>
          <a:xfrm>
            <a:off x="312934" y="1548383"/>
            <a:ext cx="9845743" cy="769441"/>
          </a:xfrm>
          <a:prstGeom prst="rect">
            <a:avLst/>
          </a:prstGeom>
        </p:spPr>
        <p:txBody>
          <a:bodyPr wrap="square">
            <a:spAutoFit/>
          </a:bodyPr>
          <a:lstStyle/>
          <a:p>
            <a:pPr marL="179388" indent="-179388">
              <a:buFont typeface="Arial" pitchFamily="34" charset="0"/>
              <a:buChar char="•"/>
            </a:pPr>
            <a:r>
              <a:rPr lang="en-US" altLang="ko-KR" sz="2200" dirty="0">
                <a:solidFill>
                  <a:schemeClr val="bg1"/>
                </a:solidFill>
                <a:latin typeface="Yoon 윤고딕 760" pitchFamily="34" charset="-127"/>
                <a:ea typeface="Yoon 윤고딕 760" pitchFamily="34" charset="-127"/>
              </a:rPr>
              <a:t>Intergovernmental forum where public officials from ministries and public institutions participate and share development experiences</a:t>
            </a:r>
            <a:endParaRPr lang="ko-KR" altLang="en-US" sz="2200" dirty="0">
              <a:solidFill>
                <a:schemeClr val="bg1"/>
              </a:solidFill>
              <a:latin typeface="Yoon 윤고딕 760" pitchFamily="34" charset="-127"/>
              <a:ea typeface="Yoon 윤고딕 760" pitchFamily="34" charset="-127"/>
            </a:endParaRPr>
          </a:p>
        </p:txBody>
      </p:sp>
      <p:pic>
        <p:nvPicPr>
          <p:cNvPr id="2052" name="Picture 4"/>
          <p:cNvPicPr>
            <a:picLocks noChangeAspect="1" noChangeArrowheads="1"/>
          </p:cNvPicPr>
          <p:nvPr/>
        </p:nvPicPr>
        <p:blipFill>
          <a:blip r:embed="rId3" cstate="print"/>
          <a:srcRect/>
          <a:stretch>
            <a:fillRect/>
          </a:stretch>
        </p:blipFill>
        <p:spPr bwMode="auto">
          <a:xfrm>
            <a:off x="789182" y="2964653"/>
            <a:ext cx="4323064" cy="2880000"/>
          </a:xfrm>
          <a:prstGeom prst="rect">
            <a:avLst/>
          </a:prstGeom>
          <a:noFill/>
          <a:ln w="9525">
            <a:noFill/>
            <a:miter lim="800000"/>
            <a:headEnd/>
            <a:tailEnd/>
          </a:ln>
          <a:effectLst/>
        </p:spPr>
      </p:pic>
      <p:pic>
        <p:nvPicPr>
          <p:cNvPr id="2054" name="Picture 6"/>
          <p:cNvPicPr>
            <a:picLocks noChangeAspect="1" noChangeArrowheads="1"/>
          </p:cNvPicPr>
          <p:nvPr/>
        </p:nvPicPr>
        <p:blipFill>
          <a:blip r:embed="rId4"/>
          <a:srcRect/>
          <a:stretch>
            <a:fillRect/>
          </a:stretch>
        </p:blipFill>
        <p:spPr bwMode="auto">
          <a:xfrm>
            <a:off x="5661480" y="2964653"/>
            <a:ext cx="4196407" cy="2880000"/>
          </a:xfrm>
          <a:prstGeom prst="rect">
            <a:avLst/>
          </a:prstGeom>
          <a:noFill/>
          <a:ln w="9525">
            <a:noFill/>
            <a:miter lim="800000"/>
            <a:headEnd/>
            <a:tailEnd/>
          </a:ln>
          <a:effectLst/>
        </p:spPr>
      </p:pic>
      <p:sp>
        <p:nvSpPr>
          <p:cNvPr id="70" name="직사각형 69"/>
          <p:cNvSpPr/>
          <p:nvPr/>
        </p:nvSpPr>
        <p:spPr>
          <a:xfrm>
            <a:off x="700966" y="5978431"/>
            <a:ext cx="3751733" cy="369332"/>
          </a:xfrm>
          <a:prstGeom prst="rect">
            <a:avLst/>
          </a:prstGeom>
        </p:spPr>
        <p:txBody>
          <a:bodyPr wrap="none">
            <a:spAutoFit/>
          </a:bodyPr>
          <a:lstStyle/>
          <a:p>
            <a:r>
              <a:rPr lang="en-US" altLang="ko-KR" sz="1800" dirty="0">
                <a:solidFill>
                  <a:schemeClr val="tx2">
                    <a:lumMod val="50000"/>
                  </a:schemeClr>
                </a:solidFill>
                <a:latin typeface="Yoon 윤고딕 750" pitchFamily="34" charset="-127"/>
                <a:ea typeface="Yoon 윤고딕 750" pitchFamily="34" charset="-127"/>
              </a:rPr>
              <a:t>Korea-Chile Cooperation Forum</a:t>
            </a:r>
            <a:endParaRPr lang="ko-KR" altLang="en-US" sz="1800" dirty="0">
              <a:solidFill>
                <a:schemeClr val="tx2">
                  <a:lumMod val="50000"/>
                </a:schemeClr>
              </a:solidFill>
              <a:latin typeface="Yoon 윤고딕 750" pitchFamily="34" charset="-127"/>
              <a:ea typeface="Yoon 윤고딕 750" pitchFamily="34" charset="-127"/>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그림 12" descr="05.jpg"/>
          <p:cNvPicPr>
            <a:picLocks noChangeAspect="1"/>
          </p:cNvPicPr>
          <p:nvPr/>
        </p:nvPicPr>
        <p:blipFill>
          <a:blip r:embed="rId3"/>
          <a:stretch>
            <a:fillRect/>
          </a:stretch>
        </p:blipFill>
        <p:spPr>
          <a:xfrm>
            <a:off x="0" y="3188"/>
            <a:ext cx="10693400" cy="7554887"/>
          </a:xfrm>
          <a:prstGeom prst="rect">
            <a:avLst/>
          </a:prstGeom>
        </p:spPr>
      </p:pic>
      <p:pic>
        <p:nvPicPr>
          <p:cNvPr id="3" name="그림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779"/>
            <a:ext cx="10693400" cy="76279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직사각형 79"/>
          <p:cNvSpPr/>
          <p:nvPr/>
        </p:nvSpPr>
        <p:spPr>
          <a:xfrm>
            <a:off x="0" y="1351739"/>
            <a:ext cx="10693400" cy="121444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p:cNvSpPr/>
          <p:nvPr/>
        </p:nvSpPr>
        <p:spPr>
          <a:xfrm>
            <a:off x="463516" y="578621"/>
            <a:ext cx="8311955" cy="615553"/>
          </a:xfrm>
          <a:prstGeom prst="rect">
            <a:avLst/>
          </a:prstGeom>
        </p:spPr>
        <p:txBody>
          <a:bodyPr wrap="none">
            <a:spAutoFit/>
          </a:bodyPr>
          <a:lstStyle/>
          <a:p>
            <a:r>
              <a:rPr lang="en-US" altLang="ko-KR" sz="3400" dirty="0">
                <a:solidFill>
                  <a:srgbClr val="1D3A6F"/>
                </a:solidFill>
                <a:latin typeface="Yoon 윤고딕 770" pitchFamily="34" charset="-127"/>
                <a:ea typeface="Yoon 윤고딕 770" pitchFamily="34" charset="-127"/>
              </a:rPr>
              <a:t>Major Activities - Ministerial Meeting</a:t>
            </a:r>
            <a:endParaRPr lang="ko-KR" altLang="en-US" sz="3400" dirty="0">
              <a:solidFill>
                <a:srgbClr val="1D3A6F"/>
              </a:solidFill>
              <a:latin typeface="Yoon 윤고딕 770" pitchFamily="34" charset="-127"/>
              <a:ea typeface="Yoon 윤고딕 770" pitchFamily="34" charset="-127"/>
            </a:endParaRPr>
          </a:p>
        </p:txBody>
      </p:sp>
      <p:sp>
        <p:nvSpPr>
          <p:cNvPr id="5" name="직사각형 4"/>
          <p:cNvSpPr/>
          <p:nvPr/>
        </p:nvSpPr>
        <p:spPr>
          <a:xfrm>
            <a:off x="312934" y="1554900"/>
            <a:ext cx="10177302" cy="769441"/>
          </a:xfrm>
          <a:prstGeom prst="rect">
            <a:avLst/>
          </a:prstGeom>
        </p:spPr>
        <p:txBody>
          <a:bodyPr wrap="square">
            <a:spAutoFit/>
          </a:bodyPr>
          <a:lstStyle/>
          <a:p>
            <a:pPr marL="179388" indent="-179388">
              <a:buFont typeface="Arial" pitchFamily="34" charset="0"/>
              <a:buChar char="•"/>
            </a:pPr>
            <a:r>
              <a:rPr lang="en-US" altLang="ko-KR" sz="2200" dirty="0">
                <a:solidFill>
                  <a:schemeClr val="bg1"/>
                </a:solidFill>
                <a:latin typeface="Yoon 윤고딕 760" pitchFamily="34" charset="-127"/>
                <a:ea typeface="Yoon 윤고딕 760" pitchFamily="34" charset="-127"/>
              </a:rPr>
              <a:t>Review and exchange ideas and thoughts to initiate cooperation activities</a:t>
            </a:r>
            <a:endParaRPr lang="ko-KR" altLang="en-US" sz="2200" dirty="0">
              <a:solidFill>
                <a:schemeClr val="bg1"/>
              </a:solidFill>
              <a:latin typeface="Yoon 윤고딕 760" pitchFamily="34" charset="-127"/>
              <a:ea typeface="Yoon 윤고딕 760" pitchFamily="34" charset="-127"/>
            </a:endParaRPr>
          </a:p>
        </p:txBody>
      </p:sp>
      <p:sp>
        <p:nvSpPr>
          <p:cNvPr id="13" name="직사각형 12"/>
          <p:cNvSpPr/>
          <p:nvPr/>
        </p:nvSpPr>
        <p:spPr>
          <a:xfrm>
            <a:off x="488916" y="2851937"/>
            <a:ext cx="4775227" cy="3528851"/>
          </a:xfrm>
          <a:prstGeom prst="rect">
            <a:avLst/>
          </a:prstGeom>
        </p:spPr>
        <p:txBody>
          <a:bodyPr wrap="square">
            <a:spAutoFit/>
          </a:bodyPr>
          <a:lstStyle/>
          <a:p>
            <a:pPr marL="266700" indent="-266700">
              <a:lnSpc>
                <a:spcPts val="3000"/>
              </a:lnSpc>
            </a:pPr>
            <a:r>
              <a:rPr lang="en-US" altLang="ko-KR" sz="2400" dirty="0">
                <a:solidFill>
                  <a:schemeClr val="tx2">
                    <a:lumMod val="50000"/>
                  </a:schemeClr>
                </a:solidFill>
                <a:latin typeface="Yoon 윤고딕 750" pitchFamily="34" charset="-127"/>
                <a:ea typeface="Yoon 윤고딕 750" pitchFamily="34" charset="-127"/>
              </a:rPr>
              <a:t>1. Multilateral Ministerial Meeting</a:t>
            </a:r>
          </a:p>
          <a:p>
            <a:pPr marL="266700" indent="-266700">
              <a:lnSpc>
                <a:spcPts val="3000"/>
              </a:lnSpc>
            </a:pPr>
            <a:r>
              <a:rPr lang="en-US" altLang="ko-KR" sz="2400" dirty="0">
                <a:solidFill>
                  <a:schemeClr val="tx2">
                    <a:lumMod val="50000"/>
                  </a:schemeClr>
                </a:solidFill>
                <a:latin typeface="Yoon 윤고딕 750" pitchFamily="34" charset="-127"/>
                <a:ea typeface="Yoon 윤고딕 750" pitchFamily="34" charset="-127"/>
              </a:rPr>
              <a:t>    </a:t>
            </a:r>
          </a:p>
          <a:p>
            <a:pPr marL="266700" indent="-266700">
              <a:lnSpc>
                <a:spcPts val="3000"/>
              </a:lnSpc>
            </a:pPr>
            <a:endParaRPr lang="en-US" altLang="ko-KR" sz="2400" dirty="0">
              <a:solidFill>
                <a:schemeClr val="tx2">
                  <a:lumMod val="50000"/>
                </a:schemeClr>
              </a:solidFill>
              <a:latin typeface="Yoon 윤고딕 750" pitchFamily="34" charset="-127"/>
              <a:ea typeface="Yoon 윤고딕 750" pitchFamily="34" charset="-127"/>
            </a:endParaRPr>
          </a:p>
          <a:p>
            <a:pPr marL="266700" indent="-266700">
              <a:lnSpc>
                <a:spcPts val="3000"/>
              </a:lnSpc>
            </a:pPr>
            <a:endParaRPr lang="en-US" altLang="ko-KR" sz="2400" dirty="0">
              <a:solidFill>
                <a:schemeClr val="tx2">
                  <a:lumMod val="50000"/>
                </a:schemeClr>
              </a:solidFill>
              <a:latin typeface="Yoon 윤고딕 750" pitchFamily="34" charset="-127"/>
              <a:ea typeface="Yoon 윤고딕 750" pitchFamily="34" charset="-127"/>
            </a:endParaRPr>
          </a:p>
          <a:p>
            <a:pPr marL="266700" indent="-266700">
              <a:lnSpc>
                <a:spcPts val="3000"/>
              </a:lnSpc>
            </a:pPr>
            <a:r>
              <a:rPr lang="en-US" altLang="ko-KR" sz="2400" dirty="0">
                <a:solidFill>
                  <a:schemeClr val="tx2">
                    <a:lumMod val="50000"/>
                  </a:schemeClr>
                </a:solidFill>
                <a:latin typeface="Yoon 윤고딕 750" pitchFamily="34" charset="-127"/>
                <a:ea typeface="Yoon 윤고딕 750" pitchFamily="34" charset="-127"/>
              </a:rPr>
              <a:t> </a:t>
            </a:r>
          </a:p>
          <a:p>
            <a:pPr marL="266700" indent="-266700">
              <a:lnSpc>
                <a:spcPts val="3000"/>
              </a:lnSpc>
            </a:pPr>
            <a:r>
              <a:rPr lang="en-US" altLang="ko-KR" sz="2400" dirty="0">
                <a:solidFill>
                  <a:schemeClr val="tx2">
                    <a:lumMod val="50000"/>
                  </a:schemeClr>
                </a:solidFill>
                <a:latin typeface="Yoon 윤고딕 750" pitchFamily="34" charset="-127"/>
                <a:ea typeface="Yoon 윤고딕 750" pitchFamily="34" charset="-127"/>
              </a:rPr>
              <a:t>2. Bilateral Ministerial meeting</a:t>
            </a:r>
          </a:p>
          <a:p>
            <a:pPr marL="266700" indent="-266700">
              <a:lnSpc>
                <a:spcPts val="3000"/>
              </a:lnSpc>
            </a:pPr>
            <a:r>
              <a:rPr lang="en-US" altLang="ko-KR" sz="2400" dirty="0">
                <a:solidFill>
                  <a:schemeClr val="tx2">
                    <a:lumMod val="50000"/>
                  </a:schemeClr>
                </a:solidFill>
                <a:latin typeface="Yoon 윤고딕 750" pitchFamily="34" charset="-127"/>
                <a:ea typeface="Yoon 윤고딕 750" pitchFamily="34" charset="-127"/>
              </a:rPr>
              <a:t> </a:t>
            </a:r>
          </a:p>
          <a:p>
            <a:pPr marL="266700" indent="-266700">
              <a:lnSpc>
                <a:spcPts val="3000"/>
              </a:lnSpc>
            </a:pPr>
            <a:r>
              <a:rPr lang="en-US" altLang="ko-KR" sz="2400" dirty="0">
                <a:solidFill>
                  <a:schemeClr val="tx2">
                    <a:lumMod val="50000"/>
                  </a:schemeClr>
                </a:solidFill>
                <a:latin typeface="Yoon 윤고딕 750" pitchFamily="34" charset="-127"/>
                <a:ea typeface="Yoon 윤고딕 750" pitchFamily="34" charset="-127"/>
              </a:rPr>
              <a:t>3. Signing of MOU</a:t>
            </a:r>
            <a:endParaRPr lang="ko-KR" altLang="en-US" sz="2400" dirty="0">
              <a:solidFill>
                <a:schemeClr val="tx2">
                  <a:lumMod val="50000"/>
                </a:schemeClr>
              </a:solidFill>
              <a:latin typeface="Yoon 윤고딕 750" pitchFamily="34" charset="-127"/>
              <a:ea typeface="Yoon 윤고딕 750" pitchFamily="34" charset="-127"/>
            </a:endParaRPr>
          </a:p>
        </p:txBody>
      </p:sp>
      <p:sp>
        <p:nvSpPr>
          <p:cNvPr id="14" name="직사각형 13"/>
          <p:cNvSpPr/>
          <p:nvPr/>
        </p:nvSpPr>
        <p:spPr>
          <a:xfrm>
            <a:off x="904844" y="3780631"/>
            <a:ext cx="4156104" cy="121444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직사각형 15"/>
          <p:cNvSpPr/>
          <p:nvPr/>
        </p:nvSpPr>
        <p:spPr>
          <a:xfrm>
            <a:off x="1489049" y="3780631"/>
            <a:ext cx="3714776" cy="1246495"/>
          </a:xfrm>
          <a:prstGeom prst="rect">
            <a:avLst/>
          </a:prstGeom>
        </p:spPr>
        <p:txBody>
          <a:bodyPr wrap="square">
            <a:spAutoFit/>
          </a:bodyPr>
          <a:lstStyle/>
          <a:p>
            <a:pPr marL="266700" indent="-266700">
              <a:lnSpc>
                <a:spcPts val="3000"/>
              </a:lnSpc>
            </a:pPr>
            <a:r>
              <a:rPr lang="en-US" altLang="ko-KR" sz="2000" dirty="0">
                <a:solidFill>
                  <a:schemeClr val="tx2">
                    <a:lumMod val="50000"/>
                  </a:schemeClr>
                </a:solidFill>
                <a:latin typeface="Yoon 윤고딕 750" pitchFamily="34" charset="-127"/>
                <a:ea typeface="Yoon 윤고딕 750" pitchFamily="34" charset="-127"/>
              </a:rPr>
              <a:t>Korea – IDB – Central</a:t>
            </a:r>
          </a:p>
          <a:p>
            <a:pPr marL="266700" indent="-266700">
              <a:lnSpc>
                <a:spcPts val="3000"/>
              </a:lnSpc>
            </a:pPr>
            <a:r>
              <a:rPr lang="en-US" altLang="ko-KR" sz="2000" dirty="0">
                <a:solidFill>
                  <a:schemeClr val="tx2">
                    <a:lumMod val="50000"/>
                  </a:schemeClr>
                </a:solidFill>
                <a:latin typeface="Yoon 윤고딕 750" pitchFamily="34" charset="-127"/>
                <a:ea typeface="Yoon 윤고딕 750" pitchFamily="34" charset="-127"/>
              </a:rPr>
              <a:t>America Ministerial meeting</a:t>
            </a:r>
          </a:p>
          <a:p>
            <a:pPr marL="266700" indent="-266700">
              <a:lnSpc>
                <a:spcPts val="3000"/>
              </a:lnSpc>
            </a:pPr>
            <a:r>
              <a:rPr lang="en-US" altLang="ko-KR" sz="2000" dirty="0">
                <a:solidFill>
                  <a:schemeClr val="tx2">
                    <a:lumMod val="50000"/>
                  </a:schemeClr>
                </a:solidFill>
                <a:latin typeface="Yoon 윤고딕 750" pitchFamily="34" charset="-127"/>
                <a:ea typeface="Yoon 윤고딕 750" pitchFamily="34" charset="-127"/>
              </a:rPr>
              <a:t>(July 2017, Costa Rica)</a:t>
            </a:r>
            <a:endParaRPr lang="ko-KR" altLang="en-US" sz="2000" dirty="0">
              <a:solidFill>
                <a:schemeClr val="tx2">
                  <a:lumMod val="50000"/>
                </a:schemeClr>
              </a:solidFill>
              <a:latin typeface="Yoon 윤고딕 750" pitchFamily="34" charset="-127"/>
              <a:ea typeface="Yoon 윤고딕 750" pitchFamily="34" charset="-127"/>
            </a:endParaRPr>
          </a:p>
        </p:txBody>
      </p:sp>
      <p:sp>
        <p:nvSpPr>
          <p:cNvPr id="17" name="직사각형 16"/>
          <p:cNvSpPr/>
          <p:nvPr/>
        </p:nvSpPr>
        <p:spPr>
          <a:xfrm>
            <a:off x="917544" y="3780631"/>
            <a:ext cx="571504" cy="121444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9" name="직사각형 18"/>
          <p:cNvSpPr/>
          <p:nvPr/>
        </p:nvSpPr>
        <p:spPr>
          <a:xfrm>
            <a:off x="904844" y="4137821"/>
            <a:ext cx="590226" cy="415498"/>
          </a:xfrm>
          <a:prstGeom prst="rect">
            <a:avLst/>
          </a:prstGeom>
        </p:spPr>
        <p:txBody>
          <a:bodyPr wrap="none">
            <a:spAutoFit/>
          </a:bodyPr>
          <a:lstStyle/>
          <a:p>
            <a:r>
              <a:rPr lang="en-US" altLang="ko-KR" dirty="0" err="1">
                <a:solidFill>
                  <a:schemeClr val="bg1"/>
                </a:solidFill>
                <a:latin typeface="Yoon 윤고딕 750" pitchFamily="34" charset="-127"/>
                <a:ea typeface="Yoon 윤고딕 750" pitchFamily="34" charset="-127"/>
              </a:rPr>
              <a:t>e.g</a:t>
            </a:r>
            <a:endParaRPr lang="ko-KR" altLang="en-US" dirty="0">
              <a:solidFill>
                <a:schemeClr val="bg1"/>
              </a:solidFill>
              <a:latin typeface="Yoon 윤고딕 750" pitchFamily="34" charset="-127"/>
              <a:ea typeface="Yoon 윤고딕 750" pitchFamily="34" charset="-127"/>
            </a:endParaRPr>
          </a:p>
        </p:txBody>
      </p:sp>
      <p:grpSp>
        <p:nvGrpSpPr>
          <p:cNvPr id="33" name="그룹 32"/>
          <p:cNvGrpSpPr/>
          <p:nvPr/>
        </p:nvGrpSpPr>
        <p:grpSpPr>
          <a:xfrm>
            <a:off x="5761041" y="2851937"/>
            <a:ext cx="4786345" cy="4143404"/>
            <a:chOff x="5561014" y="2851937"/>
            <a:chExt cx="4786345" cy="4143404"/>
          </a:xfrm>
        </p:grpSpPr>
        <p:sp>
          <p:nvSpPr>
            <p:cNvPr id="24" name="모서리가 둥근 직사각형 23"/>
            <p:cNvSpPr/>
            <p:nvPr/>
          </p:nvSpPr>
          <p:spPr>
            <a:xfrm>
              <a:off x="5561014" y="2851937"/>
              <a:ext cx="4500594" cy="4143404"/>
            </a:xfrm>
            <a:prstGeom prst="roundRect">
              <a:avLst>
                <a:gd name="adj" fmla="val 3356"/>
              </a:avLst>
            </a:prstGeom>
            <a:solidFill>
              <a:schemeClr val="bg1">
                <a:lumMod val="8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9" name="직사각형 78"/>
            <p:cNvSpPr/>
            <p:nvPr/>
          </p:nvSpPr>
          <p:spPr>
            <a:xfrm>
              <a:off x="5572132" y="5978431"/>
              <a:ext cx="4775227" cy="646331"/>
            </a:xfrm>
            <a:prstGeom prst="rect">
              <a:avLst/>
            </a:prstGeom>
          </p:spPr>
          <p:txBody>
            <a:bodyPr wrap="square">
              <a:spAutoFit/>
            </a:bodyPr>
            <a:lstStyle/>
            <a:p>
              <a:r>
                <a:rPr lang="en-US" altLang="ko-KR" sz="1800" dirty="0">
                  <a:solidFill>
                    <a:schemeClr val="tx2">
                      <a:lumMod val="50000"/>
                    </a:schemeClr>
                  </a:solidFill>
                  <a:latin typeface="Yoon 윤고딕 750" pitchFamily="34" charset="-127"/>
                  <a:ea typeface="Yoon 윤고딕 750" pitchFamily="34" charset="-127"/>
                </a:rPr>
                <a:t>Korea-IDB-Central America Ministerial Forum</a:t>
              </a:r>
              <a:endParaRPr lang="ko-KR" altLang="en-US" sz="1800" dirty="0">
                <a:solidFill>
                  <a:schemeClr val="tx2">
                    <a:lumMod val="50000"/>
                  </a:schemeClr>
                </a:solidFill>
                <a:latin typeface="Yoon 윤고딕 750" pitchFamily="34" charset="-127"/>
                <a:ea typeface="Yoon 윤고딕 750" pitchFamily="34" charset="-127"/>
              </a:endParaRPr>
            </a:p>
          </p:txBody>
        </p:sp>
        <p:pic>
          <p:nvPicPr>
            <p:cNvPr id="3074" name="Picture 2"/>
            <p:cNvPicPr>
              <a:picLocks noChangeAspect="1" noChangeArrowheads="1"/>
            </p:cNvPicPr>
            <p:nvPr/>
          </p:nvPicPr>
          <p:blipFill>
            <a:blip r:embed="rId3"/>
            <a:srcRect/>
            <a:stretch>
              <a:fillRect/>
            </a:stretch>
          </p:blipFill>
          <p:spPr bwMode="auto">
            <a:xfrm>
              <a:off x="5641766" y="2964653"/>
              <a:ext cx="4321416" cy="2880000"/>
            </a:xfrm>
            <a:prstGeom prst="rect">
              <a:avLst/>
            </a:prstGeom>
            <a:noFill/>
            <a:ln w="9525">
              <a:noFill/>
              <a:miter lim="800000"/>
              <a:headEnd/>
              <a:tailEnd/>
            </a:ln>
            <a:effectLst/>
          </p:spPr>
        </p:pic>
      </p:grpSp>
      <p:grpSp>
        <p:nvGrpSpPr>
          <p:cNvPr id="23" name="그룹 22"/>
          <p:cNvGrpSpPr/>
          <p:nvPr/>
        </p:nvGrpSpPr>
        <p:grpSpPr>
          <a:xfrm>
            <a:off x="5756277" y="2840827"/>
            <a:ext cx="4803522" cy="4143404"/>
            <a:chOff x="5530854" y="2821777"/>
            <a:chExt cx="4803522" cy="4143404"/>
          </a:xfrm>
        </p:grpSpPr>
        <p:sp>
          <p:nvSpPr>
            <p:cNvPr id="78" name="모서리가 둥근 직사각형 77"/>
            <p:cNvSpPr/>
            <p:nvPr/>
          </p:nvSpPr>
          <p:spPr>
            <a:xfrm>
              <a:off x="5530854" y="2821777"/>
              <a:ext cx="4500594" cy="4143404"/>
            </a:xfrm>
            <a:prstGeom prst="roundRect">
              <a:avLst>
                <a:gd name="adj" fmla="val 3356"/>
              </a:avLst>
            </a:prstGeom>
            <a:solidFill>
              <a:schemeClr val="bg1">
                <a:lumMod val="8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75" name="Picture 3"/>
            <p:cNvPicPr>
              <a:picLocks noChangeAspect="1" noChangeArrowheads="1"/>
            </p:cNvPicPr>
            <p:nvPr/>
          </p:nvPicPr>
          <p:blipFill>
            <a:blip r:embed="rId4"/>
            <a:srcRect/>
            <a:stretch>
              <a:fillRect/>
            </a:stretch>
          </p:blipFill>
          <p:spPr bwMode="auto">
            <a:xfrm>
              <a:off x="5624832" y="2964333"/>
              <a:ext cx="4323104" cy="2880000"/>
            </a:xfrm>
            <a:prstGeom prst="rect">
              <a:avLst/>
            </a:prstGeom>
            <a:noFill/>
            <a:ln w="9525">
              <a:noFill/>
              <a:miter lim="800000"/>
              <a:headEnd/>
              <a:tailEnd/>
            </a:ln>
            <a:effectLst/>
          </p:spPr>
        </p:pic>
        <p:sp>
          <p:nvSpPr>
            <p:cNvPr id="22" name="직사각형 21"/>
            <p:cNvSpPr/>
            <p:nvPr/>
          </p:nvSpPr>
          <p:spPr>
            <a:xfrm>
              <a:off x="5559149" y="5973466"/>
              <a:ext cx="4775227" cy="646331"/>
            </a:xfrm>
            <a:prstGeom prst="rect">
              <a:avLst/>
            </a:prstGeom>
          </p:spPr>
          <p:txBody>
            <a:bodyPr wrap="square">
              <a:spAutoFit/>
            </a:bodyPr>
            <a:lstStyle/>
            <a:p>
              <a:r>
                <a:rPr lang="en-US" altLang="ko-KR" sz="1800" dirty="0">
                  <a:solidFill>
                    <a:schemeClr val="tx2">
                      <a:lumMod val="50000"/>
                    </a:schemeClr>
                  </a:solidFill>
                  <a:latin typeface="Yoon 윤고딕 750" pitchFamily="34" charset="-127"/>
                  <a:ea typeface="Yoon 윤고딕 750" pitchFamily="34" charset="-127"/>
                </a:rPr>
                <a:t>Courtesy Call on  the late Uzbek President </a:t>
              </a:r>
              <a:r>
                <a:rPr lang="en-US" altLang="ko-KR" sz="1800" dirty="0" err="1">
                  <a:solidFill>
                    <a:schemeClr val="tx2">
                      <a:lumMod val="50000"/>
                    </a:schemeClr>
                  </a:solidFill>
                  <a:latin typeface="Yoon 윤고딕 750" pitchFamily="34" charset="-127"/>
                  <a:ea typeface="Yoon 윤고딕 750" pitchFamily="34" charset="-127"/>
                </a:rPr>
                <a:t>Karimov</a:t>
              </a:r>
              <a:endParaRPr lang="ko-KR" altLang="en-US" sz="1800" dirty="0">
                <a:solidFill>
                  <a:schemeClr val="tx2">
                    <a:lumMod val="50000"/>
                  </a:schemeClr>
                </a:solidFill>
                <a:latin typeface="Yoon 윤고딕 750" pitchFamily="34" charset="-127"/>
                <a:ea typeface="Yoon 윤고딕 750" pitchFamily="34" charset="-127"/>
              </a:endParaRPr>
            </a:p>
          </p:txBody>
        </p:sp>
      </p:grpSp>
      <p:grpSp>
        <p:nvGrpSpPr>
          <p:cNvPr id="32" name="그룹 31"/>
          <p:cNvGrpSpPr/>
          <p:nvPr/>
        </p:nvGrpSpPr>
        <p:grpSpPr>
          <a:xfrm>
            <a:off x="5756278" y="2842412"/>
            <a:ext cx="4586320" cy="4143404"/>
            <a:chOff x="-368340" y="3780631"/>
            <a:chExt cx="4586320" cy="4143404"/>
          </a:xfrm>
        </p:grpSpPr>
        <p:grpSp>
          <p:nvGrpSpPr>
            <p:cNvPr id="26" name="그룹 25"/>
            <p:cNvGrpSpPr/>
            <p:nvPr/>
          </p:nvGrpSpPr>
          <p:grpSpPr>
            <a:xfrm>
              <a:off x="-368340" y="3780631"/>
              <a:ext cx="4586320" cy="4143404"/>
              <a:chOff x="5530854" y="2821777"/>
              <a:chExt cx="4586320" cy="4143404"/>
            </a:xfrm>
          </p:grpSpPr>
          <p:sp>
            <p:nvSpPr>
              <p:cNvPr id="27" name="모서리가 둥근 직사각형 26"/>
              <p:cNvSpPr/>
              <p:nvPr/>
            </p:nvSpPr>
            <p:spPr>
              <a:xfrm>
                <a:off x="5530854" y="2821777"/>
                <a:ext cx="4500594" cy="4143404"/>
              </a:xfrm>
              <a:prstGeom prst="roundRect">
                <a:avLst>
                  <a:gd name="adj" fmla="val 3356"/>
                </a:avLst>
              </a:prstGeom>
              <a:solidFill>
                <a:schemeClr val="bg1">
                  <a:lumMod val="8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9" name="직사각형 28"/>
              <p:cNvSpPr/>
              <p:nvPr/>
            </p:nvSpPr>
            <p:spPr>
              <a:xfrm>
                <a:off x="5559150" y="5973466"/>
                <a:ext cx="4558024" cy="646331"/>
              </a:xfrm>
              <a:prstGeom prst="rect">
                <a:avLst/>
              </a:prstGeom>
            </p:spPr>
            <p:txBody>
              <a:bodyPr wrap="square">
                <a:spAutoFit/>
              </a:bodyPr>
              <a:lstStyle/>
              <a:p>
                <a:r>
                  <a:rPr lang="en-US" altLang="ko-KR" sz="1800" dirty="0">
                    <a:solidFill>
                      <a:schemeClr val="tx2">
                        <a:lumMod val="50000"/>
                      </a:schemeClr>
                    </a:solidFill>
                    <a:latin typeface="Yoon 윤고딕 750" pitchFamily="34" charset="-127"/>
                    <a:ea typeface="Yoon 윤고딕 750" pitchFamily="34" charset="-127"/>
                  </a:rPr>
                  <a:t>Courtesy Call on President of the Senate in Chile</a:t>
                </a:r>
                <a:endParaRPr lang="ko-KR" altLang="en-US" sz="1800" dirty="0">
                  <a:solidFill>
                    <a:schemeClr val="tx2">
                      <a:lumMod val="50000"/>
                    </a:schemeClr>
                  </a:solidFill>
                  <a:latin typeface="Yoon 윤고딕 750" pitchFamily="34" charset="-127"/>
                  <a:ea typeface="Yoon 윤고딕 750" pitchFamily="34" charset="-127"/>
                </a:endParaRPr>
              </a:p>
            </p:txBody>
          </p:sp>
        </p:grpSp>
        <p:pic>
          <p:nvPicPr>
            <p:cNvPr id="3077" name="Picture 5"/>
            <p:cNvPicPr>
              <a:picLocks noChangeAspect="1" noChangeArrowheads="1"/>
            </p:cNvPicPr>
            <p:nvPr/>
          </p:nvPicPr>
          <p:blipFill>
            <a:blip r:embed="rId5"/>
            <a:srcRect t="5670"/>
            <a:stretch>
              <a:fillRect/>
            </a:stretch>
          </p:blipFill>
          <p:spPr bwMode="auto">
            <a:xfrm>
              <a:off x="-257216" y="3915568"/>
              <a:ext cx="4249067" cy="2880000"/>
            </a:xfrm>
            <a:prstGeom prst="rect">
              <a:avLst/>
            </a:prstGeom>
            <a:noFill/>
            <a:ln w="9525">
              <a:noFill/>
              <a:miter lim="800000"/>
              <a:headEnd/>
              <a:tailEnd/>
            </a:ln>
            <a:effectLst/>
          </p:spPr>
        </p:pic>
      </p:grpSp>
      <p:grpSp>
        <p:nvGrpSpPr>
          <p:cNvPr id="40" name="그룹 39"/>
          <p:cNvGrpSpPr/>
          <p:nvPr/>
        </p:nvGrpSpPr>
        <p:grpSpPr>
          <a:xfrm>
            <a:off x="5751515" y="2851937"/>
            <a:ext cx="4586320" cy="4143404"/>
            <a:chOff x="274602" y="3066251"/>
            <a:chExt cx="4586320" cy="4143404"/>
          </a:xfrm>
        </p:grpSpPr>
        <p:grpSp>
          <p:nvGrpSpPr>
            <p:cNvPr id="35" name="그룹 25"/>
            <p:cNvGrpSpPr/>
            <p:nvPr/>
          </p:nvGrpSpPr>
          <p:grpSpPr>
            <a:xfrm>
              <a:off x="274602" y="3066251"/>
              <a:ext cx="4586320" cy="4143404"/>
              <a:chOff x="5530854" y="2821777"/>
              <a:chExt cx="4586320" cy="4143404"/>
            </a:xfrm>
          </p:grpSpPr>
          <p:sp>
            <p:nvSpPr>
              <p:cNvPr id="37" name="모서리가 둥근 직사각형 36"/>
              <p:cNvSpPr/>
              <p:nvPr/>
            </p:nvSpPr>
            <p:spPr>
              <a:xfrm>
                <a:off x="5530854" y="2821777"/>
                <a:ext cx="4500594" cy="4143404"/>
              </a:xfrm>
              <a:prstGeom prst="roundRect">
                <a:avLst>
                  <a:gd name="adj" fmla="val 3356"/>
                </a:avLst>
              </a:prstGeom>
              <a:solidFill>
                <a:schemeClr val="bg1">
                  <a:lumMod val="85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8" name="직사각형 37"/>
              <p:cNvSpPr/>
              <p:nvPr/>
            </p:nvSpPr>
            <p:spPr>
              <a:xfrm>
                <a:off x="5559150" y="5973466"/>
                <a:ext cx="4558024" cy="646331"/>
              </a:xfrm>
              <a:prstGeom prst="rect">
                <a:avLst/>
              </a:prstGeom>
            </p:spPr>
            <p:txBody>
              <a:bodyPr wrap="square">
                <a:spAutoFit/>
              </a:bodyPr>
              <a:lstStyle/>
              <a:p>
                <a:r>
                  <a:rPr lang="en-US" altLang="ko-KR" sz="1800" dirty="0">
                    <a:solidFill>
                      <a:schemeClr val="tx2">
                        <a:lumMod val="50000"/>
                      </a:schemeClr>
                    </a:solidFill>
                    <a:latin typeface="Yoon 윤고딕 750" pitchFamily="34" charset="-127"/>
                    <a:ea typeface="Yoon 윤고딕 750" pitchFamily="34" charset="-127"/>
                  </a:rPr>
                  <a:t>Bilateral Meeting of Ministers of the Interior of Cambodia and Korea</a:t>
                </a:r>
                <a:endParaRPr lang="ko-KR" altLang="en-US" sz="1800" dirty="0">
                  <a:solidFill>
                    <a:schemeClr val="tx2">
                      <a:lumMod val="50000"/>
                    </a:schemeClr>
                  </a:solidFill>
                  <a:latin typeface="Yoon 윤고딕 750" pitchFamily="34" charset="-127"/>
                  <a:ea typeface="Yoon 윤고딕 750" pitchFamily="34" charset="-127"/>
                </a:endParaRPr>
              </a:p>
            </p:txBody>
          </p:sp>
        </p:grpSp>
        <p:pic>
          <p:nvPicPr>
            <p:cNvPr id="3078" name="Picture 6"/>
            <p:cNvPicPr>
              <a:picLocks noChangeAspect="1" noChangeArrowheads="1"/>
            </p:cNvPicPr>
            <p:nvPr/>
          </p:nvPicPr>
          <p:blipFill>
            <a:blip r:embed="rId6"/>
            <a:srcRect/>
            <a:stretch>
              <a:fillRect/>
            </a:stretch>
          </p:blipFill>
          <p:spPr bwMode="auto">
            <a:xfrm>
              <a:off x="355565" y="3209127"/>
              <a:ext cx="4324157" cy="2880000"/>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300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6000"/>
                                  </p:stCondLst>
                                  <p:childTnLst>
                                    <p:set>
                                      <p:cBhvr>
                                        <p:cTn id="9" dur="1" fill="hold">
                                          <p:stCondLst>
                                            <p:cond delay="0"/>
                                          </p:stCondLst>
                                        </p:cTn>
                                        <p:tgtEl>
                                          <p:spTgt spid="32"/>
                                        </p:tgtEl>
                                        <p:attrNameLst>
                                          <p:attrName>style.visibility</p:attrName>
                                        </p:attrNameLst>
                                      </p:cBhvr>
                                      <p:to>
                                        <p:strVal val="visible"/>
                                      </p:to>
                                    </p:set>
                                    <p:animEffect transition="in" filter="wipe(down)">
                                      <p:cBhvr>
                                        <p:cTn id="10" dur="500"/>
                                        <p:tgtEl>
                                          <p:spTgt spid="32"/>
                                        </p:tgtEl>
                                      </p:cBhvr>
                                    </p:animEffect>
                                  </p:childTnLst>
                                </p:cTn>
                              </p:par>
                              <p:par>
                                <p:cTn id="11" presetID="22" presetClass="exit" presetSubtype="4" fill="hold" nodeType="withEffect">
                                  <p:stCondLst>
                                    <p:cond delay="3000"/>
                                  </p:stCondLst>
                                  <p:childTnLst>
                                    <p:animEffect transition="out" filter="wipe(down)">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par>
                                <p:cTn id="14" presetID="22" presetClass="exit" presetSubtype="4" fill="hold" nodeType="withEffect">
                                  <p:stCondLst>
                                    <p:cond delay="6000"/>
                                  </p:stCondLst>
                                  <p:childTnLst>
                                    <p:animEffect transition="out" filter="wipe(down)">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22" presetClass="exit" presetSubtype="4" fill="hold" nodeType="withEffect">
                                  <p:stCondLst>
                                    <p:cond delay="9000"/>
                                  </p:stCondLst>
                                  <p:childTnLst>
                                    <p:animEffect transition="out" filter="wipe(down)">
                                      <p:cBhvr>
                                        <p:cTn id="18" dur="500"/>
                                        <p:tgtEl>
                                          <p:spTgt spid="32"/>
                                        </p:tgtEl>
                                      </p:cBhvr>
                                    </p:animEffect>
                                    <p:set>
                                      <p:cBhvr>
                                        <p:cTn id="19" dur="1" fill="hold">
                                          <p:stCondLst>
                                            <p:cond delay="499"/>
                                          </p:stCondLst>
                                        </p:cTn>
                                        <p:tgtEl>
                                          <p:spTgt spid="32"/>
                                        </p:tgtEl>
                                        <p:attrNameLst>
                                          <p:attrName>style.visibility</p:attrName>
                                        </p:attrNameLst>
                                      </p:cBhvr>
                                      <p:to>
                                        <p:strVal val="hidden"/>
                                      </p:to>
                                    </p:set>
                                  </p:childTnLst>
                                </p:cTn>
                              </p:par>
                              <p:par>
                                <p:cTn id="20" presetID="22" presetClass="entr" presetSubtype="4" fill="hold" nodeType="withEffect">
                                  <p:stCondLst>
                                    <p:cond delay="900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TotalTime>
  <Words>2178</Words>
  <Application>Microsoft Office PowerPoint</Application>
  <PresentationFormat>사용자 지정</PresentationFormat>
  <Paragraphs>216</Paragraphs>
  <Slides>24</Slides>
  <Notes>18</Notes>
  <HiddenSlides>0</HiddenSlides>
  <MMClips>0</MMClips>
  <ScaleCrop>false</ScaleCrop>
  <HeadingPairs>
    <vt:vector size="6" baseType="variant">
      <vt:variant>
        <vt:lpstr>사용한 글꼴</vt:lpstr>
      </vt:variant>
      <vt:variant>
        <vt:i4>10</vt:i4>
      </vt:variant>
      <vt:variant>
        <vt:lpstr>테마</vt:lpstr>
      </vt:variant>
      <vt:variant>
        <vt:i4>1</vt:i4>
      </vt:variant>
      <vt:variant>
        <vt:lpstr>슬라이드 제목</vt:lpstr>
      </vt:variant>
      <vt:variant>
        <vt:i4>24</vt:i4>
      </vt:variant>
    </vt:vector>
  </HeadingPairs>
  <TitlesOfParts>
    <vt:vector size="35" baseType="lpstr">
      <vt:lpstr>Yoon 윤고딕 750</vt:lpstr>
      <vt:lpstr>Yoon 윤고딕 760</vt:lpstr>
      <vt:lpstr>Yoon 윤고딕 755</vt:lpstr>
      <vt:lpstr>Yoon 윤고딕 770</vt:lpstr>
      <vt:lpstr>맑은 고딕</vt:lpstr>
      <vt:lpstr>Yoon 윤고딕 740</vt:lpstr>
      <vt:lpstr>Wingdings</vt:lpstr>
      <vt:lpstr>Yoon 윤고딕 775</vt:lpstr>
      <vt:lpstr>Yoon 윤고딕 730</vt:lpstr>
      <vt:lpstr>Arial</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슬라이드 1</dc:title>
  <dc:creator>kongsung sa</dc:creator>
  <cp:lastModifiedBy>MT</cp:lastModifiedBy>
  <cp:revision>50</cp:revision>
  <dcterms:created xsi:type="dcterms:W3CDTF">2018-02-06T07:54:25Z</dcterms:created>
  <dcterms:modified xsi:type="dcterms:W3CDTF">2019-01-21T10:09:09Z</dcterms:modified>
</cp:coreProperties>
</file>