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574" r:id="rId2"/>
    <p:sldId id="515" r:id="rId3"/>
    <p:sldId id="513" r:id="rId4"/>
    <p:sldId id="610" r:id="rId5"/>
    <p:sldId id="684" r:id="rId6"/>
    <p:sldId id="603" r:id="rId7"/>
    <p:sldId id="629" r:id="rId8"/>
    <p:sldId id="263" r:id="rId9"/>
    <p:sldId id="265" r:id="rId10"/>
    <p:sldId id="683" r:id="rId11"/>
    <p:sldId id="686" r:id="rId12"/>
    <p:sldId id="671" r:id="rId13"/>
    <p:sldId id="672" r:id="rId14"/>
    <p:sldId id="673" r:id="rId15"/>
    <p:sldId id="676" r:id="rId16"/>
    <p:sldId id="685" r:id="rId17"/>
    <p:sldId id="40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7D7"/>
    <a:srgbClr val="51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2561" autoAdjust="0"/>
  </p:normalViewPr>
  <p:slideViewPr>
    <p:cSldViewPr snapToGrid="0">
      <p:cViewPr varScale="1">
        <p:scale>
          <a:sx n="109" d="100"/>
          <a:sy n="109" d="100"/>
        </p:scale>
        <p:origin x="-3040" y="-10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264B5-A742-4CB6-8762-DC816DCE173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8EB28C0B-7618-4846-9BC0-D05DF8AB0010}">
      <dgm:prSet phldrT="[Text]" custT="1"/>
      <dgm:spPr>
        <a:solidFill>
          <a:schemeClr val="accent1"/>
        </a:solidFill>
        <a:ln>
          <a:solidFill>
            <a:schemeClr val="accent1"/>
          </a:solidFill>
        </a:ln>
      </dgm:spPr>
      <dgm:t>
        <a:bodyPr/>
        <a:lstStyle/>
        <a:p>
          <a:pPr algn="ctr"/>
          <a:r>
            <a:rPr lang="en-US" sz="1800" b="1" dirty="0">
              <a:solidFill>
                <a:schemeClr val="tx1"/>
              </a:solidFill>
              <a:latin typeface="Arial" panose="020B0604020202020204" pitchFamily="34" charset="0"/>
              <a:cs typeface="Arial" panose="020B0604020202020204" pitchFamily="34" charset="0"/>
            </a:rPr>
            <a:t>Policy coherence + Coordination</a:t>
          </a:r>
        </a:p>
      </dgm:t>
    </dgm:pt>
    <dgm:pt modelId="{1751540A-991B-48D3-A575-228D211F8BE1}" type="parTrans" cxnId="{7AAF149A-DD8F-48BE-9D0C-7B880CFB1449}">
      <dgm:prSet/>
      <dgm:spPr/>
      <dgm:t>
        <a:bodyPr/>
        <a:lstStyle/>
        <a:p>
          <a:endParaRPr lang="en-US">
            <a:solidFill>
              <a:schemeClr val="tx1"/>
            </a:solidFill>
          </a:endParaRPr>
        </a:p>
      </dgm:t>
    </dgm:pt>
    <dgm:pt modelId="{56B2F4EA-EF90-49D1-97A9-2BEA52538710}" type="sibTrans" cxnId="{7AAF149A-DD8F-48BE-9D0C-7B880CFB1449}">
      <dgm:prSet/>
      <dgm:spPr>
        <a:solidFill>
          <a:srgbClr val="1F40A4"/>
        </a:solidFill>
        <a:ln w="22225">
          <a:solidFill>
            <a:srgbClr val="1F40A4"/>
          </a:solidFill>
        </a:ln>
      </dgm:spPr>
      <dgm:t>
        <a:bodyPr/>
        <a:lstStyle/>
        <a:p>
          <a:endParaRPr lang="en-US">
            <a:solidFill>
              <a:srgbClr val="1F40A4"/>
            </a:solidFill>
          </a:endParaRPr>
        </a:p>
      </dgm:t>
    </dgm:pt>
    <dgm:pt modelId="{81711F08-AE58-468D-A84F-0505C999C630}">
      <dgm:prSet phldrT="[Text]" custT="1"/>
      <dgm:spPr>
        <a:ln>
          <a:solidFill>
            <a:schemeClr val="accent1"/>
          </a:solidFill>
        </a:ln>
      </dgm:spPr>
      <dgm:t>
        <a:bodyPr/>
        <a:lstStyle/>
        <a:p>
          <a:pPr algn="ctr"/>
          <a:r>
            <a:rPr lang="en-US" sz="1800" b="1" dirty="0">
              <a:solidFill>
                <a:schemeClr val="tx1"/>
              </a:solidFill>
              <a:latin typeface="Arial" panose="020B0604020202020204" pitchFamily="34" charset="0"/>
              <a:cs typeface="Arial" panose="020B0604020202020204" pitchFamily="34" charset="0"/>
            </a:rPr>
            <a:t>Transparency Accountability</a:t>
          </a:r>
        </a:p>
      </dgm:t>
    </dgm:pt>
    <dgm:pt modelId="{59CA5C87-9DBB-44AB-AD6D-FB9D1BF6B1B2}" type="parTrans" cxnId="{09FDAACE-7275-4D60-89ED-2612EF61498B}">
      <dgm:prSet/>
      <dgm:spPr/>
      <dgm:t>
        <a:bodyPr/>
        <a:lstStyle/>
        <a:p>
          <a:endParaRPr lang="en-US">
            <a:solidFill>
              <a:schemeClr val="tx1"/>
            </a:solidFill>
          </a:endParaRPr>
        </a:p>
      </dgm:t>
    </dgm:pt>
    <dgm:pt modelId="{93587F4D-D376-4CC6-A4C8-F7441C14FED9}" type="sibTrans" cxnId="{09FDAACE-7275-4D60-89ED-2612EF61498B}">
      <dgm:prSet/>
      <dgm:spPr>
        <a:solidFill>
          <a:srgbClr val="1F40A4"/>
        </a:solidFill>
        <a:ln w="19050">
          <a:solidFill>
            <a:srgbClr val="1F40A4"/>
          </a:solidFill>
        </a:ln>
      </dgm:spPr>
      <dgm:t>
        <a:bodyPr/>
        <a:lstStyle/>
        <a:p>
          <a:endParaRPr lang="en-US" dirty="0">
            <a:solidFill>
              <a:srgbClr val="1F40A4"/>
            </a:solidFill>
          </a:endParaRPr>
        </a:p>
      </dgm:t>
    </dgm:pt>
    <dgm:pt modelId="{335825E7-B2A3-4100-B3F3-716B0FCAB41A}">
      <dgm:prSet phldrT="[Text]" custT="1"/>
      <dgm:spPr>
        <a:ln>
          <a:solidFill>
            <a:schemeClr val="accent1"/>
          </a:solidFill>
        </a:ln>
      </dgm:spPr>
      <dgm:t>
        <a:bodyPr/>
        <a:lstStyle/>
        <a:p>
          <a:pPr algn="ctr"/>
          <a:r>
            <a:rPr lang="en-US" sz="1800" b="1" dirty="0">
              <a:solidFill>
                <a:schemeClr val="tx1"/>
              </a:solidFill>
              <a:latin typeface="Arial" panose="020B0604020202020204" pitchFamily="34" charset="0"/>
              <a:cs typeface="Arial" panose="020B0604020202020204" pitchFamily="34" charset="0"/>
            </a:rPr>
            <a:t>Transforming Mindsets</a:t>
          </a:r>
        </a:p>
      </dgm:t>
    </dgm:pt>
    <dgm:pt modelId="{FE47F6C9-BD94-4937-B632-2F7CE90FE673}" type="parTrans" cxnId="{630C010D-74CE-406D-AB0A-24CFC89409BA}">
      <dgm:prSet/>
      <dgm:spPr/>
      <dgm:t>
        <a:bodyPr/>
        <a:lstStyle/>
        <a:p>
          <a:endParaRPr lang="en-US">
            <a:solidFill>
              <a:schemeClr val="tx1"/>
            </a:solidFill>
          </a:endParaRPr>
        </a:p>
      </dgm:t>
    </dgm:pt>
    <dgm:pt modelId="{F63E6705-8A93-43C5-BE8E-F7C06E0A0BA0}" type="sibTrans" cxnId="{630C010D-74CE-406D-AB0A-24CFC89409BA}">
      <dgm:prSet/>
      <dgm:spPr>
        <a:solidFill>
          <a:srgbClr val="1F40A4"/>
        </a:solidFill>
        <a:ln w="19050">
          <a:solidFill>
            <a:srgbClr val="1F40A4"/>
          </a:solidFill>
        </a:ln>
      </dgm:spPr>
      <dgm:t>
        <a:bodyPr/>
        <a:lstStyle/>
        <a:p>
          <a:endParaRPr lang="en-US">
            <a:solidFill>
              <a:srgbClr val="1F40A4"/>
            </a:solidFill>
          </a:endParaRPr>
        </a:p>
      </dgm:t>
    </dgm:pt>
    <dgm:pt modelId="{511936B6-5F30-40A3-BAEA-327ED65BF05E}">
      <dgm:prSet phldrT="[Text]" custT="1"/>
      <dgm:spPr/>
      <dgm:t>
        <a:bodyPr/>
        <a:lstStyle/>
        <a:p>
          <a:pPr algn="ctr"/>
          <a:r>
            <a:rPr lang="en-US" sz="1800" b="1" dirty="0">
              <a:solidFill>
                <a:schemeClr val="tx1"/>
              </a:solidFill>
              <a:latin typeface="Arial" panose="020B0604020202020204" pitchFamily="34" charset="0"/>
              <a:cs typeface="Arial" panose="020B0604020202020204" pitchFamily="34" charset="0"/>
            </a:rPr>
            <a:t>Innovation  and public service delivery</a:t>
          </a:r>
        </a:p>
      </dgm:t>
    </dgm:pt>
    <dgm:pt modelId="{C60B0B2C-DC13-4087-9412-41DA7BC07E3C}" type="parTrans" cxnId="{F3F152D1-8FC1-4C9D-AFA5-43C625DBC4E8}">
      <dgm:prSet/>
      <dgm:spPr/>
      <dgm:t>
        <a:bodyPr/>
        <a:lstStyle/>
        <a:p>
          <a:endParaRPr lang="en-US">
            <a:solidFill>
              <a:schemeClr val="tx1"/>
            </a:solidFill>
          </a:endParaRPr>
        </a:p>
      </dgm:t>
    </dgm:pt>
    <dgm:pt modelId="{F2099FF2-4D5C-4641-8ED6-9BBC61C0D5A9}" type="sibTrans" cxnId="{F3F152D1-8FC1-4C9D-AFA5-43C625DBC4E8}">
      <dgm:prSet/>
      <dgm:spPr>
        <a:solidFill>
          <a:srgbClr val="1F40A4"/>
        </a:solidFill>
        <a:ln w="19050">
          <a:solidFill>
            <a:srgbClr val="1F40A4"/>
          </a:solidFill>
        </a:ln>
      </dgm:spPr>
      <dgm:t>
        <a:bodyPr/>
        <a:lstStyle/>
        <a:p>
          <a:endParaRPr lang="en-US">
            <a:solidFill>
              <a:srgbClr val="1F40A4"/>
            </a:solidFill>
          </a:endParaRPr>
        </a:p>
      </dgm:t>
    </dgm:pt>
    <dgm:pt modelId="{3CDED348-3650-4F7F-B95A-764A94322D64}" type="pres">
      <dgm:prSet presAssocID="{DDC264B5-A742-4CB6-8762-DC816DCE1731}" presName="cycle" presStyleCnt="0">
        <dgm:presLayoutVars>
          <dgm:dir/>
          <dgm:resizeHandles val="exact"/>
        </dgm:presLayoutVars>
      </dgm:prSet>
      <dgm:spPr/>
      <dgm:t>
        <a:bodyPr/>
        <a:lstStyle/>
        <a:p>
          <a:endParaRPr lang="zh-CN" altLang="en-US"/>
        </a:p>
      </dgm:t>
    </dgm:pt>
    <dgm:pt modelId="{64C080EB-3DF5-4FF6-9DE2-06E38347037D}" type="pres">
      <dgm:prSet presAssocID="{8EB28C0B-7618-4846-9BC0-D05DF8AB0010}" presName="node" presStyleLbl="node1" presStyleIdx="0" presStyleCnt="4" custScaleX="130244" custScaleY="159221">
        <dgm:presLayoutVars>
          <dgm:bulletEnabled val="1"/>
        </dgm:presLayoutVars>
      </dgm:prSet>
      <dgm:spPr/>
      <dgm:t>
        <a:bodyPr/>
        <a:lstStyle/>
        <a:p>
          <a:endParaRPr lang="zh-CN" altLang="en-US"/>
        </a:p>
      </dgm:t>
    </dgm:pt>
    <dgm:pt modelId="{895DB76E-A210-4EFC-84FA-D4BBEDD5A913}" type="pres">
      <dgm:prSet presAssocID="{8EB28C0B-7618-4846-9BC0-D05DF8AB0010}" presName="spNode" presStyleCnt="0"/>
      <dgm:spPr/>
    </dgm:pt>
    <dgm:pt modelId="{991CE122-13CE-4B1B-837B-5680B35A22E4}" type="pres">
      <dgm:prSet presAssocID="{56B2F4EA-EF90-49D1-97A9-2BEA52538710}" presName="sibTrans" presStyleLbl="sibTrans1D1" presStyleIdx="0" presStyleCnt="4"/>
      <dgm:spPr/>
      <dgm:t>
        <a:bodyPr/>
        <a:lstStyle/>
        <a:p>
          <a:endParaRPr lang="zh-CN" altLang="en-US"/>
        </a:p>
      </dgm:t>
    </dgm:pt>
    <dgm:pt modelId="{89BFDC4E-80BD-4B31-9AA8-71F7E0D6092E}" type="pres">
      <dgm:prSet presAssocID="{81711F08-AE58-468D-A84F-0505C999C630}" presName="node" presStyleLbl="node1" presStyleIdx="1" presStyleCnt="4" custScaleX="197515" custScaleY="106484">
        <dgm:presLayoutVars>
          <dgm:bulletEnabled val="1"/>
        </dgm:presLayoutVars>
      </dgm:prSet>
      <dgm:spPr/>
      <dgm:t>
        <a:bodyPr/>
        <a:lstStyle/>
        <a:p>
          <a:endParaRPr lang="zh-CN" altLang="en-US"/>
        </a:p>
      </dgm:t>
    </dgm:pt>
    <dgm:pt modelId="{E1793889-DEC3-4671-BE19-AA8130AA21AA}" type="pres">
      <dgm:prSet presAssocID="{81711F08-AE58-468D-A84F-0505C999C630}" presName="spNode" presStyleCnt="0"/>
      <dgm:spPr/>
    </dgm:pt>
    <dgm:pt modelId="{ED86FFCF-E5C2-4332-A8F6-D2BFFA279120}" type="pres">
      <dgm:prSet presAssocID="{93587F4D-D376-4CC6-A4C8-F7441C14FED9}" presName="sibTrans" presStyleLbl="sibTrans1D1" presStyleIdx="1" presStyleCnt="4"/>
      <dgm:spPr/>
      <dgm:t>
        <a:bodyPr/>
        <a:lstStyle/>
        <a:p>
          <a:endParaRPr lang="zh-CN" altLang="en-US"/>
        </a:p>
      </dgm:t>
    </dgm:pt>
    <dgm:pt modelId="{1C4A9953-DB61-450B-BB2D-D31A1C23420C}" type="pres">
      <dgm:prSet presAssocID="{335825E7-B2A3-4100-B3F3-716B0FCAB41A}" presName="node" presStyleLbl="node1" presStyleIdx="2" presStyleCnt="4" custScaleX="170438">
        <dgm:presLayoutVars>
          <dgm:bulletEnabled val="1"/>
        </dgm:presLayoutVars>
      </dgm:prSet>
      <dgm:spPr/>
      <dgm:t>
        <a:bodyPr/>
        <a:lstStyle/>
        <a:p>
          <a:endParaRPr lang="zh-CN" altLang="en-US"/>
        </a:p>
      </dgm:t>
    </dgm:pt>
    <dgm:pt modelId="{16AE2819-FD24-47B5-9B3C-6F61A0109FC8}" type="pres">
      <dgm:prSet presAssocID="{335825E7-B2A3-4100-B3F3-716B0FCAB41A}" presName="spNode" presStyleCnt="0"/>
      <dgm:spPr/>
    </dgm:pt>
    <dgm:pt modelId="{2EF754DA-B86E-4B4E-8DF2-02E999943D94}" type="pres">
      <dgm:prSet presAssocID="{F63E6705-8A93-43C5-BE8E-F7C06E0A0BA0}" presName="sibTrans" presStyleLbl="sibTrans1D1" presStyleIdx="2" presStyleCnt="4"/>
      <dgm:spPr/>
      <dgm:t>
        <a:bodyPr/>
        <a:lstStyle/>
        <a:p>
          <a:endParaRPr lang="zh-CN" altLang="en-US"/>
        </a:p>
      </dgm:t>
    </dgm:pt>
    <dgm:pt modelId="{2949AB62-A956-4AA7-8DFC-3EC85C2325DA}" type="pres">
      <dgm:prSet presAssocID="{511936B6-5F30-40A3-BAEA-327ED65BF05E}" presName="node" presStyleLbl="node1" presStyleIdx="3" presStyleCnt="4" custScaleX="164004" custScaleY="167400">
        <dgm:presLayoutVars>
          <dgm:bulletEnabled val="1"/>
        </dgm:presLayoutVars>
      </dgm:prSet>
      <dgm:spPr/>
      <dgm:t>
        <a:bodyPr/>
        <a:lstStyle/>
        <a:p>
          <a:endParaRPr lang="zh-CN" altLang="en-US"/>
        </a:p>
      </dgm:t>
    </dgm:pt>
    <dgm:pt modelId="{11EF0580-2DAC-4167-A937-DF18BE23F09A}" type="pres">
      <dgm:prSet presAssocID="{511936B6-5F30-40A3-BAEA-327ED65BF05E}" presName="spNode" presStyleCnt="0"/>
      <dgm:spPr/>
    </dgm:pt>
    <dgm:pt modelId="{6D8A4DF9-A6F9-4711-A2BB-5CAA845BBA85}" type="pres">
      <dgm:prSet presAssocID="{F2099FF2-4D5C-4641-8ED6-9BBC61C0D5A9}" presName="sibTrans" presStyleLbl="sibTrans1D1" presStyleIdx="3" presStyleCnt="4"/>
      <dgm:spPr/>
      <dgm:t>
        <a:bodyPr/>
        <a:lstStyle/>
        <a:p>
          <a:endParaRPr lang="zh-CN" altLang="en-US"/>
        </a:p>
      </dgm:t>
    </dgm:pt>
  </dgm:ptLst>
  <dgm:cxnLst>
    <dgm:cxn modelId="{CDDF71FA-E2D1-6C42-B528-F7927BE177C3}" type="presOf" srcId="{93587F4D-D376-4CC6-A4C8-F7441C14FED9}" destId="{ED86FFCF-E5C2-4332-A8F6-D2BFFA279120}" srcOrd="0" destOrd="0" presId="urn:microsoft.com/office/officeart/2005/8/layout/cycle5"/>
    <dgm:cxn modelId="{80A63455-0E70-404F-BF4B-BC61F4842ECB}" type="presOf" srcId="{F2099FF2-4D5C-4641-8ED6-9BBC61C0D5A9}" destId="{6D8A4DF9-A6F9-4711-A2BB-5CAA845BBA85}" srcOrd="0" destOrd="0" presId="urn:microsoft.com/office/officeart/2005/8/layout/cycle5"/>
    <dgm:cxn modelId="{7AAF149A-DD8F-48BE-9D0C-7B880CFB1449}" srcId="{DDC264B5-A742-4CB6-8762-DC816DCE1731}" destId="{8EB28C0B-7618-4846-9BC0-D05DF8AB0010}" srcOrd="0" destOrd="0" parTransId="{1751540A-991B-48D3-A575-228D211F8BE1}" sibTransId="{56B2F4EA-EF90-49D1-97A9-2BEA52538710}"/>
    <dgm:cxn modelId="{F3F152D1-8FC1-4C9D-AFA5-43C625DBC4E8}" srcId="{DDC264B5-A742-4CB6-8762-DC816DCE1731}" destId="{511936B6-5F30-40A3-BAEA-327ED65BF05E}" srcOrd="3" destOrd="0" parTransId="{C60B0B2C-DC13-4087-9412-41DA7BC07E3C}" sibTransId="{F2099FF2-4D5C-4641-8ED6-9BBC61C0D5A9}"/>
    <dgm:cxn modelId="{4B05DDDD-DA01-0F43-94B1-2513203DB623}" type="presOf" srcId="{DDC264B5-A742-4CB6-8762-DC816DCE1731}" destId="{3CDED348-3650-4F7F-B95A-764A94322D64}" srcOrd="0" destOrd="0" presId="urn:microsoft.com/office/officeart/2005/8/layout/cycle5"/>
    <dgm:cxn modelId="{826E78FF-125D-AC4B-91F6-0C1BCE3F829F}" type="presOf" srcId="{F63E6705-8A93-43C5-BE8E-F7C06E0A0BA0}" destId="{2EF754DA-B86E-4B4E-8DF2-02E999943D94}" srcOrd="0" destOrd="0" presId="urn:microsoft.com/office/officeart/2005/8/layout/cycle5"/>
    <dgm:cxn modelId="{CC1702BE-A7D9-7D4F-8D1A-FD137AE2DE50}" type="presOf" srcId="{511936B6-5F30-40A3-BAEA-327ED65BF05E}" destId="{2949AB62-A956-4AA7-8DFC-3EC85C2325DA}" srcOrd="0" destOrd="0" presId="urn:microsoft.com/office/officeart/2005/8/layout/cycle5"/>
    <dgm:cxn modelId="{B15CEAA9-5ADF-B546-AF95-C90FE01CD667}" type="presOf" srcId="{8EB28C0B-7618-4846-9BC0-D05DF8AB0010}" destId="{64C080EB-3DF5-4FF6-9DE2-06E38347037D}" srcOrd="0" destOrd="0" presId="urn:microsoft.com/office/officeart/2005/8/layout/cycle5"/>
    <dgm:cxn modelId="{67B68D40-A41F-C54A-A9CC-5E4581BFF0EF}" type="presOf" srcId="{56B2F4EA-EF90-49D1-97A9-2BEA52538710}" destId="{991CE122-13CE-4B1B-837B-5680B35A22E4}" srcOrd="0" destOrd="0" presId="urn:microsoft.com/office/officeart/2005/8/layout/cycle5"/>
    <dgm:cxn modelId="{09FDAACE-7275-4D60-89ED-2612EF61498B}" srcId="{DDC264B5-A742-4CB6-8762-DC816DCE1731}" destId="{81711F08-AE58-468D-A84F-0505C999C630}" srcOrd="1" destOrd="0" parTransId="{59CA5C87-9DBB-44AB-AD6D-FB9D1BF6B1B2}" sibTransId="{93587F4D-D376-4CC6-A4C8-F7441C14FED9}"/>
    <dgm:cxn modelId="{AE9D2E79-D342-0940-B8C4-6CCB65ED7BD7}" type="presOf" srcId="{81711F08-AE58-468D-A84F-0505C999C630}" destId="{89BFDC4E-80BD-4B31-9AA8-71F7E0D6092E}" srcOrd="0" destOrd="0" presId="urn:microsoft.com/office/officeart/2005/8/layout/cycle5"/>
    <dgm:cxn modelId="{393B64C9-E80F-8A4C-989F-D47B55669EFD}" type="presOf" srcId="{335825E7-B2A3-4100-B3F3-716B0FCAB41A}" destId="{1C4A9953-DB61-450B-BB2D-D31A1C23420C}" srcOrd="0" destOrd="0" presId="urn:microsoft.com/office/officeart/2005/8/layout/cycle5"/>
    <dgm:cxn modelId="{630C010D-74CE-406D-AB0A-24CFC89409BA}" srcId="{DDC264B5-A742-4CB6-8762-DC816DCE1731}" destId="{335825E7-B2A3-4100-B3F3-716B0FCAB41A}" srcOrd="2" destOrd="0" parTransId="{FE47F6C9-BD94-4937-B632-2F7CE90FE673}" sibTransId="{F63E6705-8A93-43C5-BE8E-F7C06E0A0BA0}"/>
    <dgm:cxn modelId="{DE17BE5F-84F8-0B46-9DB4-54B6FA5CC6A1}" type="presParOf" srcId="{3CDED348-3650-4F7F-B95A-764A94322D64}" destId="{64C080EB-3DF5-4FF6-9DE2-06E38347037D}" srcOrd="0" destOrd="0" presId="urn:microsoft.com/office/officeart/2005/8/layout/cycle5"/>
    <dgm:cxn modelId="{56C804A6-D1D1-374A-B583-2487E5D34DB1}" type="presParOf" srcId="{3CDED348-3650-4F7F-B95A-764A94322D64}" destId="{895DB76E-A210-4EFC-84FA-D4BBEDD5A913}" srcOrd="1" destOrd="0" presId="urn:microsoft.com/office/officeart/2005/8/layout/cycle5"/>
    <dgm:cxn modelId="{9E4757FC-D5ED-904C-AE62-525053F36004}" type="presParOf" srcId="{3CDED348-3650-4F7F-B95A-764A94322D64}" destId="{991CE122-13CE-4B1B-837B-5680B35A22E4}" srcOrd="2" destOrd="0" presId="urn:microsoft.com/office/officeart/2005/8/layout/cycle5"/>
    <dgm:cxn modelId="{02679E86-AE50-7245-BF74-393D99E627FE}" type="presParOf" srcId="{3CDED348-3650-4F7F-B95A-764A94322D64}" destId="{89BFDC4E-80BD-4B31-9AA8-71F7E0D6092E}" srcOrd="3" destOrd="0" presId="urn:microsoft.com/office/officeart/2005/8/layout/cycle5"/>
    <dgm:cxn modelId="{608FC4FA-1D42-344A-A085-684BFBCFB6B6}" type="presParOf" srcId="{3CDED348-3650-4F7F-B95A-764A94322D64}" destId="{E1793889-DEC3-4671-BE19-AA8130AA21AA}" srcOrd="4" destOrd="0" presId="urn:microsoft.com/office/officeart/2005/8/layout/cycle5"/>
    <dgm:cxn modelId="{9ED9E994-D57E-7F46-9612-4001BEB83E8C}" type="presParOf" srcId="{3CDED348-3650-4F7F-B95A-764A94322D64}" destId="{ED86FFCF-E5C2-4332-A8F6-D2BFFA279120}" srcOrd="5" destOrd="0" presId="urn:microsoft.com/office/officeart/2005/8/layout/cycle5"/>
    <dgm:cxn modelId="{7EBCDF55-53CC-C247-ADCB-25B9BE6A80B8}" type="presParOf" srcId="{3CDED348-3650-4F7F-B95A-764A94322D64}" destId="{1C4A9953-DB61-450B-BB2D-D31A1C23420C}" srcOrd="6" destOrd="0" presId="urn:microsoft.com/office/officeart/2005/8/layout/cycle5"/>
    <dgm:cxn modelId="{F25DA2A7-9E34-D946-AC97-989860F1DE1F}" type="presParOf" srcId="{3CDED348-3650-4F7F-B95A-764A94322D64}" destId="{16AE2819-FD24-47B5-9B3C-6F61A0109FC8}" srcOrd="7" destOrd="0" presId="urn:microsoft.com/office/officeart/2005/8/layout/cycle5"/>
    <dgm:cxn modelId="{AD1B1013-0CEA-764A-A21C-AF52F9C3C24A}" type="presParOf" srcId="{3CDED348-3650-4F7F-B95A-764A94322D64}" destId="{2EF754DA-B86E-4B4E-8DF2-02E999943D94}" srcOrd="8" destOrd="0" presId="urn:microsoft.com/office/officeart/2005/8/layout/cycle5"/>
    <dgm:cxn modelId="{9E967DF4-D661-CC42-9751-063ACDD1F69B}" type="presParOf" srcId="{3CDED348-3650-4F7F-B95A-764A94322D64}" destId="{2949AB62-A956-4AA7-8DFC-3EC85C2325DA}" srcOrd="9" destOrd="0" presId="urn:microsoft.com/office/officeart/2005/8/layout/cycle5"/>
    <dgm:cxn modelId="{405B8819-66E1-0B4D-B518-332475EAB6AF}" type="presParOf" srcId="{3CDED348-3650-4F7F-B95A-764A94322D64}" destId="{11EF0580-2DAC-4167-A937-DF18BE23F09A}" srcOrd="10" destOrd="0" presId="urn:microsoft.com/office/officeart/2005/8/layout/cycle5"/>
    <dgm:cxn modelId="{95AE7632-0781-A946-ADE8-E3403E668D0F}" type="presParOf" srcId="{3CDED348-3650-4F7F-B95A-764A94322D64}" destId="{6D8A4DF9-A6F9-4711-A2BB-5CAA845BBA85}"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080EB-3DF5-4FF6-9DE2-06E38347037D}">
      <dsp:nvSpPr>
        <dsp:cNvPr id="0" name=""/>
        <dsp:cNvSpPr/>
      </dsp:nvSpPr>
      <dsp:spPr>
        <a:xfrm>
          <a:off x="1948594" y="-133880"/>
          <a:ext cx="1841050" cy="1462923"/>
        </a:xfrm>
        <a:prstGeom prst="round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panose="020B0604020202020204" pitchFamily="34" charset="0"/>
              <a:cs typeface="Arial" panose="020B0604020202020204" pitchFamily="34" charset="0"/>
            </a:rPr>
            <a:t>Policy coherence + Coordination</a:t>
          </a:r>
        </a:p>
      </dsp:txBody>
      <dsp:txXfrm>
        <a:off x="2020008" y="-62466"/>
        <a:ext cx="1698222" cy="1320095"/>
      </dsp:txXfrm>
    </dsp:sp>
    <dsp:sp modelId="{991CE122-13CE-4B1B-837B-5680B35A22E4}">
      <dsp:nvSpPr>
        <dsp:cNvPr id="0" name=""/>
        <dsp:cNvSpPr/>
      </dsp:nvSpPr>
      <dsp:spPr>
        <a:xfrm>
          <a:off x="1352311" y="597581"/>
          <a:ext cx="3033615" cy="3033615"/>
        </a:xfrm>
        <a:custGeom>
          <a:avLst/>
          <a:gdLst/>
          <a:ahLst/>
          <a:cxnLst/>
          <a:rect l="0" t="0" r="0" b="0"/>
          <a:pathLst>
            <a:path>
              <a:moveTo>
                <a:pt x="2571057" y="426274"/>
              </a:moveTo>
              <a:arcTo wR="1516807" hR="1516807" stAng="18841850" swAng="1229276"/>
            </a:path>
          </a:pathLst>
        </a:custGeom>
        <a:noFill/>
        <a:ln w="22225" cap="flat" cmpd="sng" algn="ctr">
          <a:solidFill>
            <a:srgbClr val="1F40A4"/>
          </a:solidFill>
          <a:prstDash val="solid"/>
          <a:miter lim="800000"/>
          <a:tailEnd type="arrow"/>
        </a:ln>
        <a:effectLst/>
      </dsp:spPr>
      <dsp:style>
        <a:lnRef idx="1">
          <a:scrgbClr r="0" g="0" b="0"/>
        </a:lnRef>
        <a:fillRef idx="0">
          <a:scrgbClr r="0" g="0" b="0"/>
        </a:fillRef>
        <a:effectRef idx="0">
          <a:scrgbClr r="0" g="0" b="0"/>
        </a:effectRef>
        <a:fontRef idx="minor"/>
      </dsp:style>
    </dsp:sp>
    <dsp:sp modelId="{89BFDC4E-80BD-4B31-9AA8-71F7E0D6092E}">
      <dsp:nvSpPr>
        <dsp:cNvPr id="0" name=""/>
        <dsp:cNvSpPr/>
      </dsp:nvSpPr>
      <dsp:spPr>
        <a:xfrm>
          <a:off x="2989951" y="1625201"/>
          <a:ext cx="2791952" cy="978375"/>
        </a:xfrm>
        <a:prstGeom prst="roundRect">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panose="020B0604020202020204" pitchFamily="34" charset="0"/>
              <a:cs typeface="Arial" panose="020B0604020202020204" pitchFamily="34" charset="0"/>
            </a:rPr>
            <a:t>Transparency Accountability</a:t>
          </a:r>
        </a:p>
      </dsp:txBody>
      <dsp:txXfrm>
        <a:off x="3037711" y="1672961"/>
        <a:ext cx="2696432" cy="882855"/>
      </dsp:txXfrm>
    </dsp:sp>
    <dsp:sp modelId="{ED86FFCF-E5C2-4332-A8F6-D2BFFA279120}">
      <dsp:nvSpPr>
        <dsp:cNvPr id="0" name=""/>
        <dsp:cNvSpPr/>
      </dsp:nvSpPr>
      <dsp:spPr>
        <a:xfrm>
          <a:off x="1061590" y="336647"/>
          <a:ext cx="3033615" cy="3033615"/>
        </a:xfrm>
        <a:custGeom>
          <a:avLst/>
          <a:gdLst/>
          <a:ahLst/>
          <a:cxnLst/>
          <a:rect l="0" t="0" r="0" b="0"/>
          <a:pathLst>
            <a:path>
              <a:moveTo>
                <a:pt x="2748423" y="2402149"/>
              </a:moveTo>
              <a:arcTo wR="1516807" hR="1516807" stAng="2142618" swAng="1114764"/>
            </a:path>
          </a:pathLst>
        </a:custGeom>
        <a:noFill/>
        <a:ln w="19050" cap="flat" cmpd="sng" algn="ctr">
          <a:solidFill>
            <a:srgbClr val="1F40A4"/>
          </a:solidFill>
          <a:prstDash val="solid"/>
          <a:miter lim="800000"/>
          <a:tailEnd type="arrow"/>
        </a:ln>
        <a:effectLst/>
      </dsp:spPr>
      <dsp:style>
        <a:lnRef idx="1">
          <a:scrgbClr r="0" g="0" b="0"/>
        </a:lnRef>
        <a:fillRef idx="0">
          <a:scrgbClr r="0" g="0" b="0"/>
        </a:fillRef>
        <a:effectRef idx="0">
          <a:scrgbClr r="0" g="0" b="0"/>
        </a:effectRef>
        <a:fontRef idx="minor"/>
      </dsp:style>
    </dsp:sp>
    <dsp:sp modelId="{1C4A9953-DB61-450B-BB2D-D31A1C23420C}">
      <dsp:nvSpPr>
        <dsp:cNvPr id="0" name=""/>
        <dsp:cNvSpPr/>
      </dsp:nvSpPr>
      <dsp:spPr>
        <a:xfrm>
          <a:off x="1664515" y="3171796"/>
          <a:ext cx="2409208" cy="918800"/>
        </a:xfrm>
        <a:prstGeom prst="roundRect">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panose="020B0604020202020204" pitchFamily="34" charset="0"/>
              <a:cs typeface="Arial" panose="020B0604020202020204" pitchFamily="34" charset="0"/>
            </a:rPr>
            <a:t>Transforming Mindsets</a:t>
          </a:r>
        </a:p>
      </dsp:txBody>
      <dsp:txXfrm>
        <a:off x="1709367" y="3216648"/>
        <a:ext cx="2319504" cy="829096"/>
      </dsp:txXfrm>
    </dsp:sp>
    <dsp:sp modelId="{2EF754DA-B86E-4B4E-8DF2-02E999943D94}">
      <dsp:nvSpPr>
        <dsp:cNvPr id="0" name=""/>
        <dsp:cNvSpPr/>
      </dsp:nvSpPr>
      <dsp:spPr>
        <a:xfrm>
          <a:off x="1811535" y="447994"/>
          <a:ext cx="3033615" cy="3033615"/>
        </a:xfrm>
        <a:custGeom>
          <a:avLst/>
          <a:gdLst/>
          <a:ahLst/>
          <a:cxnLst/>
          <a:rect l="0" t="0" r="0" b="0"/>
          <a:pathLst>
            <a:path>
              <a:moveTo>
                <a:pt x="534639" y="2672684"/>
              </a:moveTo>
              <a:arcTo wR="1516807" hR="1516807" stAng="7821308" swAng="557384"/>
            </a:path>
          </a:pathLst>
        </a:custGeom>
        <a:noFill/>
        <a:ln w="19050" cap="flat" cmpd="sng" algn="ctr">
          <a:solidFill>
            <a:srgbClr val="1F40A4"/>
          </a:solidFill>
          <a:prstDash val="solid"/>
          <a:miter lim="800000"/>
          <a:tailEnd type="arrow"/>
        </a:ln>
        <a:effectLst/>
      </dsp:spPr>
      <dsp:style>
        <a:lnRef idx="1">
          <a:scrgbClr r="0" g="0" b="0"/>
        </a:lnRef>
        <a:fillRef idx="0">
          <a:scrgbClr r="0" g="0" b="0"/>
        </a:fillRef>
        <a:effectRef idx="0">
          <a:scrgbClr r="0" g="0" b="0"/>
        </a:effectRef>
        <a:fontRef idx="minor"/>
      </dsp:style>
    </dsp:sp>
    <dsp:sp modelId="{2949AB62-A956-4AA7-8DFC-3EC85C2325DA}">
      <dsp:nvSpPr>
        <dsp:cNvPr id="0" name=""/>
        <dsp:cNvSpPr/>
      </dsp:nvSpPr>
      <dsp:spPr>
        <a:xfrm>
          <a:off x="193181" y="1345353"/>
          <a:ext cx="2318261" cy="15380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panose="020B0604020202020204" pitchFamily="34" charset="0"/>
              <a:cs typeface="Arial" panose="020B0604020202020204" pitchFamily="34" charset="0"/>
            </a:rPr>
            <a:t>Innovation  and public service delivery</a:t>
          </a:r>
        </a:p>
      </dsp:txBody>
      <dsp:txXfrm>
        <a:off x="268263" y="1420435"/>
        <a:ext cx="2168097" cy="1387908"/>
      </dsp:txXfrm>
    </dsp:sp>
    <dsp:sp modelId="{6D8A4DF9-A6F9-4711-A2BB-5CAA845BBA85}">
      <dsp:nvSpPr>
        <dsp:cNvPr id="0" name=""/>
        <dsp:cNvSpPr/>
      </dsp:nvSpPr>
      <dsp:spPr>
        <a:xfrm>
          <a:off x="1352311" y="597581"/>
          <a:ext cx="3033615" cy="3033615"/>
        </a:xfrm>
        <a:custGeom>
          <a:avLst/>
          <a:gdLst/>
          <a:ahLst/>
          <a:cxnLst/>
          <a:rect l="0" t="0" r="0" b="0"/>
          <a:pathLst>
            <a:path>
              <a:moveTo>
                <a:pt x="272361" y="649594"/>
              </a:moveTo>
              <a:arcTo wR="1516807" hR="1516807" stAng="12892282" swAng="801458"/>
            </a:path>
          </a:pathLst>
        </a:custGeom>
        <a:noFill/>
        <a:ln w="19050" cap="flat" cmpd="sng" algn="ctr">
          <a:solidFill>
            <a:srgbClr val="1F40A4"/>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E64D0-C710-4A20-BE84-B41F0B15491B}" type="datetimeFigureOut">
              <a:rPr lang="en-US" smtClean="0"/>
              <a:pPr/>
              <a:t>19/1/24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7FB42-D4DF-44FA-A4BE-598DB9EF9752}" type="slidenum">
              <a:rPr lang="en-US" smtClean="0"/>
              <a:pPr/>
              <a:t>‹#›</a:t>
            </a:fld>
            <a:endParaRPr lang="en-US"/>
          </a:p>
        </p:txBody>
      </p:sp>
    </p:spTree>
    <p:extLst>
      <p:ext uri="{BB962C8B-B14F-4D97-AF65-F5344CB8AC3E}">
        <p14:creationId xmlns:p14="http://schemas.microsoft.com/office/powerpoint/2010/main" val="206852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endParaRPr lang="en-GB" dirty="0">
              <a:ea typeface="ヒラギノ角ゴ Pro W3" charset="-128"/>
            </a:endParaRPr>
          </a:p>
        </p:txBody>
      </p:sp>
      <p:sp>
        <p:nvSpPr>
          <p:cNvPr id="35843" name="Slide Number Placeholder 3"/>
          <p:cNvSpPr>
            <a:spLocks noGrp="1"/>
          </p:cNvSpPr>
          <p:nvPr>
            <p:ph type="sldNum" sz="quarter" idx="5"/>
          </p:nvPr>
        </p:nvSpPr>
        <p:spPr>
          <a:noFill/>
        </p:spPr>
        <p:txBody>
          <a:bodyPr/>
          <a:lstStyle/>
          <a:p>
            <a:fld id="{865F3699-CA5D-4BB6-B375-7D8792E02CC4}" type="slidenum">
              <a:rPr lang="en-US" altLang="ko-KR"/>
              <a:pPr/>
              <a:t>1</a:t>
            </a:fld>
            <a:endParaRPr lang="en-US" altLang="ko-KR"/>
          </a:p>
        </p:txBody>
      </p:sp>
    </p:spTree>
    <p:extLst>
      <p:ext uri="{BB962C8B-B14F-4D97-AF65-F5344CB8AC3E}">
        <p14:creationId xmlns:p14="http://schemas.microsoft.com/office/powerpoint/2010/main" val="315765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w="9525"/>
        </p:spPr>
        <p:txBody>
          <a:bodyPr/>
          <a:lstStyle/>
          <a:p>
            <a:endParaRPr lang="ko-KR" altLang="ko-KR" dirty="0">
              <a:ea typeface="ヒラギノ角ゴ Pro W3" charset="-128"/>
            </a:endParaRPr>
          </a:p>
        </p:txBody>
      </p:sp>
      <p:sp>
        <p:nvSpPr>
          <p:cNvPr id="41987" name="Slide Number Placeholder 3"/>
          <p:cNvSpPr>
            <a:spLocks noGrp="1"/>
          </p:cNvSpPr>
          <p:nvPr>
            <p:ph type="sldNum" sz="quarter" idx="5"/>
          </p:nvPr>
        </p:nvSpPr>
        <p:spPr>
          <a:noFill/>
        </p:spPr>
        <p:txBody>
          <a:bodyPr/>
          <a:lstStyle/>
          <a:p>
            <a:fld id="{C218DE04-AEF5-432F-A803-D883A29C81C5}" type="slidenum">
              <a:rPr lang="fr-FR"/>
              <a:pPr/>
              <a:t>3</a:t>
            </a:fld>
            <a:endParaRPr lang="fr-FR"/>
          </a:p>
        </p:txBody>
      </p:sp>
    </p:spTree>
    <p:extLst>
      <p:ext uri="{BB962C8B-B14F-4D97-AF65-F5344CB8AC3E}">
        <p14:creationId xmlns:p14="http://schemas.microsoft.com/office/powerpoint/2010/main" val="227571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Institutions and government organizations will require adequate skills and capacities to plan and implement policies, adopt whole of Government approaches, collect and use statistics and project the impact of policies. </a:t>
            </a:r>
          </a:p>
          <a:p>
            <a:endParaRPr lang="en-GB" sz="1200" b="1" dirty="0"/>
          </a:p>
          <a:p>
            <a:r>
              <a:rPr lang="en-GB" sz="1200" kern="1200" dirty="0">
                <a:solidFill>
                  <a:schemeClr val="tx1"/>
                </a:solidFill>
                <a:effectLst/>
                <a:latin typeface="Palatino" charset="0"/>
                <a:ea typeface="ヒラギノ角ゴ Pro W3" pitchFamily="-104" charset="-128"/>
                <a:cs typeface="ヒラギノ角ゴ Pro W3" pitchFamily="-104" charset="-128"/>
              </a:rPr>
              <a:t>Governments need to rethink how they design their policies and make decisions, how they operate and deliver services, engage people, mobilize resources, as well as monitor and evaluate their programmes and plans. </a:t>
            </a:r>
            <a:r>
              <a:rPr lang="fr-FR" sz="1200" kern="1200" dirty="0">
                <a:solidFill>
                  <a:schemeClr val="tx1"/>
                </a:solidFill>
                <a:effectLst/>
                <a:latin typeface="Palatino" charset="0"/>
                <a:ea typeface="ヒラギノ角ゴ Pro W3" pitchFamily="-104" charset="-128"/>
                <a:cs typeface="ヒラギノ角ゴ Pro W3" pitchFamily="-104" charset="-128"/>
              </a:rPr>
              <a:t>Effective, </a:t>
            </a:r>
            <a:r>
              <a:rPr lang="fr-FR" sz="1200" kern="1200" dirty="0" err="1">
                <a:solidFill>
                  <a:schemeClr val="tx1"/>
                </a:solidFill>
                <a:effectLst/>
                <a:latin typeface="Palatino" charset="0"/>
                <a:ea typeface="ヒラギノ角ゴ Pro W3" pitchFamily="-104" charset="-128"/>
                <a:cs typeface="ヒラギノ角ゴ Pro W3" pitchFamily="-104" charset="-128"/>
              </a:rPr>
              <a:t>accountable</a:t>
            </a:r>
            <a:r>
              <a:rPr lang="fr-FR" sz="1200" kern="1200" dirty="0">
                <a:solidFill>
                  <a:schemeClr val="tx1"/>
                </a:solidFill>
                <a:effectLst/>
                <a:latin typeface="Palatino" charset="0"/>
                <a:ea typeface="ヒラギノ角ゴ Pro W3" pitchFamily="-104" charset="-128"/>
                <a:cs typeface="ヒラギノ角ゴ Pro W3" pitchFamily="-104" charset="-128"/>
              </a:rPr>
              <a:t> and inclusive public institutions are essential to </a:t>
            </a:r>
            <a:r>
              <a:rPr lang="fr-FR" sz="1200" kern="1200" dirty="0" err="1">
                <a:solidFill>
                  <a:schemeClr val="tx1"/>
                </a:solidFill>
                <a:effectLst/>
                <a:latin typeface="Palatino" charset="0"/>
                <a:ea typeface="ヒラギノ角ゴ Pro W3" pitchFamily="-104" charset="-128"/>
                <a:cs typeface="ヒラギノ角ゴ Pro W3" pitchFamily="-104" charset="-128"/>
              </a:rPr>
              <a:t>achieve</a:t>
            </a:r>
            <a:r>
              <a:rPr lang="fr-FR" sz="1200" kern="1200" dirty="0">
                <a:solidFill>
                  <a:schemeClr val="tx1"/>
                </a:solidFill>
                <a:effectLst/>
                <a:latin typeface="Palatino" charset="0"/>
                <a:ea typeface="ヒラギノ角ゴ Pro W3" pitchFamily="-104" charset="-128"/>
                <a:cs typeface="ヒラギノ角ゴ Pro W3" pitchFamily="-104" charset="-128"/>
              </a:rPr>
              <a:t> </a:t>
            </a:r>
            <a:r>
              <a:rPr lang="fr-FR" sz="1200" kern="1200" dirty="0" err="1">
                <a:solidFill>
                  <a:schemeClr val="tx1"/>
                </a:solidFill>
                <a:effectLst/>
                <a:latin typeface="Palatino" charset="0"/>
                <a:ea typeface="ヒラギノ角ゴ Pro W3" pitchFamily="-104" charset="-128"/>
                <a:cs typeface="ヒラギノ角ゴ Pro W3" pitchFamily="-104" charset="-128"/>
              </a:rPr>
              <a:t>each</a:t>
            </a:r>
            <a:r>
              <a:rPr lang="fr-FR" sz="1200" kern="1200" dirty="0">
                <a:solidFill>
                  <a:schemeClr val="tx1"/>
                </a:solidFill>
                <a:effectLst/>
                <a:latin typeface="Palatino" charset="0"/>
                <a:ea typeface="ヒラギノ角ゴ Pro W3" pitchFamily="-104" charset="-128"/>
                <a:cs typeface="ヒラギノ角ゴ Pro W3" pitchFamily="-104" charset="-128"/>
              </a:rPr>
              <a:t> and </a:t>
            </a:r>
            <a:r>
              <a:rPr lang="fr-FR" sz="1200" kern="1200" dirty="0" err="1">
                <a:solidFill>
                  <a:schemeClr val="tx1"/>
                </a:solidFill>
                <a:effectLst/>
                <a:latin typeface="Palatino" charset="0"/>
                <a:ea typeface="ヒラギノ角ゴ Pro W3" pitchFamily="-104" charset="-128"/>
                <a:cs typeface="ヒラギノ角ゴ Pro W3" pitchFamily="-104" charset="-128"/>
              </a:rPr>
              <a:t>every</a:t>
            </a:r>
            <a:r>
              <a:rPr lang="fr-FR" sz="1200" kern="1200" dirty="0">
                <a:solidFill>
                  <a:schemeClr val="tx1"/>
                </a:solidFill>
                <a:effectLst/>
                <a:latin typeface="Palatino" charset="0"/>
                <a:ea typeface="ヒラギノ角ゴ Pro W3" pitchFamily="-104" charset="-128"/>
                <a:cs typeface="ヒラギノ角ゴ Pro W3" pitchFamily="-104" charset="-128"/>
              </a:rPr>
              <a:t> </a:t>
            </a:r>
            <a:r>
              <a:rPr lang="fr-FR" sz="1200" kern="1200" dirty="0" err="1">
                <a:solidFill>
                  <a:schemeClr val="tx1"/>
                </a:solidFill>
                <a:effectLst/>
                <a:latin typeface="Palatino" charset="0"/>
                <a:ea typeface="ヒラギノ角ゴ Pro W3" pitchFamily="-104" charset="-128"/>
                <a:cs typeface="ヒラギノ角ゴ Pro W3" pitchFamily="-104" charset="-128"/>
              </a:rPr>
              <a:t>sustainable</a:t>
            </a:r>
            <a:r>
              <a:rPr lang="fr-FR" sz="1200" kern="1200" dirty="0">
                <a:solidFill>
                  <a:schemeClr val="tx1"/>
                </a:solidFill>
                <a:effectLst/>
                <a:latin typeface="Palatino" charset="0"/>
                <a:ea typeface="ヒラギノ角ゴ Pro W3" pitchFamily="-104" charset="-128"/>
                <a:cs typeface="ヒラギノ角ゴ Pro W3" pitchFamily="-104" charset="-128"/>
              </a:rPr>
              <a:t> </a:t>
            </a:r>
            <a:r>
              <a:rPr lang="fr-FR" sz="1200" kern="1200" dirty="0" err="1">
                <a:solidFill>
                  <a:schemeClr val="tx1"/>
                </a:solidFill>
                <a:effectLst/>
                <a:latin typeface="Palatino" charset="0"/>
                <a:ea typeface="ヒラギノ角ゴ Pro W3" pitchFamily="-104" charset="-128"/>
                <a:cs typeface="ヒラギノ角ゴ Pro W3" pitchFamily="-104" charset="-128"/>
              </a:rPr>
              <a:t>development</a:t>
            </a:r>
            <a:r>
              <a:rPr lang="fr-FR" sz="1200" kern="1200" dirty="0">
                <a:solidFill>
                  <a:schemeClr val="tx1"/>
                </a:solidFill>
                <a:effectLst/>
                <a:latin typeface="Palatino" charset="0"/>
                <a:ea typeface="ヒラギノ角ゴ Pro W3" pitchFamily="-104" charset="-128"/>
                <a:cs typeface="ヒラギノ角ゴ Pro W3" pitchFamily="-104" charset="-128"/>
              </a:rPr>
              <a:t> goal. </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r>
              <a:rPr lang="fr-FR" sz="1200" kern="1200" dirty="0">
                <a:solidFill>
                  <a:schemeClr val="tx1"/>
                </a:solidFill>
                <a:effectLst/>
                <a:latin typeface="Palatino" charset="0"/>
                <a:ea typeface="ヒラギノ角ゴ Pro W3" pitchFamily="-104" charset="-128"/>
                <a:cs typeface="ヒラギノ角ゴ Pro W3" pitchFamily="-104" charset="-128"/>
              </a:rPr>
              <a:t> </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r>
              <a:rPr lang="en-GB" sz="1200" kern="1200" dirty="0">
                <a:solidFill>
                  <a:schemeClr val="tx1"/>
                </a:solidFill>
                <a:effectLst/>
                <a:latin typeface="Palatino" charset="0"/>
                <a:ea typeface="ヒラギノ角ゴ Pro W3" pitchFamily="-104" charset="-128"/>
                <a:cs typeface="ヒラギノ角ゴ Pro W3" pitchFamily="-104" charset="-128"/>
              </a:rPr>
              <a:t>National and local capacities are needed to design and implement holistic, integrated, and coherent and risk informed policies and institutional frameworks that support people’s aspirations, strengthening central-local government interactions and capacities. Decision-making at all levels needs to include all stakeholders’ voices and perspectives to ensure that no one is left behind and foster inclusive societies. Addressing these complex challenges calls for whole-of-society approaches and partnerships. </a:t>
            </a:r>
            <a:endParaRPr lang="en-US" sz="1200" kern="1200" dirty="0">
              <a:solidFill>
                <a:schemeClr val="tx1"/>
              </a:solidFill>
              <a:effectLst/>
              <a:latin typeface="Palatino" charset="0"/>
              <a:ea typeface="ヒラギノ角ゴ Pro W3" pitchFamily="-104" charset="-128"/>
              <a:cs typeface="ヒラギノ角ゴ Pro W3" pitchFamily="-104" charset="-128"/>
            </a:endParaRPr>
          </a:p>
          <a:p>
            <a:endParaRPr lang="en-US" b="1" dirty="0"/>
          </a:p>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5</a:t>
            </a:fld>
            <a:endParaRPr lang="en-US"/>
          </a:p>
        </p:txBody>
      </p:sp>
    </p:spTree>
    <p:extLst>
      <p:ext uri="{BB962C8B-B14F-4D97-AF65-F5344CB8AC3E}">
        <p14:creationId xmlns:p14="http://schemas.microsoft.com/office/powerpoint/2010/main" val="1661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Notes Placeholder 1"/>
          <p:cNvSpPr>
            <a:spLocks noGrp="1"/>
          </p:cNvSpPr>
          <p:nvPr>
            <p:ph type="body" idx="1"/>
          </p:nvPr>
        </p:nvSpPr>
        <p:spPr>
          <a:noFill/>
          <a:ln w="9525"/>
        </p:spPr>
        <p:txBody>
          <a:bodyPr/>
          <a:lstStyle/>
          <a:p>
            <a:endParaRPr lang="ko-KR" altLang="ko-KR" dirty="0">
              <a:ea typeface="ヒラギノ角ゴ Pro W3" charset="-128"/>
            </a:endParaRPr>
          </a:p>
        </p:txBody>
      </p:sp>
    </p:spTree>
    <p:extLst>
      <p:ext uri="{BB962C8B-B14F-4D97-AF65-F5344CB8AC3E}">
        <p14:creationId xmlns:p14="http://schemas.microsoft.com/office/powerpoint/2010/main" val="109563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D915FC-ED75-A044-B2AD-9EA0DCC4D9EF}" type="slidenum">
              <a:rPr lang="en-US" smtClean="0"/>
              <a:t>16</a:t>
            </a:fld>
            <a:endParaRPr lang="en-US"/>
          </a:p>
        </p:txBody>
      </p:sp>
    </p:spTree>
    <p:extLst>
      <p:ext uri="{BB962C8B-B14F-4D97-AF65-F5344CB8AC3E}">
        <p14:creationId xmlns:p14="http://schemas.microsoft.com/office/powerpoint/2010/main" val="215809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p:cNvSpPr>
          <p:nvPr>
            <p:ph type="sldNum" sz="quarter" idx="5"/>
          </p:nvPr>
        </p:nvSpPr>
        <p:spPr>
          <a:noFill/>
        </p:spPr>
        <p:txBody>
          <a:bodyPr/>
          <a:lstStyle/>
          <a:p>
            <a:fld id="{9282106C-CDB9-42A5-9410-483EE9C22626}" type="slidenum">
              <a:rPr lang="fr-FR"/>
              <a:pPr/>
              <a:t>17</a:t>
            </a:fld>
            <a:endParaRPr lang="fr-FR"/>
          </a:p>
        </p:txBody>
      </p:sp>
      <p:sp>
        <p:nvSpPr>
          <p:cNvPr id="24578" name="Rectangle 2"/>
          <p:cNvSpPr>
            <a:spLocks noGrp="1" noRot="1" noChangeAspect="1" noChangeArrowheads="1" noTextEdit="1"/>
          </p:cNvSpPr>
          <p:nvPr>
            <p:ph type="sldImg"/>
          </p:nvPr>
        </p:nvSpPr>
        <p:spPr>
          <a:ln/>
        </p:spPr>
      </p:sp>
      <p:sp>
        <p:nvSpPr>
          <p:cNvPr id="24579" name="Rectangle 3"/>
          <p:cNvSpPr>
            <a:spLocks noGrp="1"/>
          </p:cNvSpPr>
          <p:nvPr>
            <p:ph type="body" idx="1"/>
          </p:nvPr>
        </p:nvSpPr>
        <p:spPr>
          <a:noFill/>
          <a:ln w="9525"/>
        </p:spPr>
        <p:txBody>
          <a:bodyPr/>
          <a:lstStyle/>
          <a:p>
            <a:pPr eaLnBrk="1" hangingPunct="1"/>
            <a:endParaRPr lang="fr-FR">
              <a:ea typeface="ヒラギノ角ゴ Pro W3" charset="-128"/>
            </a:endParaRPr>
          </a:p>
        </p:txBody>
      </p:sp>
    </p:spTree>
    <p:extLst>
      <p:ext uri="{BB962C8B-B14F-4D97-AF65-F5344CB8AC3E}">
        <p14:creationId xmlns:p14="http://schemas.microsoft.com/office/powerpoint/2010/main" val="1331241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0800"/>
            <a:ext cx="7772400" cy="2189163"/>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53FCF0-8B74-443D-A2C5-3BBC6D178A5B}" type="datetimeFigureOut">
              <a:rPr lang="en-US" smtClean="0"/>
              <a:pPr/>
              <a:t>19/1/24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7A59D-87E9-496E-826A-37946615B70C}" type="slidenum">
              <a:rPr lang="en-US" smtClean="0"/>
              <a:pPr/>
              <a:t>‹#›</a:t>
            </a:fld>
            <a:endParaRPr lang="en-US"/>
          </a:p>
        </p:txBody>
      </p:sp>
      <p:pic>
        <p:nvPicPr>
          <p:cNvPr id="8" name="Picture 7">
            <a:extLst>
              <a:ext uri="{FF2B5EF4-FFF2-40B4-BE49-F238E27FC236}">
                <a16:creationId xmlns:a16="http://schemas.microsoft.com/office/drawing/2014/main" xmlns="" id="{5673E73E-A6FF-4B82-88F5-47FE7514310F}"/>
              </a:ext>
            </a:extLst>
          </p:cNvPr>
          <p:cNvPicPr>
            <a:picLocks noChangeAspect="1"/>
          </p:cNvPicPr>
          <p:nvPr userDrawn="1"/>
        </p:nvPicPr>
        <p:blipFill>
          <a:blip r:embed="rId2" cstate="print"/>
          <a:stretch>
            <a:fillRect/>
          </a:stretch>
        </p:blipFill>
        <p:spPr>
          <a:xfrm>
            <a:off x="0" y="-12170"/>
            <a:ext cx="9144000" cy="1175349"/>
          </a:xfrm>
          <a:prstGeom prst="rect">
            <a:avLst/>
          </a:prstGeom>
        </p:spPr>
      </p:pic>
    </p:spTree>
    <p:extLst>
      <p:ext uri="{BB962C8B-B14F-4D97-AF65-F5344CB8AC3E}">
        <p14:creationId xmlns:p14="http://schemas.microsoft.com/office/powerpoint/2010/main" val="25612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610730"/>
            <a:ext cx="7886700" cy="109855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1865387"/>
            <a:ext cx="7886700" cy="43115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3FCF0-8B74-443D-A2C5-3BBC6D178A5B}" type="datetimeFigureOut">
              <a:rPr lang="en-US" smtClean="0"/>
              <a:pPr/>
              <a:t>19/1/24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7A59D-87E9-496E-826A-37946615B70C}" type="slidenum">
              <a:rPr lang="en-US" smtClean="0"/>
              <a:pPr/>
              <a:t>‹#›</a:t>
            </a:fld>
            <a:endParaRPr lang="en-US"/>
          </a:p>
        </p:txBody>
      </p:sp>
      <p:pic>
        <p:nvPicPr>
          <p:cNvPr id="8" name="Picture 7">
            <a:extLst>
              <a:ext uri="{FF2B5EF4-FFF2-40B4-BE49-F238E27FC236}">
                <a16:creationId xmlns:a16="http://schemas.microsoft.com/office/drawing/2014/main" xmlns="" id="{AA0931A1-64BB-4286-9F25-E2582224BD72}"/>
              </a:ext>
            </a:extLst>
          </p:cNvPr>
          <p:cNvPicPr>
            <a:picLocks noChangeAspect="1"/>
          </p:cNvPicPr>
          <p:nvPr userDrawn="1"/>
        </p:nvPicPr>
        <p:blipFill>
          <a:blip r:embed="rId2" cstate="print"/>
          <a:stretch>
            <a:fillRect/>
          </a:stretch>
        </p:blipFill>
        <p:spPr>
          <a:xfrm>
            <a:off x="0" y="0"/>
            <a:ext cx="9144000" cy="454627"/>
          </a:xfrm>
          <a:prstGeom prst="rect">
            <a:avLst/>
          </a:prstGeom>
        </p:spPr>
      </p:pic>
    </p:spTree>
    <p:extLst>
      <p:ext uri="{BB962C8B-B14F-4D97-AF65-F5344CB8AC3E}">
        <p14:creationId xmlns:p14="http://schemas.microsoft.com/office/powerpoint/2010/main" val="308152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18067"/>
            <a:ext cx="1971675" cy="555889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618067"/>
            <a:ext cx="5800725" cy="55588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3FCF0-8B74-443D-A2C5-3BBC6D178A5B}" type="datetimeFigureOut">
              <a:rPr lang="en-US" smtClean="0"/>
              <a:pPr/>
              <a:t>19/1/24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7A59D-87E9-496E-826A-37946615B70C}" type="slidenum">
              <a:rPr lang="en-US" smtClean="0"/>
              <a:pPr/>
              <a:t>‹#›</a:t>
            </a:fld>
            <a:endParaRPr lang="en-US"/>
          </a:p>
        </p:txBody>
      </p:sp>
      <p:pic>
        <p:nvPicPr>
          <p:cNvPr id="8" name="Picture 7">
            <a:extLst>
              <a:ext uri="{FF2B5EF4-FFF2-40B4-BE49-F238E27FC236}">
                <a16:creationId xmlns:a16="http://schemas.microsoft.com/office/drawing/2014/main" xmlns="" id="{26FA6E01-FC6D-4351-92E7-E4D53523E17B}"/>
              </a:ext>
            </a:extLst>
          </p:cNvPr>
          <p:cNvPicPr>
            <a:picLocks noChangeAspect="1"/>
          </p:cNvPicPr>
          <p:nvPr userDrawn="1"/>
        </p:nvPicPr>
        <p:blipFill>
          <a:blip r:embed="rId2" cstate="print"/>
          <a:stretch>
            <a:fillRect/>
          </a:stretch>
        </p:blipFill>
        <p:spPr>
          <a:xfrm>
            <a:off x="0" y="0"/>
            <a:ext cx="9144000" cy="454627"/>
          </a:xfrm>
          <a:prstGeom prst="rect">
            <a:avLst/>
          </a:prstGeom>
        </p:spPr>
      </p:pic>
    </p:spTree>
    <p:extLst>
      <p:ext uri="{BB962C8B-B14F-4D97-AF65-F5344CB8AC3E}">
        <p14:creationId xmlns:p14="http://schemas.microsoft.com/office/powerpoint/2010/main" val="40136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61976"/>
            <a:ext cx="7886700" cy="953557"/>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1622882"/>
            <a:ext cx="7886700" cy="45540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A53FCF0-8B74-443D-A2C5-3BBC6D178A5B}" type="datetimeFigureOut">
              <a:rPr lang="en-US" smtClean="0"/>
              <a:pPr/>
              <a:t>19/1/24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7A59D-87E9-496E-826A-37946615B70C}" type="slidenum">
              <a:rPr lang="en-US" smtClean="0"/>
              <a:pPr/>
              <a:t>‹#›</a:t>
            </a:fld>
            <a:endParaRPr lang="en-US"/>
          </a:p>
        </p:txBody>
      </p:sp>
      <p:pic>
        <p:nvPicPr>
          <p:cNvPr id="8" name="Picture 7">
            <a:extLst>
              <a:ext uri="{FF2B5EF4-FFF2-40B4-BE49-F238E27FC236}">
                <a16:creationId xmlns:a16="http://schemas.microsoft.com/office/drawing/2014/main" xmlns="" id="{40B5329D-50E9-4BC8-9925-B5C6901E2232}"/>
              </a:ext>
            </a:extLst>
          </p:cNvPr>
          <p:cNvPicPr>
            <a:picLocks noChangeAspect="1"/>
          </p:cNvPicPr>
          <p:nvPr userDrawn="1"/>
        </p:nvPicPr>
        <p:blipFill>
          <a:blip r:embed="rId2" cstate="print"/>
          <a:stretch>
            <a:fillRect/>
          </a:stretch>
        </p:blipFill>
        <p:spPr>
          <a:xfrm>
            <a:off x="0" y="0"/>
            <a:ext cx="9144000" cy="454627"/>
          </a:xfrm>
          <a:prstGeom prst="rect">
            <a:avLst/>
          </a:prstGeom>
        </p:spPr>
      </p:pic>
    </p:spTree>
    <p:extLst>
      <p:ext uri="{BB962C8B-B14F-4D97-AF65-F5344CB8AC3E}">
        <p14:creationId xmlns:p14="http://schemas.microsoft.com/office/powerpoint/2010/main" val="96483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552752"/>
            <a:ext cx="7886700" cy="2046516"/>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2697394"/>
            <a:ext cx="7886700" cy="339225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53FCF0-8B74-443D-A2C5-3BBC6D178A5B}" type="datetimeFigureOut">
              <a:rPr lang="en-US" smtClean="0"/>
              <a:pPr/>
              <a:t>19/1/24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7A59D-87E9-496E-826A-37946615B70C}" type="slidenum">
              <a:rPr lang="en-US" smtClean="0"/>
              <a:pPr/>
              <a:t>‹#›</a:t>
            </a:fld>
            <a:endParaRPr lang="en-US"/>
          </a:p>
        </p:txBody>
      </p:sp>
      <p:pic>
        <p:nvPicPr>
          <p:cNvPr id="8" name="Picture 7">
            <a:extLst>
              <a:ext uri="{FF2B5EF4-FFF2-40B4-BE49-F238E27FC236}">
                <a16:creationId xmlns:a16="http://schemas.microsoft.com/office/drawing/2014/main" xmlns="" id="{98E048D5-268E-477C-B315-37EFCBF415B5}"/>
              </a:ext>
            </a:extLst>
          </p:cNvPr>
          <p:cNvPicPr>
            <a:picLocks noChangeAspect="1"/>
          </p:cNvPicPr>
          <p:nvPr userDrawn="1"/>
        </p:nvPicPr>
        <p:blipFill>
          <a:blip r:embed="rId2" cstate="print"/>
          <a:stretch>
            <a:fillRect/>
          </a:stretch>
        </p:blipFill>
        <p:spPr>
          <a:xfrm>
            <a:off x="0" y="0"/>
            <a:ext cx="9144000" cy="454627"/>
          </a:xfrm>
          <a:prstGeom prst="rect">
            <a:avLst/>
          </a:prstGeom>
        </p:spPr>
      </p:pic>
    </p:spTree>
    <p:extLst>
      <p:ext uri="{BB962C8B-B14F-4D97-AF65-F5344CB8AC3E}">
        <p14:creationId xmlns:p14="http://schemas.microsoft.com/office/powerpoint/2010/main" val="254116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17081"/>
            <a:ext cx="7886700" cy="912812"/>
          </a:xfrm>
        </p:spPr>
        <p:txBody>
          <a:bodyPr/>
          <a:lstStyle/>
          <a:p>
            <a:r>
              <a:rPr lang="en-US" dirty="0"/>
              <a:t>Click to edit Master title style</a:t>
            </a:r>
          </a:p>
        </p:txBody>
      </p:sp>
      <p:sp>
        <p:nvSpPr>
          <p:cNvPr id="3" name="Content Placeholder 2"/>
          <p:cNvSpPr>
            <a:spLocks noGrp="1"/>
          </p:cNvSpPr>
          <p:nvPr>
            <p:ph sz="half" idx="1"/>
          </p:nvPr>
        </p:nvSpPr>
        <p:spPr>
          <a:xfrm>
            <a:off x="628650" y="1709281"/>
            <a:ext cx="3886200" cy="4467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709281"/>
            <a:ext cx="3886200" cy="44676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A53FCF0-8B74-443D-A2C5-3BBC6D178A5B}" type="datetimeFigureOut">
              <a:rPr lang="en-US" smtClean="0"/>
              <a:pPr/>
              <a:t>19/1/24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7A59D-87E9-496E-826A-37946615B70C}" type="slidenum">
              <a:rPr lang="en-US" smtClean="0"/>
              <a:pPr/>
              <a:t>‹#›</a:t>
            </a:fld>
            <a:endParaRPr lang="en-US"/>
          </a:p>
        </p:txBody>
      </p:sp>
      <p:pic>
        <p:nvPicPr>
          <p:cNvPr id="9" name="Picture 8">
            <a:extLst>
              <a:ext uri="{FF2B5EF4-FFF2-40B4-BE49-F238E27FC236}">
                <a16:creationId xmlns:a16="http://schemas.microsoft.com/office/drawing/2014/main" xmlns="" id="{7CA56D00-732C-41B0-BE8C-E74F9D7CDFFC}"/>
              </a:ext>
            </a:extLst>
          </p:cNvPr>
          <p:cNvPicPr>
            <a:picLocks noChangeAspect="1"/>
          </p:cNvPicPr>
          <p:nvPr userDrawn="1"/>
        </p:nvPicPr>
        <p:blipFill>
          <a:blip r:embed="rId2" cstate="print"/>
          <a:stretch>
            <a:fillRect/>
          </a:stretch>
        </p:blipFill>
        <p:spPr>
          <a:xfrm>
            <a:off x="0" y="0"/>
            <a:ext cx="9144000" cy="454627"/>
          </a:xfrm>
          <a:prstGeom prst="rect">
            <a:avLst/>
          </a:prstGeom>
        </p:spPr>
      </p:pic>
    </p:spTree>
    <p:extLst>
      <p:ext uri="{BB962C8B-B14F-4D97-AF65-F5344CB8AC3E}">
        <p14:creationId xmlns:p14="http://schemas.microsoft.com/office/powerpoint/2010/main" val="230987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5260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8650" y="201828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842192"/>
            <a:ext cx="3868340" cy="33474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201828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842192"/>
            <a:ext cx="3887391" cy="33474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53FCF0-8B74-443D-A2C5-3BBC6D178A5B}" type="datetimeFigureOut">
              <a:rPr lang="en-US" smtClean="0"/>
              <a:pPr/>
              <a:t>19/1/24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7A59D-87E9-496E-826A-37946615B70C}" type="slidenum">
              <a:rPr lang="en-US" smtClean="0"/>
              <a:pPr/>
              <a:t>‹#›</a:t>
            </a:fld>
            <a:endParaRPr lang="en-US"/>
          </a:p>
        </p:txBody>
      </p:sp>
      <p:pic>
        <p:nvPicPr>
          <p:cNvPr id="11" name="Picture 10">
            <a:extLst>
              <a:ext uri="{FF2B5EF4-FFF2-40B4-BE49-F238E27FC236}">
                <a16:creationId xmlns:a16="http://schemas.microsoft.com/office/drawing/2014/main" xmlns="" id="{4757CF16-F44C-407B-B19A-5FFA7F7D3DBA}"/>
              </a:ext>
            </a:extLst>
          </p:cNvPr>
          <p:cNvPicPr>
            <a:picLocks noChangeAspect="1"/>
          </p:cNvPicPr>
          <p:nvPr userDrawn="1"/>
        </p:nvPicPr>
        <p:blipFill>
          <a:blip r:embed="rId2" cstate="print"/>
          <a:stretch>
            <a:fillRect/>
          </a:stretch>
        </p:blipFill>
        <p:spPr>
          <a:xfrm>
            <a:off x="0" y="0"/>
            <a:ext cx="9144000" cy="454627"/>
          </a:xfrm>
          <a:prstGeom prst="rect">
            <a:avLst/>
          </a:prstGeom>
        </p:spPr>
      </p:pic>
    </p:spTree>
    <p:extLst>
      <p:ext uri="{BB962C8B-B14F-4D97-AF65-F5344CB8AC3E}">
        <p14:creationId xmlns:p14="http://schemas.microsoft.com/office/powerpoint/2010/main" val="57366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89593"/>
            <a:ext cx="7886700"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53FCF0-8B74-443D-A2C5-3BBC6D178A5B}" type="datetimeFigureOut">
              <a:rPr lang="en-US" smtClean="0"/>
              <a:pPr/>
              <a:t>19/1/24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7A59D-87E9-496E-826A-37946615B70C}" type="slidenum">
              <a:rPr lang="en-US" smtClean="0"/>
              <a:pPr/>
              <a:t>‹#›</a:t>
            </a:fld>
            <a:endParaRPr lang="en-US"/>
          </a:p>
        </p:txBody>
      </p:sp>
      <p:pic>
        <p:nvPicPr>
          <p:cNvPr id="7" name="Picture 6">
            <a:extLst>
              <a:ext uri="{FF2B5EF4-FFF2-40B4-BE49-F238E27FC236}">
                <a16:creationId xmlns:a16="http://schemas.microsoft.com/office/drawing/2014/main" xmlns="" id="{7506209A-CD60-46E2-8FAC-8F3411DD695B}"/>
              </a:ext>
            </a:extLst>
          </p:cNvPr>
          <p:cNvPicPr>
            <a:picLocks noChangeAspect="1"/>
          </p:cNvPicPr>
          <p:nvPr userDrawn="1"/>
        </p:nvPicPr>
        <p:blipFill>
          <a:blip r:embed="rId2" cstate="print"/>
          <a:stretch>
            <a:fillRect/>
          </a:stretch>
        </p:blipFill>
        <p:spPr>
          <a:xfrm>
            <a:off x="0" y="0"/>
            <a:ext cx="9144000" cy="454627"/>
          </a:xfrm>
          <a:prstGeom prst="rect">
            <a:avLst/>
          </a:prstGeom>
        </p:spPr>
      </p:pic>
    </p:spTree>
    <p:extLst>
      <p:ext uri="{BB962C8B-B14F-4D97-AF65-F5344CB8AC3E}">
        <p14:creationId xmlns:p14="http://schemas.microsoft.com/office/powerpoint/2010/main" val="343623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3FCF0-8B74-443D-A2C5-3BBC6D178A5B}" type="datetimeFigureOut">
              <a:rPr lang="en-US" smtClean="0"/>
              <a:pPr/>
              <a:t>19/1/24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7A59D-87E9-496E-826A-37946615B70C}" type="slidenum">
              <a:rPr lang="en-US" smtClean="0"/>
              <a:pPr/>
              <a:t>‹#›</a:t>
            </a:fld>
            <a:endParaRPr lang="en-US"/>
          </a:p>
        </p:txBody>
      </p:sp>
      <p:pic>
        <p:nvPicPr>
          <p:cNvPr id="6" name="Picture 5">
            <a:extLst>
              <a:ext uri="{FF2B5EF4-FFF2-40B4-BE49-F238E27FC236}">
                <a16:creationId xmlns:a16="http://schemas.microsoft.com/office/drawing/2014/main" xmlns="" id="{F5DE0CC1-79B2-456F-A938-27B8CE15B150}"/>
              </a:ext>
            </a:extLst>
          </p:cNvPr>
          <p:cNvPicPr>
            <a:picLocks noChangeAspect="1"/>
          </p:cNvPicPr>
          <p:nvPr userDrawn="1"/>
        </p:nvPicPr>
        <p:blipFill>
          <a:blip r:embed="rId2" cstate="print"/>
          <a:stretch>
            <a:fillRect/>
          </a:stretch>
        </p:blipFill>
        <p:spPr>
          <a:xfrm>
            <a:off x="0" y="0"/>
            <a:ext cx="9144000" cy="454627"/>
          </a:xfrm>
          <a:prstGeom prst="rect">
            <a:avLst/>
          </a:prstGeom>
        </p:spPr>
      </p:pic>
    </p:spTree>
    <p:extLst>
      <p:ext uri="{BB962C8B-B14F-4D97-AF65-F5344CB8AC3E}">
        <p14:creationId xmlns:p14="http://schemas.microsoft.com/office/powerpoint/2010/main" val="392659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677333"/>
            <a:ext cx="2949178" cy="1447799"/>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677334"/>
            <a:ext cx="4629150" cy="51837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125132"/>
            <a:ext cx="2949178" cy="37438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3FCF0-8B74-443D-A2C5-3BBC6D178A5B}" type="datetimeFigureOut">
              <a:rPr lang="en-US" smtClean="0"/>
              <a:pPr/>
              <a:t>19/1/24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7A59D-87E9-496E-826A-37946615B70C}" type="slidenum">
              <a:rPr lang="en-US" smtClean="0"/>
              <a:pPr/>
              <a:t>‹#›</a:t>
            </a:fld>
            <a:endParaRPr lang="en-US"/>
          </a:p>
        </p:txBody>
      </p:sp>
      <p:pic>
        <p:nvPicPr>
          <p:cNvPr id="9" name="Picture 8">
            <a:extLst>
              <a:ext uri="{FF2B5EF4-FFF2-40B4-BE49-F238E27FC236}">
                <a16:creationId xmlns:a16="http://schemas.microsoft.com/office/drawing/2014/main" xmlns="" id="{42AF5393-45A4-46FE-995C-CBAB7D6F70E2}"/>
              </a:ext>
            </a:extLst>
          </p:cNvPr>
          <p:cNvPicPr>
            <a:picLocks noChangeAspect="1"/>
          </p:cNvPicPr>
          <p:nvPr userDrawn="1"/>
        </p:nvPicPr>
        <p:blipFill>
          <a:blip r:embed="rId2" cstate="print"/>
          <a:stretch>
            <a:fillRect/>
          </a:stretch>
        </p:blipFill>
        <p:spPr>
          <a:xfrm>
            <a:off x="0" y="0"/>
            <a:ext cx="9144000" cy="454627"/>
          </a:xfrm>
          <a:prstGeom prst="rect">
            <a:avLst/>
          </a:prstGeom>
        </p:spPr>
      </p:pic>
    </p:spTree>
    <p:extLst>
      <p:ext uri="{BB962C8B-B14F-4D97-AF65-F5344CB8AC3E}">
        <p14:creationId xmlns:p14="http://schemas.microsoft.com/office/powerpoint/2010/main" val="186244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646639"/>
            <a:ext cx="2949178" cy="1275293"/>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646639"/>
            <a:ext cx="4629150" cy="52144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921932"/>
            <a:ext cx="2949178" cy="3947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3FCF0-8B74-443D-A2C5-3BBC6D178A5B}" type="datetimeFigureOut">
              <a:rPr lang="en-US" smtClean="0"/>
              <a:pPr/>
              <a:t>19/1/24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7A59D-87E9-496E-826A-37946615B70C}" type="slidenum">
              <a:rPr lang="en-US" smtClean="0"/>
              <a:pPr/>
              <a:t>‹#›</a:t>
            </a:fld>
            <a:endParaRPr lang="en-US"/>
          </a:p>
        </p:txBody>
      </p:sp>
      <p:pic>
        <p:nvPicPr>
          <p:cNvPr id="9" name="Picture 8">
            <a:extLst>
              <a:ext uri="{FF2B5EF4-FFF2-40B4-BE49-F238E27FC236}">
                <a16:creationId xmlns:a16="http://schemas.microsoft.com/office/drawing/2014/main" xmlns="" id="{CCCB9244-549B-4F33-9296-4DC9F89D85D1}"/>
              </a:ext>
            </a:extLst>
          </p:cNvPr>
          <p:cNvPicPr>
            <a:picLocks noChangeAspect="1"/>
          </p:cNvPicPr>
          <p:nvPr userDrawn="1"/>
        </p:nvPicPr>
        <p:blipFill>
          <a:blip r:embed="rId2" cstate="print"/>
          <a:stretch>
            <a:fillRect/>
          </a:stretch>
        </p:blipFill>
        <p:spPr>
          <a:xfrm>
            <a:off x="0" y="0"/>
            <a:ext cx="9144000" cy="454627"/>
          </a:xfrm>
          <a:prstGeom prst="rect">
            <a:avLst/>
          </a:prstGeom>
        </p:spPr>
      </p:pic>
    </p:spTree>
    <p:extLst>
      <p:ext uri="{BB962C8B-B14F-4D97-AF65-F5344CB8AC3E}">
        <p14:creationId xmlns:p14="http://schemas.microsoft.com/office/powerpoint/2010/main" val="8126637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3FCF0-8B74-443D-A2C5-3BBC6D178A5B}" type="datetimeFigureOut">
              <a:rPr lang="en-US" smtClean="0"/>
              <a:pPr/>
              <a:t>19/1/24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7A59D-87E9-496E-826A-37946615B70C}" type="slidenum">
              <a:rPr lang="en-US" smtClean="0"/>
              <a:pPr/>
              <a:t>‹#›</a:t>
            </a:fld>
            <a:endParaRPr lang="en-US"/>
          </a:p>
        </p:txBody>
      </p:sp>
    </p:spTree>
    <p:extLst>
      <p:ext uri="{BB962C8B-B14F-4D97-AF65-F5344CB8AC3E}">
        <p14:creationId xmlns:p14="http://schemas.microsoft.com/office/powerpoint/2010/main" val="1237675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abbrillantes@gmail.com" TargetMode="External"/><Relationship Id="rId4" Type="http://schemas.openxmlformats.org/officeDocument/2006/relationships/hyperlink" Target="mailto:ashraf77.du@gmail.com" TargetMode="External"/><Relationship Id="rId5" Type="http://schemas.openxmlformats.org/officeDocument/2006/relationships/hyperlink" Target="mailto:ktshiteem@rcsc.gov.bt" TargetMode="External"/><Relationship Id="rId6" Type="http://schemas.openxmlformats.org/officeDocument/2006/relationships/hyperlink" Target="mailto:phlamu@rcsc.gov.bt" TargetMode="External"/><Relationship Id="rId7" Type="http://schemas.openxmlformats.org/officeDocument/2006/relationships/hyperlink" Target="mailto:zulfikar@naog.gov.mn" TargetMode="External"/><Relationship Id="rId8" Type="http://schemas.openxmlformats.org/officeDocument/2006/relationships/hyperlink" Target="mailto:imchohan@hotmail.com" TargetMode="External"/><Relationship Id="rId9" Type="http://schemas.openxmlformats.org/officeDocument/2006/relationships/hyperlink" Target="mailto:hoanapa@yahoo.com" TargetMode="External"/><Relationship Id="rId10" Type="http://schemas.openxmlformats.org/officeDocument/2006/relationships/hyperlink" Target="mailto:nazima@csc.gov.mv" TargetMode="External"/><Relationship Id="rId11" Type="http://schemas.openxmlformats.org/officeDocument/2006/relationships/hyperlink" Target="mailto:jfaitua@psc.gov.ws" TargetMode="External"/><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2"/>
          <p:cNvSpPr>
            <a:spLocks noGrp="1"/>
          </p:cNvSpPr>
          <p:nvPr>
            <p:ph type="subTitle" idx="1"/>
          </p:nvPr>
        </p:nvSpPr>
        <p:spPr>
          <a:xfrm>
            <a:off x="323612" y="5212080"/>
            <a:ext cx="8496777" cy="1224439"/>
          </a:xfrm>
        </p:spPr>
        <p:txBody>
          <a:bodyPr>
            <a:normAutofit lnSpcReduction="10000"/>
          </a:bodyPr>
          <a:lstStyle/>
          <a:p>
            <a:pPr>
              <a:lnSpc>
                <a:spcPct val="80000"/>
              </a:lnSpc>
            </a:pPr>
            <a:r>
              <a:rPr lang="en-US" altLang="en-US" sz="2200" b="1" dirty="0">
                <a:latin typeface="Arial" pitchFamily="34" charset="0"/>
                <a:cs typeface="Arial" pitchFamily="34" charset="0"/>
              </a:rPr>
              <a:t>Adriana </a:t>
            </a:r>
            <a:r>
              <a:rPr lang="en-US" altLang="en-US" sz="2200" b="1" dirty="0" err="1">
                <a:latin typeface="Arial" pitchFamily="34" charset="0"/>
                <a:cs typeface="Arial" pitchFamily="34" charset="0"/>
              </a:rPr>
              <a:t>Alberti</a:t>
            </a:r>
            <a:endParaRPr lang="en-US" altLang="en-US" sz="2200" b="1" dirty="0">
              <a:latin typeface="Arial" pitchFamily="34" charset="0"/>
              <a:cs typeface="Arial" pitchFamily="34" charset="0"/>
            </a:endParaRPr>
          </a:p>
          <a:p>
            <a:pPr>
              <a:lnSpc>
                <a:spcPct val="80000"/>
              </a:lnSpc>
            </a:pPr>
            <a:r>
              <a:rPr lang="en-US" altLang="en-US" sz="1500" b="1" dirty="0">
                <a:latin typeface="Arial" pitchFamily="34" charset="0"/>
                <a:cs typeface="Arial" pitchFamily="34" charset="0"/>
              </a:rPr>
              <a:t>Chief, Capacity Development Unit</a:t>
            </a:r>
          </a:p>
          <a:p>
            <a:pPr>
              <a:lnSpc>
                <a:spcPct val="80000"/>
              </a:lnSpc>
            </a:pPr>
            <a:r>
              <a:rPr lang="en-US" altLang="en-US" sz="1500" b="1" dirty="0">
                <a:latin typeface="Arial" pitchFamily="34" charset="0"/>
                <a:cs typeface="Arial" pitchFamily="34" charset="0"/>
              </a:rPr>
              <a:t>Division for Public Institutions and Digital Government (DPIDG)</a:t>
            </a:r>
          </a:p>
          <a:p>
            <a:pPr>
              <a:lnSpc>
                <a:spcPct val="80000"/>
              </a:lnSpc>
            </a:pPr>
            <a:r>
              <a:rPr lang="en-US" altLang="en-US" sz="1500" b="1" dirty="0">
                <a:latin typeface="Arial" pitchFamily="34" charset="0"/>
                <a:cs typeface="Arial" pitchFamily="34" charset="0"/>
              </a:rPr>
              <a:t>United Nations Department of Economic and Social Affairs (UN DESA)</a:t>
            </a:r>
          </a:p>
          <a:p>
            <a:pPr>
              <a:spcBef>
                <a:spcPct val="0"/>
              </a:spcBef>
            </a:pPr>
            <a:endParaRPr lang="es-ES" altLang="ko-KR" sz="1170" dirty="0">
              <a:latin typeface="Arial" pitchFamily="34" charset="0"/>
              <a:cs typeface="Arial" pitchFamily="34" charset="0"/>
            </a:endParaRPr>
          </a:p>
          <a:p>
            <a:endParaRPr lang="en-US" altLang="ko-KR" dirty="0"/>
          </a:p>
        </p:txBody>
      </p:sp>
      <p:sp>
        <p:nvSpPr>
          <p:cNvPr id="2" name="Title 1"/>
          <p:cNvSpPr>
            <a:spLocks noGrp="1"/>
          </p:cNvSpPr>
          <p:nvPr>
            <p:ph type="ctrTitle" sz="quarter"/>
          </p:nvPr>
        </p:nvSpPr>
        <p:spPr>
          <a:xfrm>
            <a:off x="157163" y="2537460"/>
            <a:ext cx="8829675" cy="1183005"/>
          </a:xfrm>
        </p:spPr>
        <p:txBody>
          <a:bodyPr>
            <a:normAutofit fontScale="90000"/>
          </a:bodyPr>
          <a:lstStyle/>
          <a:p>
            <a:pPr algn="ctr"/>
            <a:r>
              <a:rPr lang="en-US" sz="2520" b="1" dirty="0">
                <a:solidFill>
                  <a:srgbClr val="0070C0"/>
                </a:solidFill>
              </a:rPr>
              <a:t>Transformational Leadership and </a:t>
            </a:r>
            <a:br>
              <a:rPr lang="en-US" sz="2520" b="1" dirty="0">
                <a:solidFill>
                  <a:srgbClr val="0070C0"/>
                </a:solidFill>
              </a:rPr>
            </a:br>
            <a:r>
              <a:rPr lang="en-US" sz="2520" b="1" dirty="0">
                <a:solidFill>
                  <a:srgbClr val="0070C0"/>
                </a:solidFill>
              </a:rPr>
              <a:t>Transforming Public Servants’ Mindsets for the </a:t>
            </a:r>
            <a:br>
              <a:rPr lang="en-US" sz="2520" b="1" dirty="0">
                <a:solidFill>
                  <a:srgbClr val="0070C0"/>
                </a:solidFill>
              </a:rPr>
            </a:br>
            <a:r>
              <a:rPr lang="en-US" sz="2520" b="1" dirty="0">
                <a:solidFill>
                  <a:srgbClr val="0070C0"/>
                </a:solidFill>
              </a:rPr>
              <a:t>Sustainable Development Goals</a:t>
            </a:r>
            <a:r>
              <a:rPr sz="2520" b="1" dirty="0">
                <a:solidFill>
                  <a:srgbClr val="0070C0"/>
                </a:solidFill>
                <a:latin typeface="Arial" pitchFamily="34" charset="0"/>
                <a:ea typeface="ヒラギノ明朝 ProN W3" charset="-128"/>
              </a:rPr>
              <a:t/>
            </a:r>
            <a:br>
              <a:rPr sz="2520" b="1" dirty="0">
                <a:solidFill>
                  <a:srgbClr val="0070C0"/>
                </a:solidFill>
                <a:latin typeface="Arial" pitchFamily="34" charset="0"/>
                <a:ea typeface="ヒラギノ明朝 ProN W3" charset="-128"/>
              </a:rPr>
            </a:br>
            <a:endParaRPr sz="2520" b="1" dirty="0">
              <a:solidFill>
                <a:srgbClr val="0070C0"/>
              </a:solidFill>
              <a:latin typeface="Tahoma" pitchFamily="34" charset="0"/>
              <a:cs typeface="Tahoma" pitchFamily="34" charset="0"/>
            </a:endParaRPr>
          </a:p>
        </p:txBody>
      </p:sp>
      <p:sp>
        <p:nvSpPr>
          <p:cNvPr id="7" name="TextBox 6"/>
          <p:cNvSpPr txBox="1"/>
          <p:nvPr/>
        </p:nvSpPr>
        <p:spPr>
          <a:xfrm>
            <a:off x="561500" y="970652"/>
            <a:ext cx="8425338" cy="1477325"/>
          </a:xfrm>
          <a:prstGeom prst="rect">
            <a:avLst/>
          </a:prstGeom>
          <a:noFill/>
        </p:spPr>
        <p:txBody>
          <a:bodyPr lIns="91439" tIns="45719" rIns="91439" bIns="45719">
            <a:spAutoFit/>
          </a:bodyPr>
          <a:lstStyle/>
          <a:p>
            <a:pPr algn="ctr"/>
            <a:endParaRPr lang="en-US" altLang="ko-KR" dirty="0">
              <a:solidFill>
                <a:srgbClr val="7F7F7F"/>
              </a:solidFill>
              <a:latin typeface="Arial" pitchFamily="34" charset="0"/>
              <a:ea typeface="Tahoma" pitchFamily="34" charset="0"/>
            </a:endParaRPr>
          </a:p>
          <a:p>
            <a:pPr algn="ctr"/>
            <a:r>
              <a:rPr lang="en-US" b="1" dirty="0"/>
              <a:t>Learning Conference: Holistic Approaches for Implementing the 2030 Agenda </a:t>
            </a:r>
          </a:p>
          <a:p>
            <a:pPr algn="ctr"/>
            <a:r>
              <a:rPr lang="en-US" b="1" dirty="0"/>
              <a:t>in the Asia-Pacific Region </a:t>
            </a:r>
          </a:p>
          <a:p>
            <a:pPr algn="ctr"/>
            <a:r>
              <a:rPr lang="en-US" b="1" dirty="0"/>
              <a:t>23-24 January 2019, Shanghai, China </a:t>
            </a:r>
          </a:p>
          <a:p>
            <a:pPr algn="ctr"/>
            <a:endParaRPr lang="en-US" altLang="ko-KR" dirty="0">
              <a:solidFill>
                <a:srgbClr val="7F7F7F"/>
              </a:solidFill>
              <a:latin typeface="Arial" pitchFamily="34" charset="0"/>
              <a:ea typeface="Tahoma" pitchFamily="34" charset="0"/>
            </a:endParaRPr>
          </a:p>
        </p:txBody>
      </p:sp>
      <p:pic>
        <p:nvPicPr>
          <p:cNvPr id="15365" name="Picture 10" descr="https://www.regjeringen.no/globalassets/departementene/ud/bilder/utviklingssamarbeid/icons-final_red.png"/>
          <p:cNvPicPr>
            <a:picLocks noChangeAspect="1" noChangeArrowheads="1"/>
          </p:cNvPicPr>
          <p:nvPr/>
        </p:nvPicPr>
        <p:blipFill>
          <a:blip r:embed="rId3"/>
          <a:srcRect/>
          <a:stretch>
            <a:fillRect/>
          </a:stretch>
        </p:blipFill>
        <p:spPr bwMode="auto">
          <a:xfrm>
            <a:off x="2795755" y="3509599"/>
            <a:ext cx="3703320" cy="1563053"/>
          </a:xfrm>
          <a:prstGeom prst="rect">
            <a:avLst/>
          </a:prstGeom>
          <a:noFill/>
          <a:ln w="9525">
            <a:noFill/>
            <a:miter lim="800000"/>
            <a:headEnd/>
            <a:tailEnd/>
          </a:ln>
        </p:spPr>
      </p:pic>
    </p:spTree>
    <p:extLst>
      <p:ext uri="{BB962C8B-B14F-4D97-AF65-F5344CB8AC3E}">
        <p14:creationId xmlns:p14="http://schemas.microsoft.com/office/powerpoint/2010/main" val="2697695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3">
            <a:extLst>
              <a:ext uri="{FF2B5EF4-FFF2-40B4-BE49-F238E27FC236}">
                <a16:creationId xmlns:a16="http://schemas.microsoft.com/office/drawing/2014/main" xmlns="" id="{90418067-C68C-4734-8CB4-B8F623CF8E97}"/>
              </a:ext>
            </a:extLst>
          </p:cNvPr>
          <p:cNvPicPr>
            <a:picLocks noGrp="1"/>
          </p:cNvPicPr>
          <p:nvPr>
            <p:ph idx="1"/>
          </p:nvPr>
        </p:nvPicPr>
        <p:blipFill>
          <a:blip r:embed="rId2"/>
          <a:stretch>
            <a:fillRect/>
          </a:stretch>
        </p:blipFill>
        <p:spPr>
          <a:xfrm>
            <a:off x="205084" y="2433224"/>
            <a:ext cx="2475270" cy="1991552"/>
          </a:xfrm>
          <a:prstGeom prst="rect">
            <a:avLst/>
          </a:prstGeom>
        </p:spPr>
      </p:pic>
      <p:sp>
        <p:nvSpPr>
          <p:cNvPr id="7" name="Title 1">
            <a:extLst>
              <a:ext uri="{FF2B5EF4-FFF2-40B4-BE49-F238E27FC236}">
                <a16:creationId xmlns:a16="http://schemas.microsoft.com/office/drawing/2014/main" xmlns="" id="{9EDC1382-58C6-4543-AEAB-FED5D6A3F5C6}"/>
              </a:ext>
            </a:extLst>
          </p:cNvPr>
          <p:cNvSpPr txBox="1">
            <a:spLocks/>
          </p:cNvSpPr>
          <p:nvPr/>
        </p:nvSpPr>
        <p:spPr>
          <a:xfrm>
            <a:off x="389579" y="381000"/>
            <a:ext cx="8151603" cy="9525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altLang="ko-KR" sz="2400" b="1" dirty="0">
              <a:solidFill>
                <a:srgbClr val="1F40A4"/>
              </a:solidFill>
              <a:latin typeface="Arial" panose="020B0604020202020204" pitchFamily="34" charset="0"/>
              <a:ea typeface="MS PGothic" pitchFamily="34" charset="-128"/>
              <a:cs typeface="Arial" panose="020B0604020202020204" pitchFamily="34" charset="0"/>
            </a:endParaRPr>
          </a:p>
        </p:txBody>
      </p:sp>
      <p:sp>
        <p:nvSpPr>
          <p:cNvPr id="9" name="Rectangle 8">
            <a:extLst>
              <a:ext uri="{FF2B5EF4-FFF2-40B4-BE49-F238E27FC236}">
                <a16:creationId xmlns:a16="http://schemas.microsoft.com/office/drawing/2014/main" xmlns="" id="{497C04DC-9D6C-4246-9E9A-DD661FCDE498}"/>
              </a:ext>
            </a:extLst>
          </p:cNvPr>
          <p:cNvSpPr/>
          <p:nvPr/>
        </p:nvSpPr>
        <p:spPr>
          <a:xfrm>
            <a:off x="767036" y="746961"/>
            <a:ext cx="5696111" cy="400110"/>
          </a:xfrm>
          <a:prstGeom prst="rect">
            <a:avLst/>
          </a:prstGeom>
        </p:spPr>
        <p:txBody>
          <a:bodyPr wrap="none">
            <a:spAutoFit/>
          </a:bodyPr>
          <a:lstStyle/>
          <a:p>
            <a:r>
              <a:rPr lang="en-US" sz="2000" b="1" dirty="0">
                <a:latin typeface="Arial" panose="020B0604020202020204" pitchFamily="34" charset="0"/>
                <a:ea typeface="MS PGothic" pitchFamily="34" charset="-128"/>
                <a:cs typeface="Arial" panose="020B0604020202020204" pitchFamily="34" charset="0"/>
              </a:rPr>
              <a:t>Task Force in the Asia and the Pacific Region</a:t>
            </a:r>
          </a:p>
        </p:txBody>
      </p:sp>
      <p:graphicFrame>
        <p:nvGraphicFramePr>
          <p:cNvPr id="2" name="Table 1">
            <a:extLst>
              <a:ext uri="{FF2B5EF4-FFF2-40B4-BE49-F238E27FC236}">
                <a16:creationId xmlns:a16="http://schemas.microsoft.com/office/drawing/2014/main" xmlns="" id="{A0235DBF-7527-47E5-8446-1F39291A1617}"/>
              </a:ext>
            </a:extLst>
          </p:cNvPr>
          <p:cNvGraphicFramePr>
            <a:graphicFrameLocks noGrp="1"/>
          </p:cNvGraphicFramePr>
          <p:nvPr>
            <p:extLst>
              <p:ext uri="{D42A27DB-BD31-4B8C-83A1-F6EECF244321}">
                <p14:modId xmlns:p14="http://schemas.microsoft.com/office/powerpoint/2010/main" val="3602051324"/>
              </p:ext>
            </p:extLst>
          </p:nvPr>
        </p:nvGraphicFramePr>
        <p:xfrm>
          <a:off x="3276600" y="1985192"/>
          <a:ext cx="4638675" cy="4669252"/>
        </p:xfrm>
        <a:graphic>
          <a:graphicData uri="http://schemas.openxmlformats.org/drawingml/2006/table">
            <a:tbl>
              <a:tblPr firstRow="1" firstCol="1" bandRow="1">
                <a:tableStyleId>{5C22544A-7EE6-4342-B048-85BDC9FD1C3A}</a:tableStyleId>
              </a:tblPr>
              <a:tblGrid>
                <a:gridCol w="1586682">
                  <a:extLst>
                    <a:ext uri="{9D8B030D-6E8A-4147-A177-3AD203B41FA5}">
                      <a16:colId xmlns:a16="http://schemas.microsoft.com/office/drawing/2014/main" xmlns="" val="4014591565"/>
                    </a:ext>
                  </a:extLst>
                </a:gridCol>
                <a:gridCol w="3051993">
                  <a:extLst>
                    <a:ext uri="{9D8B030D-6E8A-4147-A177-3AD203B41FA5}">
                      <a16:colId xmlns:a16="http://schemas.microsoft.com/office/drawing/2014/main" xmlns="" val="3469861837"/>
                    </a:ext>
                  </a:extLst>
                </a:gridCol>
              </a:tblGrid>
              <a:tr h="126700">
                <a:tc gridSpan="2">
                  <a:txBody>
                    <a:bodyPr/>
                    <a:lstStyle/>
                    <a:p>
                      <a:pPr marL="0" marR="0">
                        <a:lnSpc>
                          <a:spcPct val="115000"/>
                        </a:lnSpc>
                        <a:spcBef>
                          <a:spcPts val="0"/>
                        </a:spcBef>
                        <a:spcAft>
                          <a:spcPts val="0"/>
                        </a:spcAft>
                      </a:pPr>
                      <a:r>
                        <a:rPr lang="en-US" sz="700">
                          <a:effectLst/>
                        </a:rPr>
                        <a:t>Asia</a:t>
                      </a:r>
                      <a:endParaRPr lang="en-US" sz="700">
                        <a:effectLst/>
                        <a:latin typeface="Calibri" panose="020F0502020204030204" pitchFamily="34" charset="0"/>
                        <a:ea typeface="SimSun" panose="02010600030101010101" pitchFamily="2" charset="-122"/>
                        <a:cs typeface="Arial" panose="020B0604020202020204" pitchFamily="34" charset="0"/>
                      </a:endParaRPr>
                    </a:p>
                  </a:txBody>
                  <a:tcPr marL="46407" marR="46407" marT="0" marB="0"/>
                </a:tc>
                <a:tc hMerge="1">
                  <a:txBody>
                    <a:bodyPr/>
                    <a:lstStyle/>
                    <a:p>
                      <a:endParaRPr lang="en-US"/>
                    </a:p>
                  </a:txBody>
                  <a:tcPr/>
                </a:tc>
                <a:extLst>
                  <a:ext uri="{0D108BD9-81ED-4DB2-BD59-A6C34878D82A}">
                    <a16:rowId xmlns:a16="http://schemas.microsoft.com/office/drawing/2014/main" xmlns="" val="3134887294"/>
                  </a:ext>
                </a:extLst>
              </a:tr>
              <a:tr h="440382">
                <a:tc>
                  <a:txBody>
                    <a:bodyPr/>
                    <a:lstStyle/>
                    <a:p>
                      <a:pPr marL="0" marR="0">
                        <a:lnSpc>
                          <a:spcPct val="115000"/>
                        </a:lnSpc>
                        <a:spcBef>
                          <a:spcPts val="0"/>
                        </a:spcBef>
                        <a:spcAft>
                          <a:spcPts val="0"/>
                        </a:spcAft>
                      </a:pPr>
                      <a:r>
                        <a:rPr lang="en-GB" sz="700">
                          <a:effectLst/>
                        </a:rPr>
                        <a:t>Mr. Alex Brillantes</a:t>
                      </a:r>
                      <a:endParaRPr lang="en-US" sz="700">
                        <a:effectLst/>
                        <a:latin typeface="Calibri" panose="020F0502020204030204" pitchFamily="34" charset="0"/>
                        <a:ea typeface="SimSun" panose="02010600030101010101" pitchFamily="2" charset="-122"/>
                        <a:cs typeface="Arial" panose="020B0604020202020204" pitchFamily="34" charset="0"/>
                      </a:endParaRPr>
                    </a:p>
                  </a:txBody>
                  <a:tcPr marL="46407" marR="46407" marT="0" marB="0"/>
                </a:tc>
                <a:tc>
                  <a:txBody>
                    <a:bodyPr/>
                    <a:lstStyle/>
                    <a:p>
                      <a:pPr marL="0" marR="0">
                        <a:lnSpc>
                          <a:spcPct val="115000"/>
                        </a:lnSpc>
                        <a:spcBef>
                          <a:spcPts val="0"/>
                        </a:spcBef>
                        <a:spcAft>
                          <a:spcPts val="0"/>
                        </a:spcAft>
                      </a:pPr>
                      <a:r>
                        <a:rPr lang="en-GB" sz="700" dirty="0">
                          <a:effectLst/>
                        </a:rPr>
                        <a:t>President, Asian Association for Public Administration; </a:t>
                      </a:r>
                      <a:r>
                        <a:rPr lang="en-GB" sz="700" dirty="0" err="1">
                          <a:effectLst/>
                        </a:rPr>
                        <a:t>abbrillantes@up.edu.pha</a:t>
                      </a:r>
                      <a:r>
                        <a:rPr lang="en-GB" sz="700" dirty="0">
                          <a:effectLst/>
                        </a:rPr>
                        <a:t>; </a:t>
                      </a:r>
                      <a:r>
                        <a:rPr lang="en-GB" sz="700" u="sng" dirty="0">
                          <a:effectLst/>
                          <a:hlinkClick r:id="rId3"/>
                        </a:rPr>
                        <a:t>abbrillantes@gmail.com</a:t>
                      </a:r>
                      <a:endParaRPr lang="en-US" sz="700" dirty="0">
                        <a:effectLst/>
                      </a:endParaRPr>
                    </a:p>
                    <a:p>
                      <a:pPr marL="0" marR="0">
                        <a:lnSpc>
                          <a:spcPct val="115000"/>
                        </a:lnSpc>
                        <a:spcBef>
                          <a:spcPts val="0"/>
                        </a:spcBef>
                        <a:spcAft>
                          <a:spcPts val="0"/>
                        </a:spcAft>
                      </a:pPr>
                      <a:r>
                        <a:rPr lang="en-GB" sz="1000" b="1" kern="1200" dirty="0">
                          <a:solidFill>
                            <a:schemeClr val="dk1"/>
                          </a:solidFill>
                          <a:effectLst/>
                          <a:latin typeface="+mn-lt"/>
                          <a:ea typeface="+mn-ea"/>
                          <a:cs typeface="+mn-cs"/>
                        </a:rPr>
                        <a:t>AAPA</a:t>
                      </a:r>
                      <a:endParaRPr lang="en-US" sz="1000" b="1" kern="1200" dirty="0">
                        <a:solidFill>
                          <a:schemeClr val="dk1"/>
                        </a:solidFill>
                        <a:effectLst/>
                        <a:latin typeface="+mn-lt"/>
                        <a:ea typeface="+mn-ea"/>
                        <a:cs typeface="+mn-cs"/>
                      </a:endParaRPr>
                    </a:p>
                  </a:txBody>
                  <a:tcPr marL="46407" marR="46407" marT="0" marB="0"/>
                </a:tc>
                <a:extLst>
                  <a:ext uri="{0D108BD9-81ED-4DB2-BD59-A6C34878D82A}">
                    <a16:rowId xmlns:a16="http://schemas.microsoft.com/office/drawing/2014/main" xmlns="" val="1147070699"/>
                  </a:ext>
                </a:extLst>
              </a:tr>
              <a:tr h="566954">
                <a:tc>
                  <a:txBody>
                    <a:bodyPr/>
                    <a:lstStyle/>
                    <a:p>
                      <a:pPr marL="0" marR="0">
                        <a:lnSpc>
                          <a:spcPct val="115000"/>
                        </a:lnSpc>
                        <a:spcBef>
                          <a:spcPts val="0"/>
                        </a:spcBef>
                        <a:spcAft>
                          <a:spcPts val="0"/>
                        </a:spcAft>
                      </a:pPr>
                      <a:r>
                        <a:rPr lang="en-GB" sz="700">
                          <a:effectLst/>
                        </a:rPr>
                        <a:t>Md. Aslam Alam </a:t>
                      </a:r>
                      <a:endParaRPr lang="en-US" sz="700">
                        <a:effectLst/>
                        <a:latin typeface="Calibri" panose="020F0502020204030204" pitchFamily="34" charset="0"/>
                        <a:ea typeface="SimSun" panose="02010600030101010101" pitchFamily="2" charset="-122"/>
                        <a:cs typeface="Arial" panose="020B0604020202020204" pitchFamily="34" charset="0"/>
                      </a:endParaRPr>
                    </a:p>
                  </a:txBody>
                  <a:tcPr marL="46407" marR="46407" marT="0" marB="0"/>
                </a:tc>
                <a:tc>
                  <a:txBody>
                    <a:bodyPr/>
                    <a:lstStyle/>
                    <a:p>
                      <a:pPr marL="0" marR="0">
                        <a:lnSpc>
                          <a:spcPct val="115000"/>
                        </a:lnSpc>
                        <a:spcBef>
                          <a:spcPts val="0"/>
                        </a:spcBef>
                        <a:spcAft>
                          <a:spcPts val="0"/>
                        </a:spcAft>
                      </a:pPr>
                      <a:r>
                        <a:rPr lang="en-GB" sz="700" dirty="0">
                          <a:effectLst/>
                        </a:rPr>
                        <a:t>Rector, Bangladesh Public Administration Training Centre, Bangladesh; m.aslam.alam@gmail.com</a:t>
                      </a:r>
                      <a:br>
                        <a:rPr lang="en-GB" sz="700" dirty="0">
                          <a:effectLst/>
                        </a:rPr>
                      </a:br>
                      <a:r>
                        <a:rPr lang="en-GB" sz="700" u="sng" dirty="0">
                          <a:effectLst/>
                          <a:hlinkClick r:id="rId4"/>
                        </a:rPr>
                        <a:t>ashraf77.du@gmail.com</a:t>
                      </a:r>
                      <a:endParaRPr lang="en-US" sz="700" dirty="0">
                        <a:effectLst/>
                      </a:endParaRPr>
                    </a:p>
                    <a:p>
                      <a:pPr marL="0" marR="0">
                        <a:lnSpc>
                          <a:spcPct val="115000"/>
                        </a:lnSpc>
                        <a:spcBef>
                          <a:spcPts val="0"/>
                        </a:spcBef>
                        <a:spcAft>
                          <a:spcPts val="0"/>
                        </a:spcAft>
                      </a:pPr>
                      <a:r>
                        <a:rPr lang="en-GB" sz="1000" b="1" kern="1200" dirty="0">
                          <a:solidFill>
                            <a:schemeClr val="dk1"/>
                          </a:solidFill>
                          <a:effectLst/>
                          <a:latin typeface="+mn-lt"/>
                          <a:ea typeface="+mn-ea"/>
                          <a:cs typeface="+mn-cs"/>
                        </a:rPr>
                        <a:t>Bangladesh</a:t>
                      </a:r>
                      <a:endParaRPr lang="en-US" sz="1000" b="1" kern="1200" dirty="0">
                        <a:solidFill>
                          <a:schemeClr val="dk1"/>
                        </a:solidFill>
                        <a:effectLst/>
                        <a:latin typeface="+mn-lt"/>
                        <a:ea typeface="+mn-ea"/>
                        <a:cs typeface="+mn-cs"/>
                      </a:endParaRPr>
                    </a:p>
                  </a:txBody>
                  <a:tcPr marL="46407" marR="46407" marT="0" marB="0"/>
                </a:tc>
                <a:extLst>
                  <a:ext uri="{0D108BD9-81ED-4DB2-BD59-A6C34878D82A}">
                    <a16:rowId xmlns:a16="http://schemas.microsoft.com/office/drawing/2014/main" xmlns="" val="4085298379"/>
                  </a:ext>
                </a:extLst>
              </a:tr>
              <a:tr h="530476">
                <a:tc>
                  <a:txBody>
                    <a:bodyPr/>
                    <a:lstStyle/>
                    <a:p>
                      <a:pPr marL="0" marR="0">
                        <a:lnSpc>
                          <a:spcPct val="115000"/>
                        </a:lnSpc>
                        <a:spcBef>
                          <a:spcPts val="0"/>
                        </a:spcBef>
                        <a:spcAft>
                          <a:spcPts val="0"/>
                        </a:spcAft>
                      </a:pPr>
                      <a:r>
                        <a:rPr lang="en-GB" sz="700">
                          <a:effectLst/>
                        </a:rPr>
                        <a:t>Mr. Dasho Karma Tshiteem, </a:t>
                      </a:r>
                      <a:endParaRPr lang="en-US" sz="700">
                        <a:effectLst/>
                        <a:latin typeface="Calibri" panose="020F0502020204030204" pitchFamily="34" charset="0"/>
                        <a:ea typeface="SimSun" panose="02010600030101010101" pitchFamily="2" charset="-122"/>
                        <a:cs typeface="Arial" panose="020B0604020202020204" pitchFamily="34" charset="0"/>
                      </a:endParaRPr>
                    </a:p>
                  </a:txBody>
                  <a:tcPr marL="46407" marR="46407" marT="0" marB="0"/>
                </a:tc>
                <a:tc>
                  <a:txBody>
                    <a:bodyPr/>
                    <a:lstStyle/>
                    <a:p>
                      <a:pPr marL="0" marR="0">
                        <a:lnSpc>
                          <a:spcPct val="115000"/>
                        </a:lnSpc>
                        <a:spcBef>
                          <a:spcPts val="0"/>
                        </a:spcBef>
                        <a:spcAft>
                          <a:spcPts val="0"/>
                        </a:spcAft>
                      </a:pPr>
                      <a:r>
                        <a:rPr lang="en-GB" sz="700" dirty="0">
                          <a:effectLst/>
                        </a:rPr>
                        <a:t>Chairman, Royal Civil Service Commission; </a:t>
                      </a:r>
                      <a:r>
                        <a:rPr lang="en-GB" sz="700" u="none" strike="noStrike" dirty="0">
                          <a:effectLst/>
                          <a:hlinkClick r:id="rId5"/>
                        </a:rPr>
                        <a:t>ktshiteem@rcsc.gov.bt</a:t>
                      </a:r>
                      <a:r>
                        <a:rPr lang="en-GB" sz="700" dirty="0">
                          <a:effectLst/>
                        </a:rPr>
                        <a:t>; CC: Ms. </a:t>
                      </a:r>
                      <a:r>
                        <a:rPr lang="en-GB" sz="700" dirty="0" err="1">
                          <a:effectLst/>
                        </a:rPr>
                        <a:t>Pelden</a:t>
                      </a:r>
                      <a:r>
                        <a:rPr lang="en-GB" sz="700" dirty="0">
                          <a:effectLst/>
                        </a:rPr>
                        <a:t> </a:t>
                      </a:r>
                      <a:r>
                        <a:rPr lang="en-GB" sz="700" dirty="0" err="1">
                          <a:effectLst/>
                        </a:rPr>
                        <a:t>Lhamu</a:t>
                      </a:r>
                      <a:r>
                        <a:rPr lang="en-GB" sz="700" dirty="0">
                          <a:effectLst/>
                        </a:rPr>
                        <a:t> (</a:t>
                      </a:r>
                      <a:r>
                        <a:rPr lang="en-GB" sz="700" u="sng" dirty="0">
                          <a:effectLst/>
                          <a:hlinkClick r:id="rId6"/>
                        </a:rPr>
                        <a:t>phlamu@rcsc.gov.bt</a:t>
                      </a:r>
                      <a:r>
                        <a:rPr lang="en-GB" sz="700" dirty="0">
                          <a:effectLst/>
                        </a:rPr>
                        <a:t>)</a:t>
                      </a:r>
                      <a:endParaRPr lang="en-US" sz="700" dirty="0">
                        <a:effectLst/>
                      </a:endParaRPr>
                    </a:p>
                    <a:p>
                      <a:pPr marL="0" marR="0">
                        <a:lnSpc>
                          <a:spcPct val="115000"/>
                        </a:lnSpc>
                        <a:spcBef>
                          <a:spcPts val="0"/>
                        </a:spcBef>
                        <a:spcAft>
                          <a:spcPts val="0"/>
                        </a:spcAft>
                      </a:pPr>
                      <a:r>
                        <a:rPr lang="en-GB" sz="1000" b="1" kern="1200" dirty="0">
                          <a:solidFill>
                            <a:schemeClr val="dk1"/>
                          </a:solidFill>
                          <a:effectLst/>
                          <a:latin typeface="+mn-lt"/>
                          <a:ea typeface="+mn-ea"/>
                          <a:cs typeface="+mn-cs"/>
                        </a:rPr>
                        <a:t>Bhutan</a:t>
                      </a:r>
                      <a:endParaRPr lang="en-US" sz="1000" b="1" kern="1200" dirty="0">
                        <a:solidFill>
                          <a:schemeClr val="dk1"/>
                        </a:solidFill>
                        <a:effectLst/>
                        <a:latin typeface="+mn-lt"/>
                        <a:ea typeface="+mn-ea"/>
                        <a:cs typeface="+mn-cs"/>
                      </a:endParaRPr>
                    </a:p>
                  </a:txBody>
                  <a:tcPr marL="46407" marR="46407" marT="0" marB="0"/>
                </a:tc>
                <a:extLst>
                  <a:ext uri="{0D108BD9-81ED-4DB2-BD59-A6C34878D82A}">
                    <a16:rowId xmlns:a16="http://schemas.microsoft.com/office/drawing/2014/main" xmlns="" val="3881159607"/>
                  </a:ext>
                </a:extLst>
              </a:tr>
              <a:tr h="395884">
                <a:tc>
                  <a:txBody>
                    <a:bodyPr/>
                    <a:lstStyle/>
                    <a:p>
                      <a:pPr marL="0" marR="0">
                        <a:lnSpc>
                          <a:spcPct val="115000"/>
                        </a:lnSpc>
                        <a:spcBef>
                          <a:spcPts val="0"/>
                        </a:spcBef>
                        <a:spcAft>
                          <a:spcPts val="0"/>
                        </a:spcAft>
                      </a:pPr>
                      <a:r>
                        <a:rPr lang="en-GB" sz="700">
                          <a:effectLst/>
                        </a:rPr>
                        <a:t>Mr. Sarkhad Zulfikar, </a:t>
                      </a:r>
                      <a:endParaRPr lang="en-US" sz="700">
                        <a:effectLst/>
                        <a:latin typeface="Calibri" panose="020F0502020204030204" pitchFamily="34" charset="0"/>
                        <a:ea typeface="SimSun" panose="02010600030101010101" pitchFamily="2" charset="-122"/>
                        <a:cs typeface="Arial" panose="020B0604020202020204" pitchFamily="34" charset="0"/>
                      </a:endParaRPr>
                    </a:p>
                  </a:txBody>
                  <a:tcPr marL="46407" marR="46407" marT="0" marB="0"/>
                </a:tc>
                <a:tc>
                  <a:txBody>
                    <a:bodyPr/>
                    <a:lstStyle/>
                    <a:p>
                      <a:pPr marL="0" marR="0">
                        <a:lnSpc>
                          <a:spcPct val="115000"/>
                        </a:lnSpc>
                        <a:spcBef>
                          <a:spcPts val="0"/>
                        </a:spcBef>
                        <a:spcAft>
                          <a:spcPts val="0"/>
                        </a:spcAft>
                      </a:pPr>
                      <a:r>
                        <a:rPr lang="en-GB" sz="700" dirty="0">
                          <a:effectLst/>
                        </a:rPr>
                        <a:t>Director/Rector, National Academy of Governance; </a:t>
                      </a:r>
                      <a:r>
                        <a:rPr lang="en-GB" sz="700" u="sng" dirty="0">
                          <a:effectLst/>
                          <a:hlinkClick r:id="rId7"/>
                        </a:rPr>
                        <a:t>zulfikar@naog.gov.mn</a:t>
                      </a:r>
                      <a:endParaRPr lang="en-US" sz="700" dirty="0">
                        <a:effectLst/>
                      </a:endParaRPr>
                    </a:p>
                    <a:p>
                      <a:pPr marL="0" marR="0">
                        <a:lnSpc>
                          <a:spcPct val="115000"/>
                        </a:lnSpc>
                        <a:spcBef>
                          <a:spcPts val="0"/>
                        </a:spcBef>
                        <a:spcAft>
                          <a:spcPts val="0"/>
                        </a:spcAft>
                      </a:pPr>
                      <a:r>
                        <a:rPr lang="en-GB" sz="1000" b="1" kern="1200" dirty="0">
                          <a:solidFill>
                            <a:schemeClr val="dk1"/>
                          </a:solidFill>
                          <a:effectLst/>
                          <a:latin typeface="+mn-lt"/>
                          <a:ea typeface="+mn-ea"/>
                          <a:cs typeface="+mn-cs"/>
                        </a:rPr>
                        <a:t>Mongolia</a:t>
                      </a:r>
                      <a:endParaRPr lang="en-US" sz="1000" b="1" kern="1200" dirty="0">
                        <a:solidFill>
                          <a:schemeClr val="dk1"/>
                        </a:solidFill>
                        <a:effectLst/>
                        <a:latin typeface="+mn-lt"/>
                        <a:ea typeface="+mn-ea"/>
                        <a:cs typeface="+mn-cs"/>
                      </a:endParaRPr>
                    </a:p>
                  </a:txBody>
                  <a:tcPr marL="46407" marR="46407" marT="0" marB="0"/>
                </a:tc>
                <a:extLst>
                  <a:ext uri="{0D108BD9-81ED-4DB2-BD59-A6C34878D82A}">
                    <a16:rowId xmlns:a16="http://schemas.microsoft.com/office/drawing/2014/main" xmlns="" val="443384569"/>
                  </a:ext>
                </a:extLst>
              </a:tr>
              <a:tr h="395884">
                <a:tc>
                  <a:txBody>
                    <a:bodyPr/>
                    <a:lstStyle/>
                    <a:p>
                      <a:pPr marL="0" marR="0">
                        <a:lnSpc>
                          <a:spcPct val="115000"/>
                        </a:lnSpc>
                        <a:spcBef>
                          <a:spcPts val="0"/>
                        </a:spcBef>
                        <a:spcAft>
                          <a:spcPts val="0"/>
                        </a:spcAft>
                      </a:pPr>
                      <a:r>
                        <a:rPr lang="en-GB" sz="700">
                          <a:effectLst/>
                        </a:rPr>
                        <a:t>Mr. Iqbal Mohammed </a:t>
                      </a:r>
                      <a:endParaRPr lang="en-US" sz="700">
                        <a:effectLst/>
                        <a:latin typeface="Calibri" panose="020F0502020204030204" pitchFamily="34" charset="0"/>
                        <a:ea typeface="SimSun" panose="02010600030101010101" pitchFamily="2" charset="-122"/>
                        <a:cs typeface="Arial" panose="020B0604020202020204" pitchFamily="34" charset="0"/>
                      </a:endParaRPr>
                    </a:p>
                  </a:txBody>
                  <a:tcPr marL="46407" marR="46407" marT="0" marB="0"/>
                </a:tc>
                <a:tc>
                  <a:txBody>
                    <a:bodyPr/>
                    <a:lstStyle/>
                    <a:p>
                      <a:pPr marL="0" marR="0">
                        <a:lnSpc>
                          <a:spcPct val="115000"/>
                        </a:lnSpc>
                        <a:spcBef>
                          <a:spcPts val="0"/>
                        </a:spcBef>
                        <a:spcAft>
                          <a:spcPts val="0"/>
                        </a:spcAft>
                      </a:pPr>
                      <a:r>
                        <a:rPr lang="en-GB" sz="700" dirty="0">
                          <a:effectLst/>
                        </a:rPr>
                        <a:t>Director General, National School of Public Policy; nspprector@gmail.com, </a:t>
                      </a:r>
                      <a:r>
                        <a:rPr lang="en-GB" sz="700" u="sng" dirty="0">
                          <a:effectLst/>
                          <a:hlinkClick r:id="rId8"/>
                        </a:rPr>
                        <a:t>imchohan@hotmail.com</a:t>
                      </a:r>
                      <a:endParaRPr lang="en-US" sz="700" dirty="0">
                        <a:effectLst/>
                      </a:endParaRPr>
                    </a:p>
                    <a:p>
                      <a:pPr marL="0" marR="0">
                        <a:lnSpc>
                          <a:spcPct val="115000"/>
                        </a:lnSpc>
                        <a:spcBef>
                          <a:spcPts val="0"/>
                        </a:spcBef>
                        <a:spcAft>
                          <a:spcPts val="0"/>
                        </a:spcAft>
                      </a:pPr>
                      <a:r>
                        <a:rPr lang="en-GB" sz="1000" b="1" kern="1200" dirty="0">
                          <a:solidFill>
                            <a:schemeClr val="dk1"/>
                          </a:solidFill>
                          <a:effectLst/>
                          <a:latin typeface="+mn-lt"/>
                          <a:ea typeface="+mn-ea"/>
                          <a:cs typeface="+mn-cs"/>
                        </a:rPr>
                        <a:t>Pakistan</a:t>
                      </a:r>
                      <a:endParaRPr lang="en-US" sz="1000" b="1" kern="1200" dirty="0">
                        <a:solidFill>
                          <a:schemeClr val="dk1"/>
                        </a:solidFill>
                        <a:effectLst/>
                        <a:latin typeface="+mn-lt"/>
                        <a:ea typeface="+mn-ea"/>
                        <a:cs typeface="+mn-cs"/>
                      </a:endParaRPr>
                    </a:p>
                  </a:txBody>
                  <a:tcPr marL="46407" marR="46407" marT="0" marB="0"/>
                </a:tc>
                <a:extLst>
                  <a:ext uri="{0D108BD9-81ED-4DB2-BD59-A6C34878D82A}">
                    <a16:rowId xmlns:a16="http://schemas.microsoft.com/office/drawing/2014/main" xmlns="" val="2440200586"/>
                  </a:ext>
                </a:extLst>
              </a:tr>
              <a:tr h="395884">
                <a:tc>
                  <a:txBody>
                    <a:bodyPr/>
                    <a:lstStyle/>
                    <a:p>
                      <a:pPr marL="0" marR="0">
                        <a:lnSpc>
                          <a:spcPct val="115000"/>
                        </a:lnSpc>
                        <a:spcBef>
                          <a:spcPts val="0"/>
                        </a:spcBef>
                        <a:spcAft>
                          <a:spcPts val="0"/>
                        </a:spcAft>
                      </a:pPr>
                      <a:r>
                        <a:rPr lang="en-GB" sz="700">
                          <a:effectLst/>
                        </a:rPr>
                        <a:t>Ms. Pham Thi Quynh Hoa, </a:t>
                      </a:r>
                      <a:endParaRPr lang="en-US" sz="700">
                        <a:effectLst/>
                        <a:latin typeface="Calibri" panose="020F0502020204030204" pitchFamily="34" charset="0"/>
                        <a:ea typeface="SimSun" panose="02010600030101010101" pitchFamily="2" charset="-122"/>
                        <a:cs typeface="Arial" panose="020B0604020202020204" pitchFamily="34" charset="0"/>
                      </a:endParaRPr>
                    </a:p>
                  </a:txBody>
                  <a:tcPr marL="46407" marR="46407" marT="0" marB="0"/>
                </a:tc>
                <a:tc>
                  <a:txBody>
                    <a:bodyPr/>
                    <a:lstStyle/>
                    <a:p>
                      <a:pPr marL="0" marR="0">
                        <a:lnSpc>
                          <a:spcPct val="115000"/>
                        </a:lnSpc>
                        <a:spcBef>
                          <a:spcPts val="0"/>
                        </a:spcBef>
                        <a:spcAft>
                          <a:spcPts val="0"/>
                        </a:spcAft>
                      </a:pPr>
                      <a:r>
                        <a:rPr lang="en-GB" sz="700" dirty="0">
                          <a:effectLst/>
                        </a:rPr>
                        <a:t>Director, National Academy of Public Administration; </a:t>
                      </a:r>
                      <a:r>
                        <a:rPr lang="en-GB" sz="700" u="sng" dirty="0">
                          <a:effectLst/>
                          <a:hlinkClick r:id="rId9"/>
                        </a:rPr>
                        <a:t>hoanapa@yahoo.com</a:t>
                      </a:r>
                      <a:endParaRPr lang="en-US" sz="700" dirty="0">
                        <a:effectLst/>
                      </a:endParaRPr>
                    </a:p>
                    <a:p>
                      <a:pPr marL="0" marR="0">
                        <a:lnSpc>
                          <a:spcPct val="115000"/>
                        </a:lnSpc>
                        <a:spcBef>
                          <a:spcPts val="0"/>
                        </a:spcBef>
                        <a:spcAft>
                          <a:spcPts val="0"/>
                        </a:spcAft>
                      </a:pPr>
                      <a:r>
                        <a:rPr lang="en-GB" sz="1000" b="1" kern="1200" dirty="0">
                          <a:solidFill>
                            <a:schemeClr val="dk1"/>
                          </a:solidFill>
                          <a:effectLst/>
                          <a:latin typeface="+mn-lt"/>
                          <a:ea typeface="+mn-ea"/>
                          <a:cs typeface="+mn-cs"/>
                        </a:rPr>
                        <a:t>Viet</a:t>
                      </a:r>
                      <a:r>
                        <a:rPr lang="en-GB" sz="700" dirty="0">
                          <a:effectLst/>
                        </a:rPr>
                        <a:t> </a:t>
                      </a:r>
                      <a:r>
                        <a:rPr lang="en-GB" sz="1000" b="1" kern="1200" dirty="0">
                          <a:solidFill>
                            <a:schemeClr val="dk1"/>
                          </a:solidFill>
                          <a:effectLst/>
                          <a:latin typeface="+mn-lt"/>
                          <a:ea typeface="+mn-ea"/>
                          <a:cs typeface="+mn-cs"/>
                        </a:rPr>
                        <a:t>Nam</a:t>
                      </a:r>
                      <a:endParaRPr lang="en-US" sz="1000" b="1" kern="1200" dirty="0">
                        <a:solidFill>
                          <a:schemeClr val="dk1"/>
                        </a:solidFill>
                        <a:effectLst/>
                        <a:latin typeface="+mn-lt"/>
                        <a:ea typeface="+mn-ea"/>
                        <a:cs typeface="+mn-cs"/>
                      </a:endParaRPr>
                    </a:p>
                  </a:txBody>
                  <a:tcPr marL="46407" marR="46407" marT="0" marB="0"/>
                </a:tc>
                <a:extLst>
                  <a:ext uri="{0D108BD9-81ED-4DB2-BD59-A6C34878D82A}">
                    <a16:rowId xmlns:a16="http://schemas.microsoft.com/office/drawing/2014/main" xmlns="" val="2696711054"/>
                  </a:ext>
                </a:extLst>
              </a:tr>
              <a:tr h="530476">
                <a:tc>
                  <a:txBody>
                    <a:bodyPr/>
                    <a:lstStyle/>
                    <a:p>
                      <a:pPr marL="0" marR="0">
                        <a:lnSpc>
                          <a:spcPct val="115000"/>
                        </a:lnSpc>
                        <a:spcBef>
                          <a:spcPts val="0"/>
                        </a:spcBef>
                        <a:spcAft>
                          <a:spcPts val="0"/>
                        </a:spcAft>
                      </a:pPr>
                      <a:r>
                        <a:rPr lang="es-ES" sz="700">
                          <a:effectLst/>
                        </a:rPr>
                        <a:t>Ms. Maria Fe Villamejor Mendoza </a:t>
                      </a:r>
                      <a:endParaRPr lang="en-US" sz="700">
                        <a:effectLst/>
                        <a:latin typeface="Calibri" panose="020F0502020204030204" pitchFamily="34" charset="0"/>
                        <a:ea typeface="SimSun" panose="02010600030101010101" pitchFamily="2" charset="-122"/>
                        <a:cs typeface="Arial" panose="020B0604020202020204" pitchFamily="34" charset="0"/>
                      </a:endParaRPr>
                    </a:p>
                  </a:txBody>
                  <a:tcPr marL="46407" marR="46407" marT="0" marB="0"/>
                </a:tc>
                <a:tc>
                  <a:txBody>
                    <a:bodyPr/>
                    <a:lstStyle/>
                    <a:p>
                      <a:pPr marL="0" marR="0">
                        <a:lnSpc>
                          <a:spcPct val="115000"/>
                        </a:lnSpc>
                        <a:spcBef>
                          <a:spcPts val="0"/>
                        </a:spcBef>
                        <a:spcAft>
                          <a:spcPts val="0"/>
                        </a:spcAft>
                      </a:pPr>
                      <a:r>
                        <a:rPr lang="en-GB" sz="700" dirty="0">
                          <a:effectLst/>
                        </a:rPr>
                        <a:t>Dean, National College of Public Administration and Governance, fevmendo@yahoo.com; mvmendoza@upd.edu.ph</a:t>
                      </a:r>
                      <a:endParaRPr lang="en-US" sz="700" dirty="0">
                        <a:effectLst/>
                      </a:endParaRPr>
                    </a:p>
                    <a:p>
                      <a:pPr marL="0" marR="0">
                        <a:lnSpc>
                          <a:spcPct val="115000"/>
                        </a:lnSpc>
                        <a:spcBef>
                          <a:spcPts val="0"/>
                        </a:spcBef>
                        <a:spcAft>
                          <a:spcPts val="0"/>
                        </a:spcAft>
                      </a:pPr>
                      <a:r>
                        <a:rPr lang="en-GB" sz="1000" b="1" kern="1200" dirty="0">
                          <a:solidFill>
                            <a:schemeClr val="dk1"/>
                          </a:solidFill>
                          <a:effectLst/>
                          <a:latin typeface="+mn-lt"/>
                          <a:ea typeface="+mn-ea"/>
                          <a:cs typeface="+mn-cs"/>
                        </a:rPr>
                        <a:t>Philippines</a:t>
                      </a:r>
                      <a:endParaRPr lang="en-US" sz="1000" b="1" kern="1200" dirty="0">
                        <a:solidFill>
                          <a:schemeClr val="dk1"/>
                        </a:solidFill>
                        <a:effectLst/>
                        <a:latin typeface="+mn-lt"/>
                        <a:ea typeface="+mn-ea"/>
                        <a:cs typeface="+mn-cs"/>
                      </a:endParaRPr>
                    </a:p>
                  </a:txBody>
                  <a:tcPr marL="46407" marR="46407" marT="0" marB="0"/>
                </a:tc>
                <a:extLst>
                  <a:ext uri="{0D108BD9-81ED-4DB2-BD59-A6C34878D82A}">
                    <a16:rowId xmlns:a16="http://schemas.microsoft.com/office/drawing/2014/main" xmlns="" val="2762807612"/>
                  </a:ext>
                </a:extLst>
              </a:tr>
              <a:tr h="395884">
                <a:tc>
                  <a:txBody>
                    <a:bodyPr/>
                    <a:lstStyle/>
                    <a:p>
                      <a:pPr marL="0" marR="0">
                        <a:lnSpc>
                          <a:spcPct val="115000"/>
                        </a:lnSpc>
                        <a:spcBef>
                          <a:spcPts val="0"/>
                        </a:spcBef>
                        <a:spcAft>
                          <a:spcPts val="0"/>
                        </a:spcAft>
                      </a:pPr>
                      <a:r>
                        <a:rPr lang="en-GB" sz="700">
                          <a:effectLst/>
                        </a:rPr>
                        <a:t>Ms. Mariyam Nazima Ibrahim </a:t>
                      </a:r>
                      <a:endParaRPr lang="en-US" sz="700">
                        <a:effectLst/>
                        <a:latin typeface="Calibri" panose="020F0502020204030204" pitchFamily="34" charset="0"/>
                        <a:ea typeface="SimSun" panose="02010600030101010101" pitchFamily="2" charset="-122"/>
                        <a:cs typeface="Arial" panose="020B0604020202020204" pitchFamily="34" charset="0"/>
                      </a:endParaRPr>
                    </a:p>
                  </a:txBody>
                  <a:tcPr marL="46407" marR="46407" marT="0" marB="0"/>
                </a:tc>
                <a:tc>
                  <a:txBody>
                    <a:bodyPr/>
                    <a:lstStyle/>
                    <a:p>
                      <a:pPr marL="0" marR="0">
                        <a:lnSpc>
                          <a:spcPct val="115000"/>
                        </a:lnSpc>
                        <a:spcBef>
                          <a:spcPts val="0"/>
                        </a:spcBef>
                        <a:spcAft>
                          <a:spcPts val="0"/>
                        </a:spcAft>
                      </a:pPr>
                      <a:r>
                        <a:rPr lang="en-GB" sz="700" dirty="0">
                          <a:effectLst/>
                        </a:rPr>
                        <a:t>Senior Human Capital Management Executive, Civil Service Commission; </a:t>
                      </a:r>
                      <a:r>
                        <a:rPr lang="en-GB" sz="700" u="sng" dirty="0">
                          <a:effectLst/>
                          <a:hlinkClick r:id="rId10"/>
                        </a:rPr>
                        <a:t>nazima@csc.gov.mv</a:t>
                      </a:r>
                      <a:endParaRPr lang="en-US" sz="700" dirty="0">
                        <a:effectLst/>
                      </a:endParaRPr>
                    </a:p>
                    <a:p>
                      <a:pPr marL="0" marR="0">
                        <a:lnSpc>
                          <a:spcPct val="115000"/>
                        </a:lnSpc>
                        <a:spcBef>
                          <a:spcPts val="0"/>
                        </a:spcBef>
                        <a:spcAft>
                          <a:spcPts val="0"/>
                        </a:spcAft>
                      </a:pPr>
                      <a:r>
                        <a:rPr lang="en-GB" sz="1000" b="1" kern="1200" dirty="0">
                          <a:solidFill>
                            <a:schemeClr val="dk1"/>
                          </a:solidFill>
                          <a:effectLst/>
                          <a:latin typeface="+mn-lt"/>
                          <a:ea typeface="+mn-ea"/>
                          <a:cs typeface="+mn-cs"/>
                        </a:rPr>
                        <a:t>Maldives</a:t>
                      </a:r>
                      <a:endParaRPr lang="en-US" sz="1000" b="1" kern="1200" dirty="0">
                        <a:solidFill>
                          <a:schemeClr val="dk1"/>
                        </a:solidFill>
                        <a:effectLst/>
                        <a:latin typeface="+mn-lt"/>
                        <a:ea typeface="+mn-ea"/>
                        <a:cs typeface="+mn-cs"/>
                      </a:endParaRPr>
                    </a:p>
                  </a:txBody>
                  <a:tcPr marL="46407" marR="46407" marT="0" marB="0"/>
                </a:tc>
                <a:extLst>
                  <a:ext uri="{0D108BD9-81ED-4DB2-BD59-A6C34878D82A}">
                    <a16:rowId xmlns:a16="http://schemas.microsoft.com/office/drawing/2014/main" xmlns="" val="780459767"/>
                  </a:ext>
                </a:extLst>
              </a:tr>
              <a:tr h="395884">
                <a:tc>
                  <a:txBody>
                    <a:bodyPr/>
                    <a:lstStyle/>
                    <a:p>
                      <a:pPr marL="0" marR="0">
                        <a:lnSpc>
                          <a:spcPct val="115000"/>
                        </a:lnSpc>
                        <a:spcBef>
                          <a:spcPts val="0"/>
                        </a:spcBef>
                        <a:spcAft>
                          <a:spcPts val="0"/>
                        </a:spcAft>
                      </a:pPr>
                      <a:r>
                        <a:rPr lang="en-GB" sz="700">
                          <a:effectLst/>
                        </a:rPr>
                        <a:t>Mr. Narayan Gopal Malego </a:t>
                      </a:r>
                      <a:endParaRPr lang="en-US" sz="700">
                        <a:effectLst/>
                        <a:latin typeface="Calibri" panose="020F0502020204030204" pitchFamily="34" charset="0"/>
                        <a:ea typeface="SimSun" panose="02010600030101010101" pitchFamily="2" charset="-122"/>
                        <a:cs typeface="Arial" panose="020B0604020202020204" pitchFamily="34" charset="0"/>
                      </a:endParaRPr>
                    </a:p>
                  </a:txBody>
                  <a:tcPr marL="46407" marR="46407" marT="0" marB="0"/>
                </a:tc>
                <a:tc>
                  <a:txBody>
                    <a:bodyPr/>
                    <a:lstStyle/>
                    <a:p>
                      <a:pPr marL="0" marR="0">
                        <a:lnSpc>
                          <a:spcPct val="115000"/>
                        </a:lnSpc>
                        <a:spcBef>
                          <a:spcPts val="0"/>
                        </a:spcBef>
                        <a:spcAft>
                          <a:spcPts val="0"/>
                        </a:spcAft>
                      </a:pPr>
                      <a:r>
                        <a:rPr lang="en-GB" sz="700" dirty="0">
                          <a:effectLst/>
                        </a:rPr>
                        <a:t>Senior Director of Studies, National Administrative Staff College; </a:t>
                      </a:r>
                      <a:r>
                        <a:rPr lang="en-GB" sz="700" u="sng" dirty="0">
                          <a:effectLst/>
                          <a:hlinkClick r:id="rId7"/>
                        </a:rPr>
                        <a:t>zulfikar@naog.gov.mn</a:t>
                      </a:r>
                      <a:endParaRPr lang="en-US" sz="700" dirty="0">
                        <a:effectLst/>
                      </a:endParaRPr>
                    </a:p>
                    <a:p>
                      <a:pPr marL="0" marR="0">
                        <a:lnSpc>
                          <a:spcPct val="115000"/>
                        </a:lnSpc>
                        <a:spcBef>
                          <a:spcPts val="0"/>
                        </a:spcBef>
                        <a:spcAft>
                          <a:spcPts val="0"/>
                        </a:spcAft>
                      </a:pPr>
                      <a:r>
                        <a:rPr lang="en-GB" sz="1000" b="1" kern="1200" dirty="0">
                          <a:solidFill>
                            <a:schemeClr val="dk1"/>
                          </a:solidFill>
                          <a:effectLst/>
                          <a:latin typeface="+mn-lt"/>
                          <a:ea typeface="+mn-ea"/>
                          <a:cs typeface="+mn-cs"/>
                        </a:rPr>
                        <a:t>Nepal</a:t>
                      </a:r>
                      <a:endParaRPr lang="en-US" sz="1000" b="1" kern="1200" dirty="0">
                        <a:solidFill>
                          <a:schemeClr val="dk1"/>
                        </a:solidFill>
                        <a:effectLst/>
                        <a:latin typeface="+mn-lt"/>
                        <a:ea typeface="+mn-ea"/>
                        <a:cs typeface="+mn-cs"/>
                      </a:endParaRPr>
                    </a:p>
                  </a:txBody>
                  <a:tcPr marL="46407" marR="46407" marT="0" marB="0"/>
                </a:tc>
                <a:extLst>
                  <a:ext uri="{0D108BD9-81ED-4DB2-BD59-A6C34878D82A}">
                    <a16:rowId xmlns:a16="http://schemas.microsoft.com/office/drawing/2014/main" xmlns="" val="1567038589"/>
                  </a:ext>
                </a:extLst>
              </a:tr>
              <a:tr h="395884">
                <a:tc>
                  <a:txBody>
                    <a:bodyPr/>
                    <a:lstStyle/>
                    <a:p>
                      <a:pPr marL="0" marR="0">
                        <a:lnSpc>
                          <a:spcPct val="115000"/>
                        </a:lnSpc>
                        <a:spcBef>
                          <a:spcPts val="0"/>
                        </a:spcBef>
                        <a:spcAft>
                          <a:spcPts val="0"/>
                        </a:spcAft>
                      </a:pPr>
                      <a:r>
                        <a:rPr lang="en-GB" sz="700">
                          <a:effectLst/>
                        </a:rPr>
                        <a:t>Mr. Jeffrey Fereti Faitua, </a:t>
                      </a:r>
                      <a:endParaRPr lang="en-US" sz="700">
                        <a:effectLst/>
                        <a:latin typeface="Calibri" panose="020F0502020204030204" pitchFamily="34" charset="0"/>
                        <a:ea typeface="SimSun" panose="02010600030101010101" pitchFamily="2" charset="-122"/>
                        <a:cs typeface="Arial" panose="020B0604020202020204" pitchFamily="34" charset="0"/>
                      </a:endParaRPr>
                    </a:p>
                  </a:txBody>
                  <a:tcPr marL="46407" marR="46407" marT="0" marB="0"/>
                </a:tc>
                <a:tc>
                  <a:txBody>
                    <a:bodyPr/>
                    <a:lstStyle/>
                    <a:p>
                      <a:pPr marL="0" marR="0">
                        <a:lnSpc>
                          <a:spcPct val="115000"/>
                        </a:lnSpc>
                        <a:spcBef>
                          <a:spcPts val="0"/>
                        </a:spcBef>
                        <a:spcAft>
                          <a:spcPts val="0"/>
                        </a:spcAft>
                      </a:pPr>
                      <a:r>
                        <a:rPr lang="en-GB" sz="700" dirty="0">
                          <a:effectLst/>
                        </a:rPr>
                        <a:t>Coordination Officer, Public Service Commission; oliki@psc.gov.ws; twarren@psc.gov.ws; </a:t>
                      </a:r>
                      <a:r>
                        <a:rPr lang="en-GB" sz="700" u="sng" dirty="0">
                          <a:effectLst/>
                          <a:hlinkClick r:id="rId11"/>
                        </a:rPr>
                        <a:t>jfaitua@psc.gov.ws</a:t>
                      </a:r>
                      <a:endParaRPr lang="en-US" sz="700" dirty="0">
                        <a:effectLst/>
                      </a:endParaRPr>
                    </a:p>
                    <a:p>
                      <a:pPr marL="0" marR="0">
                        <a:lnSpc>
                          <a:spcPct val="115000"/>
                        </a:lnSpc>
                        <a:spcBef>
                          <a:spcPts val="0"/>
                        </a:spcBef>
                        <a:spcAft>
                          <a:spcPts val="0"/>
                        </a:spcAft>
                      </a:pPr>
                      <a:r>
                        <a:rPr lang="en-GB" sz="1000" b="1" kern="1200" dirty="0">
                          <a:solidFill>
                            <a:schemeClr val="dk1"/>
                          </a:solidFill>
                          <a:effectLst/>
                          <a:latin typeface="+mn-lt"/>
                          <a:ea typeface="+mn-ea"/>
                          <a:cs typeface="+mn-cs"/>
                        </a:rPr>
                        <a:t>Samoa</a:t>
                      </a:r>
                      <a:endParaRPr lang="en-US" sz="1000" b="1" kern="1200" dirty="0">
                        <a:solidFill>
                          <a:schemeClr val="dk1"/>
                        </a:solidFill>
                        <a:effectLst/>
                        <a:latin typeface="+mn-lt"/>
                        <a:ea typeface="+mn-ea"/>
                        <a:cs typeface="+mn-cs"/>
                      </a:endParaRPr>
                    </a:p>
                  </a:txBody>
                  <a:tcPr marL="46407" marR="46407" marT="0" marB="0"/>
                </a:tc>
                <a:extLst>
                  <a:ext uri="{0D108BD9-81ED-4DB2-BD59-A6C34878D82A}">
                    <a16:rowId xmlns:a16="http://schemas.microsoft.com/office/drawing/2014/main" xmlns="" val="3097007586"/>
                  </a:ext>
                </a:extLst>
              </a:tr>
            </a:tbl>
          </a:graphicData>
        </a:graphic>
      </p:graphicFrame>
      <p:sp>
        <p:nvSpPr>
          <p:cNvPr id="8" name="Rectangle 7">
            <a:extLst>
              <a:ext uri="{FF2B5EF4-FFF2-40B4-BE49-F238E27FC236}">
                <a16:creationId xmlns:a16="http://schemas.microsoft.com/office/drawing/2014/main" xmlns="" id="{ACB32974-5689-7E43-8B99-5DA8C6B221EF}"/>
              </a:ext>
            </a:extLst>
          </p:cNvPr>
          <p:cNvSpPr/>
          <p:nvPr/>
        </p:nvSpPr>
        <p:spPr>
          <a:xfrm>
            <a:off x="389579" y="4640789"/>
            <a:ext cx="2611331" cy="2246769"/>
          </a:xfrm>
          <a:prstGeom prst="rect">
            <a:avLst/>
          </a:prstGeom>
        </p:spPr>
        <p:txBody>
          <a:bodyPr wrap="square">
            <a:spAutoFit/>
          </a:bodyPr>
          <a:lstStyle/>
          <a:p>
            <a:r>
              <a:rPr lang="en-US" sz="2000" b="1" dirty="0">
                <a:latin typeface="Arial" panose="020B0604020202020204" pitchFamily="34" charset="0"/>
                <a:ea typeface="MS PGothic" pitchFamily="34" charset="-128"/>
                <a:cs typeface="Arial" panose="020B0604020202020204" pitchFamily="34" charset="0"/>
              </a:rPr>
              <a:t>In 2019, Task Forces of schools of public administration will be set up in the Arab Region and in Central Asia</a:t>
            </a:r>
          </a:p>
        </p:txBody>
      </p:sp>
    </p:spTree>
    <p:extLst>
      <p:ext uri="{BB962C8B-B14F-4D97-AF65-F5344CB8AC3E}">
        <p14:creationId xmlns:p14="http://schemas.microsoft.com/office/powerpoint/2010/main" val="1472470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EDC1382-58C6-4543-AEAB-FED5D6A3F5C6}"/>
              </a:ext>
            </a:extLst>
          </p:cNvPr>
          <p:cNvSpPr txBox="1">
            <a:spLocks/>
          </p:cNvSpPr>
          <p:nvPr/>
        </p:nvSpPr>
        <p:spPr>
          <a:xfrm>
            <a:off x="389579" y="381000"/>
            <a:ext cx="8151603" cy="9525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altLang="ko-KR" sz="2400" b="1" dirty="0">
              <a:solidFill>
                <a:srgbClr val="1F40A4"/>
              </a:solidFill>
              <a:latin typeface="Arial" panose="020B0604020202020204" pitchFamily="34" charset="0"/>
              <a:ea typeface="MS PGothic" pitchFamily="34" charset="-128"/>
              <a:cs typeface="Arial" panose="020B0604020202020204" pitchFamily="34" charset="0"/>
            </a:endParaRPr>
          </a:p>
        </p:txBody>
      </p:sp>
      <p:sp>
        <p:nvSpPr>
          <p:cNvPr id="5" name="Content Placeholder 4">
            <a:extLst>
              <a:ext uri="{FF2B5EF4-FFF2-40B4-BE49-F238E27FC236}">
                <a16:creationId xmlns:a16="http://schemas.microsoft.com/office/drawing/2014/main" xmlns="" id="{C7FB95DA-1F26-B444-A5B6-84409B9598B0}"/>
              </a:ext>
            </a:extLst>
          </p:cNvPr>
          <p:cNvSpPr>
            <a:spLocks noGrp="1"/>
          </p:cNvSpPr>
          <p:nvPr>
            <p:ph idx="1"/>
          </p:nvPr>
        </p:nvSpPr>
        <p:spPr>
          <a:xfrm>
            <a:off x="208547" y="1622882"/>
            <a:ext cx="8306803" cy="4854118"/>
          </a:xfrm>
        </p:spPr>
        <p:txBody>
          <a:bodyPr>
            <a:normAutofit/>
          </a:bodyPr>
          <a:lstStyle/>
          <a:p>
            <a:pPr marL="0" indent="0" algn="just">
              <a:buNone/>
            </a:pPr>
            <a:r>
              <a:rPr lang="en-US" dirty="0"/>
              <a:t>Competency Framework for the SDGs</a:t>
            </a:r>
          </a:p>
          <a:p>
            <a:pPr marL="0" indent="0" algn="just">
              <a:buNone/>
            </a:pPr>
            <a:endParaRPr lang="en-US" dirty="0"/>
          </a:p>
          <a:p>
            <a:pPr marL="0" indent="0" algn="just">
              <a:buNone/>
            </a:pPr>
            <a:r>
              <a:rPr lang="en-US" dirty="0"/>
              <a:t>Curriculum on governance for the implementation of the SDGs, highlighting the implications of the SDGs for public servants and public administration, including but not limited to SDG 16. </a:t>
            </a:r>
          </a:p>
          <a:p>
            <a:pPr marL="0" indent="0" algn="just">
              <a:buNone/>
            </a:pPr>
            <a:endParaRPr lang="en-US" dirty="0"/>
          </a:p>
          <a:p>
            <a:pPr marL="0" indent="0" algn="just">
              <a:buNone/>
            </a:pPr>
            <a:r>
              <a:rPr lang="en-US" dirty="0"/>
              <a:t>New curricula, revised curricula and/or guidance to adjust curricula to reflect the SDGs and their principles.</a:t>
            </a:r>
          </a:p>
          <a:p>
            <a:endParaRPr lang="en-US" dirty="0"/>
          </a:p>
        </p:txBody>
      </p:sp>
      <p:sp>
        <p:nvSpPr>
          <p:cNvPr id="8" name="TextBox 7">
            <a:extLst>
              <a:ext uri="{FF2B5EF4-FFF2-40B4-BE49-F238E27FC236}">
                <a16:creationId xmlns:a16="http://schemas.microsoft.com/office/drawing/2014/main" xmlns="" id="{E9FB857B-8F6D-DA46-822F-E53441165C54}"/>
              </a:ext>
            </a:extLst>
          </p:cNvPr>
          <p:cNvSpPr txBox="1"/>
          <p:nvPr/>
        </p:nvSpPr>
        <p:spPr>
          <a:xfrm>
            <a:off x="389579" y="818147"/>
            <a:ext cx="6989789" cy="523220"/>
          </a:xfrm>
          <a:prstGeom prst="rect">
            <a:avLst/>
          </a:prstGeom>
          <a:noFill/>
        </p:spPr>
        <p:txBody>
          <a:bodyPr wrap="square" rtlCol="0">
            <a:spAutoFit/>
          </a:bodyPr>
          <a:lstStyle/>
          <a:p>
            <a:r>
              <a:rPr lang="en-US" sz="2800" b="1" dirty="0">
                <a:solidFill>
                  <a:srgbClr val="1F40A4"/>
                </a:solidFill>
                <a:latin typeface="+mj-lt"/>
                <a:ea typeface="MS PGothic" pitchFamily="34" charset="-128"/>
                <a:cs typeface="Arial" panose="020B0604020202020204" pitchFamily="34" charset="0"/>
              </a:rPr>
              <a:t>Outcomes</a:t>
            </a:r>
            <a:endParaRPr lang="en-US" sz="2800" dirty="0">
              <a:latin typeface="+mj-lt"/>
            </a:endParaRPr>
          </a:p>
        </p:txBody>
      </p:sp>
    </p:spTree>
    <p:extLst>
      <p:ext uri="{BB962C8B-B14F-4D97-AF65-F5344CB8AC3E}">
        <p14:creationId xmlns:p14="http://schemas.microsoft.com/office/powerpoint/2010/main" val="28089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061" y="677962"/>
            <a:ext cx="7886700" cy="706199"/>
          </a:xfrm>
        </p:spPr>
        <p:txBody>
          <a:bodyPr>
            <a:normAutofit/>
          </a:bodyPr>
          <a:lstStyle/>
          <a:p>
            <a:pPr algn="ctr"/>
            <a:r>
              <a:rPr lang="en-US" sz="2400" b="1" dirty="0">
                <a:solidFill>
                  <a:srgbClr val="1F40A4"/>
                </a:solidFill>
                <a:latin typeface="Arial" panose="020B0604020202020204" pitchFamily="34" charset="0"/>
                <a:ea typeface="MS PGothic" pitchFamily="34" charset="-128"/>
                <a:cs typeface="Arial" panose="020B0604020202020204" pitchFamily="34" charset="0"/>
              </a:rPr>
              <a:t>Competency Framework for SDGs</a:t>
            </a:r>
          </a:p>
        </p:txBody>
      </p:sp>
      <p:sp>
        <p:nvSpPr>
          <p:cNvPr id="4" name="TextBox 3"/>
          <p:cNvSpPr txBox="1"/>
          <p:nvPr/>
        </p:nvSpPr>
        <p:spPr>
          <a:xfrm>
            <a:off x="938731" y="2269989"/>
            <a:ext cx="1615170" cy="35754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2000"/>
            </a:lvl1pPr>
          </a:lstStyle>
          <a:p>
            <a:r>
              <a:rPr lang="en-US" sz="1500" dirty="0"/>
              <a:t>Transformative</a:t>
            </a:r>
          </a:p>
        </p:txBody>
      </p:sp>
      <p:sp>
        <p:nvSpPr>
          <p:cNvPr id="5" name="TextBox 4"/>
          <p:cNvSpPr txBox="1"/>
          <p:nvPr/>
        </p:nvSpPr>
        <p:spPr>
          <a:xfrm>
            <a:off x="6558133" y="2269989"/>
            <a:ext cx="1615170" cy="35754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2000"/>
            </a:lvl1pPr>
          </a:lstStyle>
          <a:p>
            <a:r>
              <a:rPr lang="en-US" sz="1500" dirty="0"/>
              <a:t>Universal</a:t>
            </a:r>
          </a:p>
        </p:txBody>
      </p:sp>
      <p:sp>
        <p:nvSpPr>
          <p:cNvPr id="6" name="TextBox 5"/>
          <p:cNvSpPr txBox="1"/>
          <p:nvPr/>
        </p:nvSpPr>
        <p:spPr>
          <a:xfrm>
            <a:off x="2828886" y="2282155"/>
            <a:ext cx="1615170" cy="35754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2000"/>
            </a:lvl1pPr>
          </a:lstStyle>
          <a:p>
            <a:r>
              <a:rPr lang="en-US" sz="1500" dirty="0"/>
              <a:t>Integrative</a:t>
            </a:r>
          </a:p>
        </p:txBody>
      </p:sp>
      <p:sp>
        <p:nvSpPr>
          <p:cNvPr id="7" name="TextBox 6"/>
          <p:cNvSpPr txBox="1"/>
          <p:nvPr/>
        </p:nvSpPr>
        <p:spPr>
          <a:xfrm>
            <a:off x="4569411" y="2275641"/>
            <a:ext cx="1902321" cy="35754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500" dirty="0"/>
              <a:t>Leave no one behind</a:t>
            </a:r>
          </a:p>
        </p:txBody>
      </p:sp>
      <p:sp>
        <p:nvSpPr>
          <p:cNvPr id="27" name="TextBox 26"/>
          <p:cNvSpPr txBox="1"/>
          <p:nvPr/>
        </p:nvSpPr>
        <p:spPr>
          <a:xfrm>
            <a:off x="1118194" y="3151641"/>
            <a:ext cx="6874825"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a:solidFill>
                  <a:srgbClr val="000000"/>
                </a:solidFill>
              </a:rPr>
              <a:t>Values</a:t>
            </a:r>
          </a:p>
        </p:txBody>
      </p:sp>
      <p:sp>
        <p:nvSpPr>
          <p:cNvPr id="35" name="Down Arrow 34"/>
          <p:cNvSpPr/>
          <p:nvPr/>
        </p:nvSpPr>
        <p:spPr>
          <a:xfrm>
            <a:off x="5318736" y="2671548"/>
            <a:ext cx="286041" cy="4455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7" name="TextBox 36"/>
          <p:cNvSpPr txBox="1"/>
          <p:nvPr/>
        </p:nvSpPr>
        <p:spPr>
          <a:xfrm>
            <a:off x="1104391" y="4335707"/>
            <a:ext cx="6888629" cy="51077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a:solidFill>
                  <a:srgbClr val="000000"/>
                </a:solidFill>
              </a:rPr>
              <a:t>Mindsets</a:t>
            </a:r>
          </a:p>
        </p:txBody>
      </p:sp>
      <p:sp>
        <p:nvSpPr>
          <p:cNvPr id="38" name="TextBox 37"/>
          <p:cNvSpPr txBox="1"/>
          <p:nvPr/>
        </p:nvSpPr>
        <p:spPr>
          <a:xfrm>
            <a:off x="2013291" y="1415050"/>
            <a:ext cx="5163020" cy="461665"/>
          </a:xfrm>
          <a:prstGeom prst="rect">
            <a:avLst/>
          </a:prstGeom>
          <a:noFill/>
        </p:spPr>
        <p:txBody>
          <a:bodyPr wrap="square" rtlCol="0">
            <a:spAutoFit/>
          </a:bodyPr>
          <a:lstStyle/>
          <a:p>
            <a:pPr algn="ctr"/>
            <a:r>
              <a:rPr lang="en-US" sz="2400" b="1" dirty="0"/>
              <a:t>Principles of the 2030 Agenda</a:t>
            </a:r>
          </a:p>
        </p:txBody>
      </p:sp>
      <p:sp>
        <p:nvSpPr>
          <p:cNvPr id="41" name="Left Brace 40"/>
          <p:cNvSpPr/>
          <p:nvPr/>
        </p:nvSpPr>
        <p:spPr>
          <a:xfrm rot="5400000">
            <a:off x="4302593" y="-1387632"/>
            <a:ext cx="478419" cy="7206142"/>
          </a:xfrm>
          <a:prstGeom prst="lef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46" name="Down Arrow 45"/>
          <p:cNvSpPr/>
          <p:nvPr/>
        </p:nvSpPr>
        <p:spPr>
          <a:xfrm>
            <a:off x="1498650" y="3742158"/>
            <a:ext cx="420229" cy="573692"/>
          </a:xfrm>
          <a:prstGeom prst="downArrow">
            <a:avLst>
              <a:gd name="adj1" fmla="val 34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7" name="Down Arrow 46"/>
          <p:cNvSpPr/>
          <p:nvPr/>
        </p:nvSpPr>
        <p:spPr>
          <a:xfrm>
            <a:off x="5271238" y="3746030"/>
            <a:ext cx="388759" cy="573692"/>
          </a:xfrm>
          <a:prstGeom prst="downArrow">
            <a:avLst>
              <a:gd name="adj1" fmla="val 34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8" name="Down Arrow 47"/>
          <p:cNvSpPr/>
          <p:nvPr/>
        </p:nvSpPr>
        <p:spPr>
          <a:xfrm>
            <a:off x="3448995" y="3746031"/>
            <a:ext cx="374953" cy="573692"/>
          </a:xfrm>
          <a:prstGeom prst="downArrow">
            <a:avLst>
              <a:gd name="adj1" fmla="val 34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9" name="Down Arrow 48"/>
          <p:cNvSpPr/>
          <p:nvPr/>
        </p:nvSpPr>
        <p:spPr>
          <a:xfrm>
            <a:off x="7162508" y="3759832"/>
            <a:ext cx="361146" cy="573692"/>
          </a:xfrm>
          <a:prstGeom prst="downArrow">
            <a:avLst>
              <a:gd name="adj1" fmla="val 34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1" name="Down Arrow 50"/>
          <p:cNvSpPr/>
          <p:nvPr/>
        </p:nvSpPr>
        <p:spPr>
          <a:xfrm>
            <a:off x="5267378" y="4860235"/>
            <a:ext cx="378814" cy="552145"/>
          </a:xfrm>
          <a:prstGeom prst="downArrow">
            <a:avLst>
              <a:gd name="adj1" fmla="val 34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2" name="Down Arrow 51"/>
          <p:cNvSpPr/>
          <p:nvPr/>
        </p:nvSpPr>
        <p:spPr>
          <a:xfrm>
            <a:off x="7227669" y="2675420"/>
            <a:ext cx="286041" cy="4455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4" name="Down Arrow 53"/>
          <p:cNvSpPr/>
          <p:nvPr/>
        </p:nvSpPr>
        <p:spPr>
          <a:xfrm>
            <a:off x="3514159" y="2684849"/>
            <a:ext cx="286041" cy="4455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5" name="Down Arrow 54"/>
          <p:cNvSpPr/>
          <p:nvPr/>
        </p:nvSpPr>
        <p:spPr>
          <a:xfrm>
            <a:off x="1540063" y="2647815"/>
            <a:ext cx="286041" cy="4455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9" name="Down Arrow 58"/>
          <p:cNvSpPr/>
          <p:nvPr/>
        </p:nvSpPr>
        <p:spPr>
          <a:xfrm>
            <a:off x="7176311" y="4874209"/>
            <a:ext cx="378814" cy="552145"/>
          </a:xfrm>
          <a:prstGeom prst="downArrow">
            <a:avLst>
              <a:gd name="adj1" fmla="val 34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0" name="Down Arrow 59"/>
          <p:cNvSpPr/>
          <p:nvPr/>
        </p:nvSpPr>
        <p:spPr>
          <a:xfrm>
            <a:off x="3467179" y="4875557"/>
            <a:ext cx="378814" cy="552145"/>
          </a:xfrm>
          <a:prstGeom prst="downArrow">
            <a:avLst>
              <a:gd name="adj1" fmla="val 34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1" name="Down Arrow 60"/>
          <p:cNvSpPr/>
          <p:nvPr/>
        </p:nvSpPr>
        <p:spPr>
          <a:xfrm>
            <a:off x="1527755" y="4883636"/>
            <a:ext cx="378814" cy="552145"/>
          </a:xfrm>
          <a:prstGeom prst="downArrow">
            <a:avLst>
              <a:gd name="adj1" fmla="val 34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2" name="TextBox 61"/>
          <p:cNvSpPr txBox="1"/>
          <p:nvPr/>
        </p:nvSpPr>
        <p:spPr>
          <a:xfrm>
            <a:off x="1150486" y="5449531"/>
            <a:ext cx="6888629" cy="51077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a:solidFill>
                  <a:srgbClr val="000000"/>
                </a:solidFill>
              </a:rPr>
              <a:t>Competencies</a:t>
            </a:r>
          </a:p>
        </p:txBody>
      </p:sp>
    </p:spTree>
    <p:extLst>
      <p:ext uri="{BB962C8B-B14F-4D97-AF65-F5344CB8AC3E}">
        <p14:creationId xmlns:p14="http://schemas.microsoft.com/office/powerpoint/2010/main" val="249284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4964"/>
            <a:ext cx="9021452" cy="994172"/>
          </a:xfrm>
        </p:spPr>
        <p:txBody>
          <a:bodyPr>
            <a:normAutofit/>
          </a:bodyPr>
          <a:lstStyle/>
          <a:p>
            <a:pPr algn="ctr"/>
            <a:r>
              <a:rPr lang="en-US" sz="2400" b="1" dirty="0">
                <a:solidFill>
                  <a:srgbClr val="1F40A4"/>
                </a:solidFill>
                <a:latin typeface="Arial" panose="020B0604020202020204" pitchFamily="34" charset="0"/>
                <a:ea typeface="MS PGothic" pitchFamily="34" charset="-128"/>
                <a:cs typeface="Arial" panose="020B0604020202020204" pitchFamily="34" charset="0"/>
              </a:rPr>
              <a:t>Mindsets and related key competencies </a:t>
            </a:r>
            <a:br>
              <a:rPr lang="en-US" sz="2400" b="1" dirty="0">
                <a:solidFill>
                  <a:srgbClr val="1F40A4"/>
                </a:solidFill>
                <a:latin typeface="Arial" panose="020B0604020202020204" pitchFamily="34" charset="0"/>
                <a:ea typeface="MS PGothic" pitchFamily="34" charset="-128"/>
                <a:cs typeface="Arial" panose="020B0604020202020204" pitchFamily="34" charset="0"/>
              </a:rPr>
            </a:br>
            <a:r>
              <a:rPr lang="en-US" sz="2400" b="1" dirty="0">
                <a:solidFill>
                  <a:srgbClr val="1F40A4"/>
                </a:solidFill>
                <a:latin typeface="Arial" panose="020B0604020202020204" pitchFamily="34" charset="0"/>
                <a:ea typeface="MS PGothic" pitchFamily="34" charset="-128"/>
                <a:cs typeface="Arial" panose="020B0604020202020204" pitchFamily="34" charset="0"/>
              </a:rPr>
              <a:t>for SDG implementation</a:t>
            </a:r>
          </a:p>
        </p:txBody>
      </p:sp>
      <p:graphicFrame>
        <p:nvGraphicFramePr>
          <p:cNvPr id="4" name="Content Placeholder 3"/>
          <p:cNvGraphicFramePr>
            <a:graphicFrameLocks noGrp="1"/>
          </p:cNvGraphicFramePr>
          <p:nvPr>
            <p:ph idx="1"/>
            <p:extLst/>
          </p:nvPr>
        </p:nvGraphicFramePr>
        <p:xfrm>
          <a:off x="296540" y="2232275"/>
          <a:ext cx="8402719" cy="3518287"/>
        </p:xfrm>
        <a:graphic>
          <a:graphicData uri="http://schemas.openxmlformats.org/drawingml/2006/table">
            <a:tbl>
              <a:tblPr firstRow="1" bandRow="1">
                <a:tableStyleId>{5C22544A-7EE6-4342-B048-85BDC9FD1C3A}</a:tableStyleId>
              </a:tblPr>
              <a:tblGrid>
                <a:gridCol w="2100680">
                  <a:extLst>
                    <a:ext uri="{9D8B030D-6E8A-4147-A177-3AD203B41FA5}">
                      <a16:colId xmlns:a16="http://schemas.microsoft.com/office/drawing/2014/main" xmlns="" val="20000"/>
                    </a:ext>
                  </a:extLst>
                </a:gridCol>
                <a:gridCol w="2105320">
                  <a:extLst>
                    <a:ext uri="{9D8B030D-6E8A-4147-A177-3AD203B41FA5}">
                      <a16:colId xmlns:a16="http://schemas.microsoft.com/office/drawing/2014/main" xmlns="" val="20001"/>
                    </a:ext>
                  </a:extLst>
                </a:gridCol>
                <a:gridCol w="2286242">
                  <a:extLst>
                    <a:ext uri="{9D8B030D-6E8A-4147-A177-3AD203B41FA5}">
                      <a16:colId xmlns:a16="http://schemas.microsoft.com/office/drawing/2014/main" xmlns="" val="20002"/>
                    </a:ext>
                  </a:extLst>
                </a:gridCol>
                <a:gridCol w="1910477">
                  <a:extLst>
                    <a:ext uri="{9D8B030D-6E8A-4147-A177-3AD203B41FA5}">
                      <a16:colId xmlns:a16="http://schemas.microsoft.com/office/drawing/2014/main" xmlns="" val="20003"/>
                    </a:ext>
                  </a:extLst>
                </a:gridCol>
              </a:tblGrid>
              <a:tr h="297180">
                <a:tc gridSpan="2">
                  <a:txBody>
                    <a:bodyPr/>
                    <a:lstStyle/>
                    <a:p>
                      <a:pPr algn="ctr"/>
                      <a:r>
                        <a:rPr lang="en-US" sz="1500" b="1" kern="1200" dirty="0">
                          <a:solidFill>
                            <a:schemeClr val="lt1"/>
                          </a:solidFill>
                          <a:latin typeface="+mn-lt"/>
                          <a:ea typeface="+mn-ea"/>
                          <a:cs typeface="+mn-cs"/>
                        </a:rPr>
                        <a:t>Transformative</a:t>
                      </a:r>
                    </a:p>
                  </a:txBody>
                  <a:tcPr marL="68580" marR="68580" marT="34290" marB="34290"/>
                </a:tc>
                <a:tc hMerge="1">
                  <a:txBody>
                    <a:bodyPr/>
                    <a:lstStyle/>
                    <a:p>
                      <a:endParaRPr lang="en-US" dirty="0"/>
                    </a:p>
                  </a:txBody>
                  <a:tcPr/>
                </a:tc>
                <a:tc gridSpan="2">
                  <a:txBody>
                    <a:bodyPr/>
                    <a:lstStyle/>
                    <a:p>
                      <a:pPr algn="ctr"/>
                      <a:r>
                        <a:rPr lang="en-US" sz="1500" b="1" kern="1200" dirty="0">
                          <a:solidFill>
                            <a:schemeClr val="lt1"/>
                          </a:solidFill>
                          <a:latin typeface="+mn-lt"/>
                          <a:ea typeface="+mn-ea"/>
                          <a:cs typeface="+mn-cs"/>
                        </a:rPr>
                        <a:t>Integrative</a:t>
                      </a:r>
                    </a:p>
                  </a:txBody>
                  <a:tcPr marL="68580" marR="68580" marT="34290" marB="34290"/>
                </a:tc>
                <a:tc hMerge="1">
                  <a:txBody>
                    <a:bodyPr/>
                    <a:lstStyle/>
                    <a:p>
                      <a:endParaRPr lang="en-US" dirty="0"/>
                    </a:p>
                  </a:txBody>
                  <a:tcPr/>
                </a:tc>
                <a:extLst>
                  <a:ext uri="{0D108BD9-81ED-4DB2-BD59-A6C34878D82A}">
                    <a16:rowId xmlns:a16="http://schemas.microsoft.com/office/drawing/2014/main" xmlns="" val="10000"/>
                  </a:ext>
                </a:extLst>
              </a:tr>
              <a:tr h="274320">
                <a:tc>
                  <a:txBody>
                    <a:bodyPr/>
                    <a:lstStyle/>
                    <a:p>
                      <a:pPr algn="ctr"/>
                      <a:r>
                        <a:rPr lang="en-US" sz="1400" b="1" dirty="0"/>
                        <a:t>Mindset</a:t>
                      </a:r>
                    </a:p>
                  </a:txBody>
                  <a:tcPr marL="68580" marR="68580" marT="34290" marB="34290"/>
                </a:tc>
                <a:tc>
                  <a:txBody>
                    <a:bodyPr/>
                    <a:lstStyle/>
                    <a:p>
                      <a:pPr algn="ctr"/>
                      <a:r>
                        <a:rPr lang="en-US" sz="1400" b="1" dirty="0"/>
                        <a:t>Competency</a:t>
                      </a:r>
                    </a:p>
                  </a:txBody>
                  <a:tcPr marL="68580" marR="68580" marT="34290" marB="34290"/>
                </a:tc>
                <a:tc>
                  <a:txBody>
                    <a:bodyPr/>
                    <a:lstStyle/>
                    <a:p>
                      <a:pPr algn="ctr"/>
                      <a:r>
                        <a:rPr lang="en-US" sz="1400" b="1" dirty="0"/>
                        <a:t>Mindset</a:t>
                      </a:r>
                    </a:p>
                  </a:txBody>
                  <a:tcPr marL="68580" marR="68580" marT="34290" marB="34290"/>
                </a:tc>
                <a:tc>
                  <a:txBody>
                    <a:bodyPr/>
                    <a:lstStyle/>
                    <a:p>
                      <a:pPr algn="ctr"/>
                      <a:r>
                        <a:rPr lang="en-US" sz="1400" b="1" dirty="0"/>
                        <a:t>Competency</a:t>
                      </a:r>
                    </a:p>
                  </a:txBody>
                  <a:tcPr marL="68580" marR="68580" marT="34290" marB="34290"/>
                </a:tc>
                <a:extLst>
                  <a:ext uri="{0D108BD9-81ED-4DB2-BD59-A6C34878D82A}">
                    <a16:rowId xmlns:a16="http://schemas.microsoft.com/office/drawing/2014/main" xmlns="" val="10001"/>
                  </a:ext>
                </a:extLst>
              </a:tr>
              <a:tr h="480060">
                <a:tc>
                  <a:txBody>
                    <a:bodyPr/>
                    <a:lstStyle/>
                    <a:p>
                      <a:r>
                        <a:rPr lang="en-US" sz="1400" dirty="0"/>
                        <a:t>Proactive</a:t>
                      </a:r>
                    </a:p>
                  </a:txBody>
                  <a:tcPr marL="68580" marR="68580" marT="34290" marB="34290"/>
                </a:tc>
                <a:tc>
                  <a:txBody>
                    <a:bodyPr/>
                    <a:lstStyle/>
                    <a:p>
                      <a:r>
                        <a:rPr lang="en-US" sz="1400" dirty="0"/>
                        <a:t>For</a:t>
                      </a:r>
                      <a:r>
                        <a:rPr lang="en-US" sz="1400" baseline="0" dirty="0"/>
                        <a:t>ward </a:t>
                      </a:r>
                      <a:r>
                        <a:rPr lang="en-US" sz="1400" dirty="0"/>
                        <a:t>thinking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400" dirty="0"/>
                        <a:t>Management</a:t>
                      </a:r>
                      <a:r>
                        <a:rPr lang="en-US" sz="1400" dirty="0"/>
                        <a:t> of change</a:t>
                      </a:r>
                    </a:p>
                  </a:txBody>
                  <a:tcPr marL="68580" marR="68580" marT="34290" marB="34290"/>
                </a:tc>
                <a:tc>
                  <a:txBody>
                    <a:bodyPr/>
                    <a:lstStyle/>
                    <a:p>
                      <a:r>
                        <a:rPr lang="en-US" sz="1400" dirty="0"/>
                        <a:t>Holistic</a:t>
                      </a:r>
                    </a:p>
                  </a:txBody>
                  <a:tcPr marL="68580" marR="68580" marT="34290" marB="34290"/>
                </a:tc>
                <a:tc>
                  <a:txBody>
                    <a:bodyPr/>
                    <a:lstStyle/>
                    <a:p>
                      <a:r>
                        <a:rPr lang="en-US" sz="1400" dirty="0"/>
                        <a:t>System/integrative</a:t>
                      </a:r>
                    </a:p>
                  </a:txBody>
                  <a:tcPr marL="68580" marR="68580" marT="34290" marB="34290"/>
                </a:tc>
                <a:extLst>
                  <a:ext uri="{0D108BD9-81ED-4DB2-BD59-A6C34878D82A}">
                    <a16:rowId xmlns:a16="http://schemas.microsoft.com/office/drawing/2014/main" xmlns="" val="10002"/>
                  </a:ext>
                </a:extLst>
              </a:tr>
              <a:tr h="462668">
                <a:tc>
                  <a:txBody>
                    <a:bodyPr/>
                    <a:lstStyle/>
                    <a:p>
                      <a:r>
                        <a:rPr lang="en-US" sz="1400" dirty="0"/>
                        <a:t>Critical/analytical thinking</a:t>
                      </a:r>
                    </a:p>
                  </a:txBody>
                  <a:tcPr marL="68580" marR="68580" marT="34290" marB="34290"/>
                </a:tc>
                <a:tc>
                  <a:txBody>
                    <a:bodyPr/>
                    <a:lstStyle/>
                    <a:p>
                      <a:r>
                        <a:rPr lang="en-US" altLang="ko-KR" sz="1400" dirty="0"/>
                        <a:t>Strategic  </a:t>
                      </a:r>
                      <a:r>
                        <a:rPr lang="en-US" sz="1400" dirty="0"/>
                        <a:t>Problem-solving</a:t>
                      </a:r>
                    </a:p>
                  </a:txBody>
                  <a:tcPr marL="68580" marR="68580" marT="34290" marB="34290"/>
                </a:tc>
                <a:tc>
                  <a:txBody>
                    <a:bodyPr/>
                    <a:lstStyle/>
                    <a:p>
                      <a:r>
                        <a:rPr lang="en-US" sz="1400" dirty="0"/>
                        <a:t>Strategic</a:t>
                      </a:r>
                      <a:r>
                        <a:rPr lang="en-US" sz="1400" baseline="0" dirty="0"/>
                        <a:t> for long term vision</a:t>
                      </a:r>
                      <a:endParaRPr lang="en-US" sz="1400" dirty="0"/>
                    </a:p>
                  </a:txBody>
                  <a:tcPr marL="68580" marR="68580" marT="34290" marB="34290"/>
                </a:tc>
                <a:tc>
                  <a:txBody>
                    <a:bodyPr/>
                    <a:lstStyle/>
                    <a:p>
                      <a:r>
                        <a:rPr lang="en-US" sz="1400" dirty="0"/>
                        <a:t>Prioritizing </a:t>
                      </a:r>
                    </a:p>
                  </a:txBody>
                  <a:tcPr marL="68580" marR="68580" marT="34290" marB="34290"/>
                </a:tc>
                <a:extLst>
                  <a:ext uri="{0D108BD9-81ED-4DB2-BD59-A6C34878D82A}">
                    <a16:rowId xmlns:a16="http://schemas.microsoft.com/office/drawing/2014/main" xmlns="" val="10003"/>
                  </a:ext>
                </a:extLst>
              </a:tr>
              <a:tr h="685800">
                <a:tc>
                  <a:txBody>
                    <a:bodyPr/>
                    <a:lstStyle/>
                    <a:p>
                      <a:r>
                        <a:rPr lang="en-US" sz="1400" dirty="0"/>
                        <a:t>Innovative</a:t>
                      </a:r>
                    </a:p>
                  </a:txBody>
                  <a:tcPr marL="68580" marR="68580" marT="34290" marB="34290"/>
                </a:tc>
                <a:tc>
                  <a:txBody>
                    <a:bodyPr/>
                    <a:lstStyle/>
                    <a:p>
                      <a:r>
                        <a:rPr lang="en-US" sz="1400" dirty="0"/>
                        <a:t>Creativity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400" dirty="0"/>
                        <a:t>Design-thinking</a:t>
                      </a:r>
                      <a:r>
                        <a:rPr lang="en-US" altLang="ko-KR" sz="1400" baseline="0" dirty="0"/>
                        <a:t> </a:t>
                      </a:r>
                      <a:endParaRPr lang="en-US" altLang="ko-KR"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400" dirty="0"/>
                        <a:t>Digital Skills</a:t>
                      </a:r>
                    </a:p>
                  </a:txBody>
                  <a:tcPr marL="68580" marR="68580" marT="34290" marB="34290"/>
                </a:tc>
                <a:tc>
                  <a:txBody>
                    <a:bodyPr/>
                    <a:lstStyle/>
                    <a:p>
                      <a:r>
                        <a:rPr lang="en-US" altLang="ko-KR" sz="1400" dirty="0"/>
                        <a:t>Evidence based</a:t>
                      </a:r>
                      <a:endParaRPr lang="en-US" sz="1400" dirty="0"/>
                    </a:p>
                  </a:txBody>
                  <a:tcPr marL="68580" marR="68580" marT="34290" marB="34290"/>
                </a:tc>
                <a:tc>
                  <a:txBody>
                    <a:bodyPr/>
                    <a:lstStyle/>
                    <a:p>
                      <a:r>
                        <a:rPr lang="en-US" sz="1400" dirty="0"/>
                        <a:t>Information  literacy</a:t>
                      </a:r>
                    </a:p>
                  </a:txBody>
                  <a:tcPr marL="68580" marR="68580" marT="34290" marB="34290"/>
                </a:tc>
                <a:extLst>
                  <a:ext uri="{0D108BD9-81ED-4DB2-BD59-A6C34878D82A}">
                    <a16:rowId xmlns:a16="http://schemas.microsoft.com/office/drawing/2014/main" xmlns="" val="10004"/>
                  </a:ext>
                </a:extLst>
              </a:tr>
              <a:tr h="490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Open/</a:t>
                      </a:r>
                      <a:r>
                        <a:rPr lang="en-US" altLang="ko-KR" sz="1400" dirty="0"/>
                        <a:t>Empowering (self and others)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400" dirty="0"/>
                        <a:t>Life-long</a:t>
                      </a:r>
                      <a:r>
                        <a:rPr lang="en-US" altLang="ko-KR" sz="1400" baseline="0" dirty="0"/>
                        <a:t>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400" dirty="0"/>
                        <a:t>Adaptive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400" dirty="0"/>
                        <a:t>Professional</a:t>
                      </a:r>
                    </a:p>
                    <a:p>
                      <a:endParaRPr lang="en-US" sz="1400" dirty="0"/>
                    </a:p>
                  </a:txBody>
                  <a:tcPr marL="68580" marR="68580" marT="34290" marB="34290"/>
                </a:tc>
                <a:tc>
                  <a:txBody>
                    <a:bodyPr/>
                    <a:lstStyle/>
                    <a:p>
                      <a:r>
                        <a:rPr lang="en-US" sz="1400" dirty="0"/>
                        <a:t>Professionalism</a:t>
                      </a:r>
                    </a:p>
                  </a:txBody>
                  <a:tcPr marL="68580" marR="68580" marT="34290" marB="34290"/>
                </a:tc>
                <a:extLst>
                  <a:ext uri="{0D108BD9-81ED-4DB2-BD59-A6C34878D82A}">
                    <a16:rowId xmlns:a16="http://schemas.microsoft.com/office/drawing/2014/main" xmlns="" val="10005"/>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400" dirty="0"/>
                        <a:t>Results oriented</a:t>
                      </a:r>
                    </a:p>
                  </a:txBody>
                  <a:tcPr marL="68580" marR="68580" marT="34290" marB="34290"/>
                </a:tc>
                <a:tc>
                  <a:txBody>
                    <a:bodyPr/>
                    <a:lstStyle/>
                    <a:p>
                      <a:r>
                        <a:rPr lang="en-US" sz="1400" dirty="0"/>
                        <a:t>Result</a:t>
                      </a:r>
                      <a:r>
                        <a:rPr lang="en-US" sz="1400" baseline="0" dirty="0"/>
                        <a:t>  based management</a:t>
                      </a:r>
                    </a:p>
                    <a:p>
                      <a:r>
                        <a:rPr lang="en-US" sz="1400" baseline="0" dirty="0"/>
                        <a:t>Individual targets setting</a:t>
                      </a:r>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xmlns="" val="10006"/>
                  </a:ext>
                </a:extLst>
              </a:tr>
              <a:tr h="274320">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58128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20908805"/>
              </p:ext>
            </p:extLst>
          </p:nvPr>
        </p:nvGraphicFramePr>
        <p:xfrm>
          <a:off x="220352" y="2117650"/>
          <a:ext cx="8801100" cy="2560319"/>
        </p:xfrm>
        <a:graphic>
          <a:graphicData uri="http://schemas.openxmlformats.org/drawingml/2006/table">
            <a:tbl>
              <a:tblPr firstRow="1" bandRow="1">
                <a:tableStyleId>{5C22544A-7EE6-4342-B048-85BDC9FD1C3A}</a:tableStyleId>
              </a:tblPr>
              <a:tblGrid>
                <a:gridCol w="2200275">
                  <a:extLst>
                    <a:ext uri="{9D8B030D-6E8A-4147-A177-3AD203B41FA5}">
                      <a16:colId xmlns:a16="http://schemas.microsoft.com/office/drawing/2014/main" xmlns="" val="20000"/>
                    </a:ext>
                  </a:extLst>
                </a:gridCol>
                <a:gridCol w="2200275">
                  <a:extLst>
                    <a:ext uri="{9D8B030D-6E8A-4147-A177-3AD203B41FA5}">
                      <a16:colId xmlns:a16="http://schemas.microsoft.com/office/drawing/2014/main" xmlns="" val="20001"/>
                    </a:ext>
                  </a:extLst>
                </a:gridCol>
                <a:gridCol w="2200275">
                  <a:extLst>
                    <a:ext uri="{9D8B030D-6E8A-4147-A177-3AD203B41FA5}">
                      <a16:colId xmlns:a16="http://schemas.microsoft.com/office/drawing/2014/main" xmlns="" val="20002"/>
                    </a:ext>
                  </a:extLst>
                </a:gridCol>
                <a:gridCol w="2200275">
                  <a:extLst>
                    <a:ext uri="{9D8B030D-6E8A-4147-A177-3AD203B41FA5}">
                      <a16:colId xmlns:a16="http://schemas.microsoft.com/office/drawing/2014/main" xmlns="" val="20003"/>
                    </a:ext>
                  </a:extLst>
                </a:gridCol>
              </a:tblGrid>
              <a:tr h="297180">
                <a:tc gridSpan="2">
                  <a:txBody>
                    <a:bodyPr/>
                    <a:lstStyle/>
                    <a:p>
                      <a:pPr algn="ctr"/>
                      <a:r>
                        <a:rPr lang="en-US" sz="1500" dirty="0"/>
                        <a:t>Leave no one </a:t>
                      </a:r>
                      <a:r>
                        <a:rPr lang="en-US" sz="1500" b="1" kern="1200" dirty="0">
                          <a:solidFill>
                            <a:schemeClr val="lt1"/>
                          </a:solidFill>
                          <a:latin typeface="+mn-lt"/>
                          <a:ea typeface="+mn-ea"/>
                          <a:cs typeface="+mn-cs"/>
                        </a:rPr>
                        <a:t>behind</a:t>
                      </a:r>
                    </a:p>
                  </a:txBody>
                  <a:tcPr marL="68580" marR="68580" marT="34290" marB="34290"/>
                </a:tc>
                <a:tc hMerge="1">
                  <a:txBody>
                    <a:bodyPr/>
                    <a:lstStyle/>
                    <a:p>
                      <a:endParaRPr lang="en-US" dirty="0"/>
                    </a:p>
                  </a:txBody>
                  <a:tcPr/>
                </a:tc>
                <a:tc gridSpan="2">
                  <a:txBody>
                    <a:bodyPr/>
                    <a:lstStyle/>
                    <a:p>
                      <a:pPr algn="ctr"/>
                      <a:r>
                        <a:rPr lang="en-US" sz="1500" b="1" kern="1200" dirty="0">
                          <a:solidFill>
                            <a:schemeClr val="lt1"/>
                          </a:solidFill>
                          <a:latin typeface="+mn-lt"/>
                          <a:ea typeface="+mn-ea"/>
                          <a:cs typeface="+mn-cs"/>
                        </a:rPr>
                        <a:t>Universal</a:t>
                      </a:r>
                      <a:r>
                        <a:rPr lang="en-US" sz="1400" dirty="0"/>
                        <a:t>/</a:t>
                      </a:r>
                      <a:r>
                        <a:rPr lang="en-US" sz="1500" b="1" kern="1200" dirty="0">
                          <a:solidFill>
                            <a:schemeClr val="lt1"/>
                          </a:solidFill>
                          <a:latin typeface="+mn-lt"/>
                          <a:ea typeface="+mn-ea"/>
                          <a:cs typeface="+mn-cs"/>
                        </a:rPr>
                        <a:t>Partnership</a:t>
                      </a:r>
                    </a:p>
                  </a:txBody>
                  <a:tcPr marL="68580" marR="68580" marT="34290" marB="34290"/>
                </a:tc>
                <a:tc hMerge="1">
                  <a:txBody>
                    <a:bodyPr/>
                    <a:lstStyle/>
                    <a:p>
                      <a:endParaRPr lang="en-US" dirty="0"/>
                    </a:p>
                  </a:txBody>
                  <a:tcPr/>
                </a:tc>
                <a:extLst>
                  <a:ext uri="{0D108BD9-81ED-4DB2-BD59-A6C34878D82A}">
                    <a16:rowId xmlns:a16="http://schemas.microsoft.com/office/drawing/2014/main" xmlns="" val="10000"/>
                  </a:ext>
                </a:extLst>
              </a:tr>
              <a:tr h="274320">
                <a:tc>
                  <a:txBody>
                    <a:bodyPr/>
                    <a:lstStyle/>
                    <a:p>
                      <a:pPr algn="ctr"/>
                      <a:r>
                        <a:rPr lang="en-US" sz="1400" b="1" dirty="0"/>
                        <a:t>Mindset</a:t>
                      </a:r>
                    </a:p>
                  </a:txBody>
                  <a:tcPr marL="68580" marR="68580" marT="34290" marB="34290"/>
                </a:tc>
                <a:tc>
                  <a:txBody>
                    <a:bodyPr/>
                    <a:lstStyle/>
                    <a:p>
                      <a:pPr algn="ctr"/>
                      <a:r>
                        <a:rPr lang="en-US" sz="1400" b="1" dirty="0"/>
                        <a:t>Competency</a:t>
                      </a:r>
                    </a:p>
                  </a:txBody>
                  <a:tcPr marL="68580" marR="68580" marT="34290" marB="34290"/>
                </a:tc>
                <a:tc>
                  <a:txBody>
                    <a:bodyPr/>
                    <a:lstStyle/>
                    <a:p>
                      <a:pPr algn="ctr"/>
                      <a:r>
                        <a:rPr lang="en-US" sz="1400" b="1" dirty="0"/>
                        <a:t>Mindset</a:t>
                      </a:r>
                    </a:p>
                  </a:txBody>
                  <a:tcPr marL="68580" marR="68580" marT="34290" marB="34290"/>
                </a:tc>
                <a:tc>
                  <a:txBody>
                    <a:bodyPr/>
                    <a:lstStyle/>
                    <a:p>
                      <a:pPr algn="ctr"/>
                      <a:r>
                        <a:rPr lang="en-US" sz="1400" b="1" dirty="0"/>
                        <a:t>Competency</a:t>
                      </a:r>
                    </a:p>
                  </a:txBody>
                  <a:tcPr marL="68580" marR="68580" marT="34290" marB="34290"/>
                </a:tc>
                <a:extLst>
                  <a:ext uri="{0D108BD9-81ED-4DB2-BD59-A6C34878D82A}">
                    <a16:rowId xmlns:a16="http://schemas.microsoft.com/office/drawing/2014/main" xmlns="" val="10001"/>
                  </a:ext>
                </a:extLst>
              </a:tr>
              <a:tr h="480060">
                <a:tc>
                  <a:txBody>
                    <a:bodyPr/>
                    <a:lstStyle/>
                    <a:p>
                      <a:r>
                        <a:rPr lang="en-US" sz="1400" dirty="0"/>
                        <a:t>Inclusive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400" dirty="0"/>
                        <a:t>Open to diversity</a:t>
                      </a:r>
                    </a:p>
                  </a:txBody>
                  <a:tcPr marL="68580" marR="68580" marT="34290" marB="34290"/>
                </a:tc>
                <a:tc>
                  <a:txBody>
                    <a:bodyPr/>
                    <a:lstStyle/>
                    <a:p>
                      <a:r>
                        <a:rPr lang="en-US" sz="1400" dirty="0"/>
                        <a:t>Global collective responsibility</a:t>
                      </a:r>
                    </a:p>
                  </a:txBody>
                  <a:tcPr marL="68580" marR="68580" marT="34290" marB="34290"/>
                </a:tc>
                <a:tc>
                  <a:txBody>
                    <a:bodyPr/>
                    <a:lstStyle/>
                    <a:p>
                      <a:r>
                        <a:rPr lang="en-US" sz="1400" dirty="0"/>
                        <a:t>Collaboration/Cooperation/Coordination</a:t>
                      </a:r>
                    </a:p>
                  </a:txBody>
                  <a:tcPr marL="68580" marR="68580" marT="34290" marB="34290"/>
                </a:tc>
                <a:extLst>
                  <a:ext uri="{0D108BD9-81ED-4DB2-BD59-A6C34878D82A}">
                    <a16:rowId xmlns:a16="http://schemas.microsoft.com/office/drawing/2014/main" xmlns="" val="10002"/>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400" dirty="0"/>
                        <a:t>Empathic/Caring/Wellbeing for vulnerable/disadvantaged groups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400" dirty="0"/>
                        <a:t>Emotional Intelligence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400" dirty="0"/>
                    </a:p>
                  </a:txBody>
                  <a:tcPr marL="68580" marR="68580" marT="34290" marB="34290"/>
                </a:tc>
                <a:tc>
                  <a:txBody>
                    <a:bodyPr/>
                    <a:lstStyle/>
                    <a:p>
                      <a:r>
                        <a:rPr lang="en-US" sz="1400" dirty="0"/>
                        <a:t>Accountability to present and future</a:t>
                      </a:r>
                      <a:r>
                        <a:rPr lang="en-US" sz="1400" baseline="0" dirty="0"/>
                        <a:t> generation</a:t>
                      </a:r>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xmlns="" val="10003"/>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Responsive to the needs</a:t>
                      </a:r>
                      <a:r>
                        <a:rPr lang="en-US" sz="1400" baseline="0" dirty="0"/>
                        <a:t> of the vulnerable groups</a:t>
                      </a:r>
                      <a:endParaRPr lang="en-US" altLang="ko-KR" sz="1400" dirty="0"/>
                    </a:p>
                  </a:txBody>
                  <a:tcPr marL="68580" marR="68580" marT="34290" marB="34290"/>
                </a:tc>
                <a:tc>
                  <a:txBody>
                    <a:bodyPr/>
                    <a:lstStyle/>
                    <a:p>
                      <a:r>
                        <a:rPr lang="en-US" sz="1400" dirty="0"/>
                        <a:t>Non-discriminatory</a:t>
                      </a:r>
                      <a:r>
                        <a:rPr lang="en-US" sz="1400" baseline="0" dirty="0"/>
                        <a:t> </a:t>
                      </a:r>
                      <a:r>
                        <a:rPr lang="en-US" sz="1400" dirty="0"/>
                        <a:t>Service oriented</a:t>
                      </a:r>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xmlns="" val="10004"/>
                  </a:ext>
                </a:extLst>
              </a:tr>
              <a:tr h="274320">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xmlns="" val="10005"/>
                  </a:ext>
                </a:extLst>
              </a:tr>
            </a:tbl>
          </a:graphicData>
        </a:graphic>
      </p:graphicFrame>
      <p:sp>
        <p:nvSpPr>
          <p:cNvPr id="6" name="Title 1">
            <a:extLst>
              <a:ext uri="{FF2B5EF4-FFF2-40B4-BE49-F238E27FC236}">
                <a16:creationId xmlns:a16="http://schemas.microsoft.com/office/drawing/2014/main" xmlns="" id="{796BCCA8-523D-4BA0-BFA1-4C9C9EB7A449}"/>
              </a:ext>
            </a:extLst>
          </p:cNvPr>
          <p:cNvSpPr txBox="1">
            <a:spLocks/>
          </p:cNvSpPr>
          <p:nvPr/>
        </p:nvSpPr>
        <p:spPr>
          <a:xfrm>
            <a:off x="0" y="814964"/>
            <a:ext cx="9021452"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1F40A4"/>
                </a:solidFill>
                <a:latin typeface="Arial" panose="020B0604020202020204" pitchFamily="34" charset="0"/>
                <a:ea typeface="MS PGothic" pitchFamily="34" charset="-128"/>
                <a:cs typeface="Arial" panose="020B0604020202020204" pitchFamily="34" charset="0"/>
              </a:rPr>
              <a:t>Mindsets and related key competencies </a:t>
            </a:r>
            <a:br>
              <a:rPr lang="en-US" sz="2400" b="1" dirty="0">
                <a:solidFill>
                  <a:srgbClr val="1F40A4"/>
                </a:solidFill>
                <a:latin typeface="Arial" panose="020B0604020202020204" pitchFamily="34" charset="0"/>
                <a:ea typeface="MS PGothic" pitchFamily="34" charset="-128"/>
                <a:cs typeface="Arial" panose="020B0604020202020204" pitchFamily="34" charset="0"/>
              </a:rPr>
            </a:br>
            <a:r>
              <a:rPr lang="en-US" sz="2400" b="1" dirty="0">
                <a:solidFill>
                  <a:srgbClr val="1F40A4"/>
                </a:solidFill>
                <a:latin typeface="Arial" panose="020B0604020202020204" pitchFamily="34" charset="0"/>
                <a:ea typeface="MS PGothic" pitchFamily="34" charset="-128"/>
                <a:cs typeface="Arial" panose="020B0604020202020204" pitchFamily="34" charset="0"/>
              </a:rPr>
              <a:t>for SDG implementation</a:t>
            </a:r>
          </a:p>
        </p:txBody>
      </p:sp>
    </p:spTree>
    <p:extLst>
      <p:ext uri="{BB962C8B-B14F-4D97-AF65-F5344CB8AC3E}">
        <p14:creationId xmlns:p14="http://schemas.microsoft.com/office/powerpoint/2010/main" val="58618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1"/>
          </p:nvPr>
        </p:nvSpPr>
        <p:spPr>
          <a:noFill/>
        </p:spPr>
        <p:txBody>
          <a:bodyPr/>
          <a:lstStyle/>
          <a:p>
            <a:fld id="{5182807C-B276-4D28-B04B-7D0E7091EF7F}" type="slidenum">
              <a:rPr lang="en-US" altLang="ko-KR"/>
              <a:pPr/>
              <a:t>15</a:t>
            </a:fld>
            <a:endParaRPr lang="en-US" altLang="ko-KR"/>
          </a:p>
        </p:txBody>
      </p:sp>
      <p:sp>
        <p:nvSpPr>
          <p:cNvPr id="31747" name="TextBox 8"/>
          <p:cNvSpPr txBox="1">
            <a:spLocks noChangeArrowheads="1"/>
          </p:cNvSpPr>
          <p:nvPr/>
        </p:nvSpPr>
        <p:spPr bwMode="auto">
          <a:xfrm>
            <a:off x="1228725" y="2297430"/>
            <a:ext cx="2005965" cy="1004119"/>
          </a:xfrm>
          <a:prstGeom prst="rect">
            <a:avLst/>
          </a:prstGeom>
          <a:noFill/>
          <a:ln w="9525">
            <a:noFill/>
            <a:miter lim="800000"/>
            <a:headEnd/>
            <a:tailEnd/>
          </a:ln>
        </p:spPr>
        <p:txBody>
          <a:bodyPr lIns="68579" tIns="34289" rIns="68579" bIns="34289">
            <a:spAutoFit/>
          </a:bodyPr>
          <a:lstStyle/>
          <a:p>
            <a:pPr latinLnBrk="1"/>
            <a:endParaRPr lang="en-GB" altLang="ko-KR" sz="1620" b="1">
              <a:solidFill>
                <a:srgbClr val="0066CC"/>
              </a:solidFill>
              <a:latin typeface="Arial" pitchFamily="34" charset="0"/>
              <a:ea typeface="MS PGothic" pitchFamily="34" charset="-128"/>
              <a:cs typeface="Arial" pitchFamily="34" charset="0"/>
            </a:endParaRPr>
          </a:p>
          <a:p>
            <a:pPr latinLnBrk="1"/>
            <a:r>
              <a:rPr lang="en-GB" altLang="ko-KR" sz="1620" b="1">
                <a:solidFill>
                  <a:srgbClr val="0066CC"/>
                </a:solidFill>
                <a:latin typeface="Arial" pitchFamily="34" charset="0"/>
                <a:ea typeface="MS PGothic" pitchFamily="34" charset="-128"/>
                <a:cs typeface="Arial" pitchFamily="34" charset="0"/>
              </a:rPr>
              <a:t>  </a:t>
            </a:r>
          </a:p>
          <a:p>
            <a:pPr latinLnBrk="1"/>
            <a:endParaRPr lang="en-GB" altLang="ko-KR" sz="1620" b="1">
              <a:solidFill>
                <a:srgbClr val="0066CC"/>
              </a:solidFill>
              <a:latin typeface="Arial" pitchFamily="34" charset="0"/>
              <a:ea typeface="MS PGothic" pitchFamily="34" charset="-128"/>
              <a:cs typeface="Arial" pitchFamily="34" charset="0"/>
            </a:endParaRPr>
          </a:p>
          <a:p>
            <a:pPr latinLnBrk="1"/>
            <a:endParaRPr lang="ko-KR" altLang="en-US" sz="1215">
              <a:cs typeface="Arial" pitchFamily="34" charset="0"/>
            </a:endParaRPr>
          </a:p>
        </p:txBody>
      </p:sp>
      <p:sp>
        <p:nvSpPr>
          <p:cNvPr id="7" name="Rectangle 6"/>
          <p:cNvSpPr>
            <a:spLocks noChangeArrowheads="1"/>
          </p:cNvSpPr>
          <p:nvPr/>
        </p:nvSpPr>
        <p:spPr bwMode="auto">
          <a:xfrm>
            <a:off x="1228725" y="2194560"/>
            <a:ext cx="1936710" cy="777955"/>
          </a:xfrm>
          <a:prstGeom prst="roundRect">
            <a:avLst/>
          </a:prstGeom>
          <a:gradFill rotWithShape="1">
            <a:gsLst>
              <a:gs pos="0">
                <a:srgbClr val="E9E9F7"/>
              </a:gs>
              <a:gs pos="64999">
                <a:srgbClr val="C5C5E9"/>
              </a:gs>
              <a:gs pos="100000">
                <a:srgbClr val="ACACE1"/>
              </a:gs>
            </a:gsLst>
            <a:lin ang="5400000" scaled="1"/>
          </a:gradFill>
          <a:ln w="9525">
            <a:noFill/>
            <a:miter lim="800000"/>
            <a:headEnd/>
            <a:tailEnd/>
          </a:ln>
          <a:effectLst>
            <a:outerShdw dist="20000" dir="5400000" rotWithShape="0">
              <a:srgbClr val="808080">
                <a:alpha val="37999"/>
              </a:srgbClr>
            </a:outerShdw>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350" dirty="0">
                <a:latin typeface="Calibri"/>
                <a:cs typeface="Calibri"/>
              </a:rPr>
              <a:t>From MDGs to SDGs: </a:t>
            </a:r>
          </a:p>
          <a:p>
            <a:pPr algn="ctr">
              <a:defRPr/>
            </a:pPr>
            <a:r>
              <a:rPr lang="en-GB" sz="1350" dirty="0">
                <a:latin typeface="Calibri"/>
                <a:cs typeface="Calibri"/>
              </a:rPr>
              <a:t>Key Principals and Strategies </a:t>
            </a:r>
          </a:p>
        </p:txBody>
      </p:sp>
      <p:sp>
        <p:nvSpPr>
          <p:cNvPr id="8" name="Rectangle 7"/>
          <p:cNvSpPr>
            <a:spLocks noChangeArrowheads="1"/>
          </p:cNvSpPr>
          <p:nvPr/>
        </p:nvSpPr>
        <p:spPr bwMode="auto">
          <a:xfrm>
            <a:off x="3594735" y="2194560"/>
            <a:ext cx="1936710" cy="771525"/>
          </a:xfrm>
          <a:prstGeom prst="roundRect">
            <a:avLst/>
          </a:prstGeom>
          <a:gradFill rotWithShape="1">
            <a:gsLst>
              <a:gs pos="0">
                <a:srgbClr val="E9E9F7"/>
              </a:gs>
              <a:gs pos="64999">
                <a:srgbClr val="C5C5E9"/>
              </a:gs>
              <a:gs pos="100000">
                <a:srgbClr val="ACACE1"/>
              </a:gs>
            </a:gsLst>
            <a:lin ang="5400000" scaled="1"/>
          </a:gradFill>
          <a:ln w="9525">
            <a:noFill/>
            <a:miter lim="800000"/>
            <a:headEnd/>
            <a:tailEnd/>
          </a:ln>
          <a:effectLst>
            <a:outerShdw dist="20000" dir="5400000" rotWithShape="0">
              <a:srgbClr val="808080">
                <a:alpha val="37999"/>
              </a:srgbClr>
            </a:outerShdw>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350" dirty="0">
                <a:solidFill>
                  <a:srgbClr val="0000FF"/>
                </a:solidFill>
                <a:latin typeface="Calibri"/>
              </a:rPr>
              <a:t>Building National/Local Capacities</a:t>
            </a:r>
          </a:p>
        </p:txBody>
      </p:sp>
      <p:sp>
        <p:nvSpPr>
          <p:cNvPr id="10" name="Rectangle 9"/>
          <p:cNvSpPr>
            <a:spLocks noChangeArrowheads="1"/>
          </p:cNvSpPr>
          <p:nvPr/>
        </p:nvSpPr>
        <p:spPr bwMode="auto">
          <a:xfrm>
            <a:off x="1228725" y="3068955"/>
            <a:ext cx="1936710" cy="777955"/>
          </a:xfrm>
          <a:prstGeom prst="roundRect">
            <a:avLst/>
          </a:prstGeom>
          <a:gradFill rotWithShape="1">
            <a:gsLst>
              <a:gs pos="0">
                <a:srgbClr val="E9E9F7"/>
              </a:gs>
              <a:gs pos="64999">
                <a:srgbClr val="C5C5E9"/>
              </a:gs>
              <a:gs pos="100000">
                <a:srgbClr val="ACACE1"/>
              </a:gs>
            </a:gsLst>
            <a:lin ang="5400000" scaled="1"/>
          </a:gradFill>
          <a:ln w="9525">
            <a:noFill/>
            <a:miter lim="800000"/>
            <a:headEnd/>
            <a:tailEnd/>
          </a:ln>
          <a:effectLst>
            <a:outerShdw dist="20000" dir="5400000" rotWithShape="0">
              <a:srgbClr val="808080">
                <a:alpha val="37999"/>
              </a:srgbClr>
            </a:outerShdw>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350" dirty="0">
                <a:latin typeface="Calibri"/>
                <a:cs typeface="Calibri"/>
              </a:rPr>
              <a:t>Transformational Leadership</a:t>
            </a:r>
          </a:p>
        </p:txBody>
      </p:sp>
      <p:sp>
        <p:nvSpPr>
          <p:cNvPr id="11" name="Rectangle 10"/>
          <p:cNvSpPr>
            <a:spLocks noChangeArrowheads="1"/>
          </p:cNvSpPr>
          <p:nvPr/>
        </p:nvSpPr>
        <p:spPr bwMode="auto">
          <a:xfrm>
            <a:off x="1228725" y="3994785"/>
            <a:ext cx="1936710" cy="771525"/>
          </a:xfrm>
          <a:prstGeom prst="roundRect">
            <a:avLst/>
          </a:prstGeom>
          <a:gradFill rotWithShape="1">
            <a:gsLst>
              <a:gs pos="0">
                <a:srgbClr val="E9E9F7"/>
              </a:gs>
              <a:gs pos="64999">
                <a:srgbClr val="C5C5E9"/>
              </a:gs>
              <a:gs pos="100000">
                <a:srgbClr val="ACACE1"/>
              </a:gs>
            </a:gsLst>
            <a:lin ang="5400000" scaled="1"/>
          </a:gradFill>
          <a:ln w="9525">
            <a:noFill/>
            <a:miter lim="800000"/>
            <a:headEnd/>
            <a:tailEnd/>
          </a:ln>
          <a:effectLst>
            <a:outerShdw dist="20000" dir="5400000" rotWithShape="0">
              <a:srgbClr val="808080">
                <a:alpha val="37999"/>
              </a:srgbClr>
            </a:outerShdw>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350" dirty="0">
                <a:latin typeface="Calibri"/>
                <a:cs typeface="Calibri"/>
              </a:rPr>
              <a:t>Organizing Institutions for SDG Implementation at all levels</a:t>
            </a:r>
          </a:p>
        </p:txBody>
      </p:sp>
      <p:sp>
        <p:nvSpPr>
          <p:cNvPr id="12" name="Rectangle 11"/>
          <p:cNvSpPr>
            <a:spLocks noChangeArrowheads="1"/>
          </p:cNvSpPr>
          <p:nvPr/>
        </p:nvSpPr>
        <p:spPr bwMode="auto">
          <a:xfrm>
            <a:off x="3543300" y="4920615"/>
            <a:ext cx="1936710" cy="925830"/>
          </a:xfrm>
          <a:prstGeom prst="roundRect">
            <a:avLst/>
          </a:prstGeom>
          <a:gradFill rotWithShape="1">
            <a:gsLst>
              <a:gs pos="0">
                <a:srgbClr val="E9E9F7"/>
              </a:gs>
              <a:gs pos="64999">
                <a:srgbClr val="C5C5E9"/>
              </a:gs>
              <a:gs pos="100000">
                <a:srgbClr val="ACACE1"/>
              </a:gs>
            </a:gsLst>
            <a:lin ang="5400000" scaled="1"/>
          </a:gradFill>
          <a:ln w="9525">
            <a:noFill/>
            <a:miter lim="800000"/>
            <a:headEnd/>
            <a:tailEnd/>
          </a:ln>
          <a:effectLst>
            <a:outerShdw dist="20000" dir="5400000" rotWithShape="0">
              <a:srgbClr val="808080">
                <a:alpha val="37999"/>
              </a:srgbClr>
            </a:outerShdw>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350" dirty="0">
                <a:solidFill>
                  <a:srgbClr val="0000FF"/>
                </a:solidFill>
                <a:latin typeface="Calibri"/>
                <a:cs typeface="Calibri"/>
              </a:rPr>
              <a:t>Innovation and ICT for Public Service Delivery</a:t>
            </a:r>
          </a:p>
        </p:txBody>
      </p:sp>
      <p:sp>
        <p:nvSpPr>
          <p:cNvPr id="13" name="Rectangle 12"/>
          <p:cNvSpPr>
            <a:spLocks noChangeArrowheads="1"/>
          </p:cNvSpPr>
          <p:nvPr/>
        </p:nvSpPr>
        <p:spPr bwMode="auto">
          <a:xfrm>
            <a:off x="1228725" y="4920615"/>
            <a:ext cx="1936710" cy="925830"/>
          </a:xfrm>
          <a:prstGeom prst="roundRect">
            <a:avLst/>
          </a:prstGeom>
          <a:gradFill rotWithShape="1">
            <a:gsLst>
              <a:gs pos="0">
                <a:srgbClr val="E9E9F7"/>
              </a:gs>
              <a:gs pos="64999">
                <a:srgbClr val="C5C5E9"/>
              </a:gs>
              <a:gs pos="100000">
                <a:srgbClr val="ACACE1"/>
              </a:gs>
            </a:gsLst>
            <a:lin ang="5400000" scaled="1"/>
          </a:gradFill>
          <a:ln w="9525">
            <a:noFill/>
            <a:miter lim="800000"/>
            <a:headEnd/>
            <a:tailEnd/>
          </a:ln>
          <a:effectLst>
            <a:outerShdw dist="20000" dir="5400000" rotWithShape="0">
              <a:srgbClr val="808080">
                <a:alpha val="37999"/>
              </a:srgbClr>
            </a:outerShdw>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350" dirty="0">
                <a:latin typeface="Calibri"/>
                <a:cs typeface="Calibri"/>
              </a:rPr>
              <a:t>Integrated Approaches to Sustainable Development Planning</a:t>
            </a:r>
          </a:p>
        </p:txBody>
      </p:sp>
      <p:sp>
        <p:nvSpPr>
          <p:cNvPr id="14" name="Rectangle 13"/>
          <p:cNvSpPr>
            <a:spLocks noChangeArrowheads="1"/>
          </p:cNvSpPr>
          <p:nvPr/>
        </p:nvSpPr>
        <p:spPr bwMode="auto">
          <a:xfrm>
            <a:off x="3594735" y="3068955"/>
            <a:ext cx="1936710" cy="777955"/>
          </a:xfrm>
          <a:prstGeom prst="roundRect">
            <a:avLst/>
          </a:prstGeom>
          <a:gradFill rotWithShape="1">
            <a:gsLst>
              <a:gs pos="0">
                <a:srgbClr val="E9E9F7"/>
              </a:gs>
              <a:gs pos="64999">
                <a:srgbClr val="C5C5E9"/>
              </a:gs>
              <a:gs pos="100000">
                <a:srgbClr val="ACACE1"/>
              </a:gs>
            </a:gsLst>
            <a:lin ang="5400000" scaled="1"/>
          </a:gradFill>
          <a:ln w="9525">
            <a:noFill/>
            <a:miter lim="800000"/>
            <a:headEnd/>
            <a:tailEnd/>
          </a:ln>
          <a:effectLst>
            <a:outerShdw dist="20000" dir="5400000" rotWithShape="0">
              <a:srgbClr val="808080">
                <a:alpha val="37999"/>
              </a:srgbClr>
            </a:outerShdw>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350" dirty="0">
                <a:solidFill>
                  <a:srgbClr val="0000FF"/>
                </a:solidFill>
                <a:latin typeface="Calibri"/>
                <a:cs typeface="Calibri"/>
              </a:rPr>
              <a:t>Policy Integration, including forecasting and SD modelling tools</a:t>
            </a:r>
          </a:p>
        </p:txBody>
      </p:sp>
      <p:sp>
        <p:nvSpPr>
          <p:cNvPr id="15" name="Rectangle 14"/>
          <p:cNvSpPr>
            <a:spLocks noChangeArrowheads="1"/>
          </p:cNvSpPr>
          <p:nvPr/>
        </p:nvSpPr>
        <p:spPr bwMode="auto">
          <a:xfrm>
            <a:off x="3543300" y="3994785"/>
            <a:ext cx="1936710" cy="777955"/>
          </a:xfrm>
          <a:prstGeom prst="roundRect">
            <a:avLst/>
          </a:prstGeom>
          <a:gradFill rotWithShape="1">
            <a:gsLst>
              <a:gs pos="0">
                <a:srgbClr val="E9E9F7"/>
              </a:gs>
              <a:gs pos="64999">
                <a:srgbClr val="C5C5E9"/>
              </a:gs>
              <a:gs pos="100000">
                <a:srgbClr val="ACACE1"/>
              </a:gs>
            </a:gsLst>
            <a:lin ang="5400000" scaled="1"/>
          </a:gradFill>
          <a:ln w="9525">
            <a:noFill/>
            <a:miter lim="800000"/>
            <a:headEnd/>
            <a:tailEnd/>
          </a:ln>
          <a:effectLst>
            <a:outerShdw dist="20000" dir="5400000" rotWithShape="0">
              <a:srgbClr val="808080">
                <a:alpha val="37999"/>
              </a:srgbClr>
            </a:outerShdw>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350">
                <a:solidFill>
                  <a:srgbClr val="0000FF"/>
                </a:solidFill>
                <a:latin typeface="Calibri"/>
                <a:cs typeface="Calibri"/>
              </a:rPr>
              <a:t>Engaging people and raising awareness of the SDGs</a:t>
            </a:r>
            <a:endParaRPr lang="en-GB" sz="1350" dirty="0">
              <a:solidFill>
                <a:srgbClr val="0000FF"/>
              </a:solidFill>
              <a:latin typeface="Calibri"/>
              <a:cs typeface="Calibri"/>
            </a:endParaRPr>
          </a:p>
        </p:txBody>
      </p:sp>
      <p:sp>
        <p:nvSpPr>
          <p:cNvPr id="16" name="Rectangle 15"/>
          <p:cNvSpPr>
            <a:spLocks noChangeArrowheads="1"/>
          </p:cNvSpPr>
          <p:nvPr/>
        </p:nvSpPr>
        <p:spPr bwMode="auto">
          <a:xfrm>
            <a:off x="5960745" y="3068955"/>
            <a:ext cx="1937385" cy="771525"/>
          </a:xfrm>
          <a:prstGeom prst="roundRect">
            <a:avLst/>
          </a:prstGeom>
          <a:gradFill rotWithShape="1">
            <a:gsLst>
              <a:gs pos="0">
                <a:srgbClr val="E9E9F7"/>
              </a:gs>
              <a:gs pos="64999">
                <a:srgbClr val="C5C5E9"/>
              </a:gs>
              <a:gs pos="100000">
                <a:srgbClr val="ACACE1"/>
              </a:gs>
            </a:gsLst>
            <a:lin ang="5400000" scaled="1"/>
          </a:gradFill>
          <a:ln w="9525">
            <a:noFill/>
            <a:miter lim="800000"/>
            <a:headEnd/>
            <a:tailEnd/>
          </a:ln>
          <a:effectLst>
            <a:outerShdw dist="20000" dir="5400000" rotWithShape="0">
              <a:srgbClr val="808080">
                <a:alpha val="37999"/>
              </a:srgbClr>
            </a:outerShdw>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350">
                <a:solidFill>
                  <a:srgbClr val="008000"/>
                </a:solidFill>
                <a:latin typeface="Calibri"/>
                <a:cs typeface="Calibri"/>
              </a:rPr>
              <a:t>Mobilizing resources for SDG implementation</a:t>
            </a:r>
            <a:endParaRPr lang="en-GB" sz="1350" dirty="0">
              <a:solidFill>
                <a:srgbClr val="008000"/>
              </a:solidFill>
              <a:latin typeface="Calibri"/>
              <a:cs typeface="Calibri"/>
            </a:endParaRPr>
          </a:p>
        </p:txBody>
      </p:sp>
      <p:sp>
        <p:nvSpPr>
          <p:cNvPr id="31757" name="TextBox 16"/>
          <p:cNvSpPr txBox="1">
            <a:spLocks noChangeArrowheads="1"/>
          </p:cNvSpPr>
          <p:nvPr/>
        </p:nvSpPr>
        <p:spPr bwMode="auto">
          <a:xfrm flipH="1" flipV="1">
            <a:off x="1143000" y="3374350"/>
            <a:ext cx="188595" cy="1004119"/>
          </a:xfrm>
          <a:prstGeom prst="rect">
            <a:avLst/>
          </a:prstGeom>
          <a:noFill/>
          <a:ln w="9525">
            <a:noFill/>
            <a:miter lim="800000"/>
            <a:headEnd/>
            <a:tailEnd/>
          </a:ln>
        </p:spPr>
        <p:txBody>
          <a:bodyPr lIns="68579" tIns="34289" rIns="68579" bIns="34289">
            <a:spAutoFit/>
          </a:bodyPr>
          <a:lstStyle/>
          <a:p>
            <a:pPr latinLnBrk="1"/>
            <a:endParaRPr lang="en-GB" altLang="ko-KR" sz="1620" b="1">
              <a:solidFill>
                <a:srgbClr val="0066CC"/>
              </a:solidFill>
              <a:latin typeface="Arial" pitchFamily="34" charset="0"/>
              <a:ea typeface="MS PGothic" pitchFamily="34" charset="-128"/>
              <a:cs typeface="Arial" pitchFamily="34" charset="0"/>
            </a:endParaRPr>
          </a:p>
          <a:p>
            <a:pPr latinLnBrk="1"/>
            <a:r>
              <a:rPr lang="en-GB" altLang="ko-KR" sz="1620" b="1">
                <a:solidFill>
                  <a:srgbClr val="0066CC"/>
                </a:solidFill>
                <a:latin typeface="Arial" pitchFamily="34" charset="0"/>
                <a:ea typeface="MS PGothic" pitchFamily="34" charset="-128"/>
                <a:cs typeface="Arial" pitchFamily="34" charset="0"/>
              </a:rPr>
              <a:t>  </a:t>
            </a:r>
          </a:p>
          <a:p>
            <a:pPr latinLnBrk="1"/>
            <a:endParaRPr lang="en-GB" altLang="ko-KR" sz="1620" b="1">
              <a:solidFill>
                <a:srgbClr val="0066CC"/>
              </a:solidFill>
              <a:latin typeface="Arial" pitchFamily="34" charset="0"/>
              <a:ea typeface="MS PGothic" pitchFamily="34" charset="-128"/>
              <a:cs typeface="Arial" pitchFamily="34" charset="0"/>
            </a:endParaRPr>
          </a:p>
          <a:p>
            <a:pPr latinLnBrk="1"/>
            <a:endParaRPr lang="ko-KR" altLang="en-US" sz="1215">
              <a:cs typeface="Arial" pitchFamily="34" charset="0"/>
            </a:endParaRPr>
          </a:p>
        </p:txBody>
      </p:sp>
      <p:sp>
        <p:nvSpPr>
          <p:cNvPr id="18" name="Rectangle 17"/>
          <p:cNvSpPr>
            <a:spLocks noChangeArrowheads="1"/>
          </p:cNvSpPr>
          <p:nvPr/>
        </p:nvSpPr>
        <p:spPr bwMode="auto">
          <a:xfrm>
            <a:off x="5977890" y="2194560"/>
            <a:ext cx="1937385" cy="771525"/>
          </a:xfrm>
          <a:prstGeom prst="roundRect">
            <a:avLst/>
          </a:prstGeom>
          <a:gradFill rotWithShape="1">
            <a:gsLst>
              <a:gs pos="0">
                <a:srgbClr val="E9E9F7"/>
              </a:gs>
              <a:gs pos="64999">
                <a:srgbClr val="C5C5E9"/>
              </a:gs>
              <a:gs pos="100000">
                <a:srgbClr val="ACACE1"/>
              </a:gs>
            </a:gsLst>
            <a:lin ang="5400000" scaled="1"/>
          </a:gradFill>
          <a:ln w="9525">
            <a:noFill/>
            <a:miter lim="800000"/>
            <a:headEnd/>
            <a:tailEnd/>
          </a:ln>
          <a:effectLst>
            <a:outerShdw dist="20000" dir="5400000" rotWithShape="0">
              <a:srgbClr val="808080">
                <a:alpha val="37999"/>
              </a:srgbClr>
            </a:outerShdw>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350" dirty="0">
                <a:solidFill>
                  <a:srgbClr val="008000"/>
                </a:solidFill>
                <a:latin typeface="Calibri"/>
              </a:rPr>
              <a:t>Public accountability for SDG implementation, review and monitoring</a:t>
            </a:r>
          </a:p>
        </p:txBody>
      </p:sp>
      <p:sp>
        <p:nvSpPr>
          <p:cNvPr id="19" name="Rectangle 18"/>
          <p:cNvSpPr>
            <a:spLocks noChangeArrowheads="1"/>
          </p:cNvSpPr>
          <p:nvPr/>
        </p:nvSpPr>
        <p:spPr bwMode="auto">
          <a:xfrm>
            <a:off x="5966103" y="4920615"/>
            <a:ext cx="1937385" cy="925830"/>
          </a:xfrm>
          <a:prstGeom prst="roundRect">
            <a:avLst/>
          </a:prstGeom>
          <a:gradFill rotWithShape="1">
            <a:gsLst>
              <a:gs pos="0">
                <a:srgbClr val="E9E9F7"/>
              </a:gs>
              <a:gs pos="64999">
                <a:srgbClr val="C5C5E9"/>
              </a:gs>
              <a:gs pos="100000">
                <a:srgbClr val="ACACE1"/>
              </a:gs>
            </a:gsLst>
            <a:lin ang="5400000" scaled="1"/>
          </a:gradFill>
          <a:ln w="9525">
            <a:noFill/>
            <a:miter lim="800000"/>
            <a:headEnd/>
            <a:tailEnd/>
          </a:ln>
          <a:effectLst>
            <a:outerShdw dist="20000" dir="5400000" rotWithShape="0">
              <a:srgbClr val="808080">
                <a:alpha val="37999"/>
              </a:srgbClr>
            </a:outerShdw>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350" dirty="0">
                <a:solidFill>
                  <a:srgbClr val="008000"/>
                </a:solidFill>
                <a:latin typeface="Calibri"/>
                <a:cs typeface="Calibri"/>
              </a:rPr>
              <a:t>Review and Follow-Up of the SDGs, including indicators framework</a:t>
            </a:r>
          </a:p>
        </p:txBody>
      </p:sp>
      <p:sp>
        <p:nvSpPr>
          <p:cNvPr id="20" name="Rectangle 19"/>
          <p:cNvSpPr>
            <a:spLocks noChangeArrowheads="1"/>
          </p:cNvSpPr>
          <p:nvPr/>
        </p:nvSpPr>
        <p:spPr bwMode="auto">
          <a:xfrm>
            <a:off x="5972533" y="3994785"/>
            <a:ext cx="1937385" cy="771525"/>
          </a:xfrm>
          <a:prstGeom prst="roundRect">
            <a:avLst/>
          </a:prstGeom>
          <a:gradFill rotWithShape="1">
            <a:gsLst>
              <a:gs pos="0">
                <a:srgbClr val="E9E9F7"/>
              </a:gs>
              <a:gs pos="64999">
                <a:srgbClr val="C5C5E9"/>
              </a:gs>
              <a:gs pos="100000">
                <a:srgbClr val="ACACE1"/>
              </a:gs>
            </a:gsLst>
            <a:lin ang="5400000" scaled="1"/>
          </a:gradFill>
          <a:ln w="9525">
            <a:noFill/>
            <a:miter lim="800000"/>
            <a:headEnd/>
            <a:tailEnd/>
          </a:ln>
          <a:effectLst>
            <a:outerShdw dist="20000" dir="5400000" rotWithShape="0">
              <a:srgbClr val="808080">
                <a:alpha val="37999"/>
              </a:srgbClr>
            </a:outerShdw>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GB" sz="1350" dirty="0">
                <a:solidFill>
                  <a:srgbClr val="008000"/>
                </a:solidFill>
                <a:latin typeface="Calibri"/>
                <a:cs typeface="Calibri"/>
              </a:rPr>
              <a:t>Building Partnerships</a:t>
            </a:r>
          </a:p>
        </p:txBody>
      </p:sp>
      <p:sp>
        <p:nvSpPr>
          <p:cNvPr id="21" name="제목 5"/>
          <p:cNvSpPr>
            <a:spLocks noGrp="1"/>
          </p:cNvSpPr>
          <p:nvPr>
            <p:ph type="title"/>
          </p:nvPr>
        </p:nvSpPr>
        <p:spPr>
          <a:xfrm>
            <a:off x="102916" y="653732"/>
            <a:ext cx="8920348" cy="857250"/>
          </a:xfrm>
          <a:noFill/>
          <a:ln w="9525">
            <a:noFill/>
            <a:miter lim="800000"/>
            <a:headEnd/>
            <a:tailEnd/>
          </a:ln>
        </p:spPr>
        <p:txBody>
          <a:bodyPr vert="horz" wrap="square" lIns="68578" tIns="34288" rIns="68578" bIns="34288" numCol="1" rtlCol="0" anchor="ctr" anchorCtr="0" compatLnSpc="1">
            <a:prstTxWarp prst="textNoShape">
              <a:avLst/>
            </a:prstTxWarp>
            <a:normAutofit/>
          </a:bodyPr>
          <a:lstStyle/>
          <a:p>
            <a:r>
              <a:rPr lang="it-IT" sz="2400" b="1" dirty="0" err="1">
                <a:solidFill>
                  <a:srgbClr val="1F40A4"/>
                </a:solidFill>
                <a:latin typeface="Arial" panose="020B0604020202020204" pitchFamily="34" charset="0"/>
                <a:ea typeface="MS PGothic" pitchFamily="34" charset="-128"/>
                <a:cs typeface="Arial" panose="020B0604020202020204" pitchFamily="34" charset="0"/>
              </a:rPr>
              <a:t>Possible</a:t>
            </a:r>
            <a:r>
              <a:rPr lang="it-IT" sz="2400" b="1" dirty="0">
                <a:solidFill>
                  <a:srgbClr val="1F40A4"/>
                </a:solidFill>
                <a:latin typeface="Arial" panose="020B0604020202020204" pitchFamily="34" charset="0"/>
                <a:ea typeface="MS PGothic" pitchFamily="34" charset="-128"/>
                <a:cs typeface="Arial" panose="020B0604020202020204" pitchFamily="34" charset="0"/>
              </a:rPr>
              <a:t> Elements</a:t>
            </a:r>
            <a:r>
              <a:rPr sz="2400" b="1" dirty="0">
                <a:solidFill>
                  <a:srgbClr val="1F40A4"/>
                </a:solidFill>
                <a:latin typeface="Arial" panose="020B0604020202020204" pitchFamily="34" charset="0"/>
                <a:ea typeface="MS PGothic" pitchFamily="34" charset="-128"/>
                <a:cs typeface="Arial" panose="020B0604020202020204" pitchFamily="34" charset="0"/>
              </a:rPr>
              <a:t> </a:t>
            </a:r>
            <a:r>
              <a:rPr lang="it-IT" sz="2400" b="1" dirty="0">
                <a:solidFill>
                  <a:srgbClr val="1F40A4"/>
                </a:solidFill>
                <a:latin typeface="Arial" panose="020B0604020202020204" pitchFamily="34" charset="0"/>
                <a:ea typeface="MS PGothic" pitchFamily="34" charset="-128"/>
                <a:cs typeface="Arial" panose="020B0604020202020204" pitchFamily="34" charset="0"/>
              </a:rPr>
              <a:t>for a </a:t>
            </a:r>
            <a:r>
              <a:rPr sz="2400" b="1" dirty="0">
                <a:solidFill>
                  <a:srgbClr val="1F40A4"/>
                </a:solidFill>
                <a:latin typeface="Arial" panose="020B0604020202020204" pitchFamily="34" charset="0"/>
                <a:ea typeface="MS PGothic" pitchFamily="34" charset="-128"/>
                <a:cs typeface="Arial" panose="020B0604020202020204" pitchFamily="34" charset="0"/>
              </a:rPr>
              <a:t>C</a:t>
            </a:r>
            <a:r>
              <a:rPr lang="it-IT" sz="2400" b="1" dirty="0">
                <a:solidFill>
                  <a:srgbClr val="1F40A4"/>
                </a:solidFill>
                <a:latin typeface="Arial" panose="020B0604020202020204" pitchFamily="34" charset="0"/>
                <a:ea typeface="MS PGothic" pitchFamily="34" charset="-128"/>
                <a:cs typeface="Arial" panose="020B0604020202020204" pitchFamily="34" charset="0"/>
              </a:rPr>
              <a:t>urriculum</a:t>
            </a:r>
            <a:r>
              <a:rPr sz="2400" b="1" dirty="0">
                <a:solidFill>
                  <a:srgbClr val="1F40A4"/>
                </a:solidFill>
                <a:latin typeface="Arial" panose="020B0604020202020204" pitchFamily="34" charset="0"/>
                <a:ea typeface="MS PGothic" pitchFamily="34" charset="-128"/>
                <a:cs typeface="Arial" panose="020B0604020202020204" pitchFamily="34" charset="0"/>
              </a:rPr>
              <a:t> </a:t>
            </a:r>
            <a:r>
              <a:rPr lang="it-IT" sz="2400" b="1" dirty="0">
                <a:solidFill>
                  <a:srgbClr val="1F40A4"/>
                </a:solidFill>
                <a:latin typeface="Arial" panose="020B0604020202020204" pitchFamily="34" charset="0"/>
                <a:ea typeface="MS PGothic" pitchFamily="34" charset="-128"/>
                <a:cs typeface="Arial" panose="020B0604020202020204" pitchFamily="34" charset="0"/>
              </a:rPr>
              <a:t>on Governance for</a:t>
            </a:r>
            <a:r>
              <a:rPr sz="2400" b="1" dirty="0">
                <a:solidFill>
                  <a:srgbClr val="1F40A4"/>
                </a:solidFill>
                <a:latin typeface="Arial" panose="020B0604020202020204" pitchFamily="34" charset="0"/>
                <a:ea typeface="MS PGothic" pitchFamily="34" charset="-128"/>
                <a:cs typeface="Arial" panose="020B0604020202020204" pitchFamily="34" charset="0"/>
              </a:rPr>
              <a:t> </a:t>
            </a:r>
            <a:r>
              <a:rPr lang="it-IT" sz="2400" b="1" dirty="0">
                <a:solidFill>
                  <a:srgbClr val="1F40A4"/>
                </a:solidFill>
                <a:latin typeface="Arial" panose="020B0604020202020204" pitchFamily="34" charset="0"/>
                <a:ea typeface="MS PGothic" pitchFamily="34" charset="-128"/>
                <a:cs typeface="Arial" panose="020B0604020202020204" pitchFamily="34" charset="0"/>
              </a:rPr>
              <a:t>the</a:t>
            </a:r>
            <a:r>
              <a:rPr sz="2400" b="1" dirty="0">
                <a:solidFill>
                  <a:srgbClr val="1F40A4"/>
                </a:solidFill>
                <a:latin typeface="Arial" panose="020B0604020202020204" pitchFamily="34" charset="0"/>
                <a:ea typeface="MS PGothic" pitchFamily="34" charset="-128"/>
                <a:cs typeface="Arial" panose="020B0604020202020204" pitchFamily="34" charset="0"/>
              </a:rPr>
              <a:t> S</a:t>
            </a:r>
            <a:r>
              <a:rPr lang="en-US" sz="2400" b="1" dirty="0">
                <a:solidFill>
                  <a:srgbClr val="1F40A4"/>
                </a:solidFill>
                <a:latin typeface="Arial" panose="020B0604020202020204" pitchFamily="34" charset="0"/>
                <a:ea typeface="MS PGothic" pitchFamily="34" charset="-128"/>
                <a:cs typeface="Arial" panose="020B0604020202020204" pitchFamily="34" charset="0"/>
              </a:rPr>
              <a:t>DGs</a:t>
            </a:r>
            <a:r>
              <a:rPr sz="2400" b="1" dirty="0">
                <a:solidFill>
                  <a:srgbClr val="1F40A4"/>
                </a:solidFill>
                <a:latin typeface="Arial" panose="020B0604020202020204" pitchFamily="34" charset="0"/>
                <a:ea typeface="MS PGothic" pitchFamily="34" charset="-128"/>
                <a:cs typeface="Arial" panose="020B0604020202020204" pitchFamily="34" charset="0"/>
              </a:rPr>
              <a:t> </a:t>
            </a:r>
            <a:endParaRPr lang="ko-KR" altLang="en-US" sz="2400" b="1" dirty="0">
              <a:solidFill>
                <a:srgbClr val="1F40A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B062EB8C-F9C1-48A3-BC3A-E9F19C829446}"/>
              </a:ext>
            </a:extLst>
          </p:cNvPr>
          <p:cNvSpPr txBox="1"/>
          <p:nvPr/>
        </p:nvSpPr>
        <p:spPr>
          <a:xfrm>
            <a:off x="1254694" y="1547673"/>
            <a:ext cx="6513921" cy="584775"/>
          </a:xfrm>
          <a:prstGeom prst="rect">
            <a:avLst/>
          </a:prstGeom>
          <a:noFill/>
        </p:spPr>
        <p:txBody>
          <a:bodyPr wrap="square" rtlCol="0">
            <a:spAutoFit/>
          </a:bodyPr>
          <a:lstStyle/>
          <a:p>
            <a:pPr algn="ctr"/>
            <a:r>
              <a:rPr lang="en-US" sz="1600" dirty="0">
                <a:latin typeface="Calibri" panose="020F0502020204030204" pitchFamily="34" charset="0"/>
              </a:rPr>
              <a:t>Governance Framework: Planning, Implementation, Monitoring and Review of the SDGs</a:t>
            </a:r>
          </a:p>
        </p:txBody>
      </p:sp>
    </p:spTree>
    <p:extLst>
      <p:ext uri="{BB962C8B-B14F-4D97-AF65-F5344CB8AC3E}">
        <p14:creationId xmlns:p14="http://schemas.microsoft.com/office/powerpoint/2010/main" val="1585939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573550"/>
            <a:ext cx="9143999" cy="952500"/>
          </a:xfrm>
        </p:spPr>
        <p:txBody>
          <a:bodyPr/>
          <a:lstStyle/>
          <a:p>
            <a:pPr algn="ctr"/>
            <a:r>
              <a:rPr lang="en-US" sz="2100" dirty="0">
                <a:solidFill>
                  <a:srgbClr val="1F40A4"/>
                </a:solidFill>
                <a:latin typeface="Arial" panose="020B0604020202020204" pitchFamily="34" charset="0"/>
                <a:cs typeface="Arial" panose="020B0604020202020204" pitchFamily="34" charset="0"/>
              </a:rPr>
              <a:t>Global initiative on capacity building in support of Goal 16, with a focus on effective, accountable and inclusive institutions </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61936059"/>
              </p:ext>
            </p:extLst>
          </p:nvPr>
        </p:nvGraphicFramePr>
        <p:xfrm>
          <a:off x="1584458" y="2203451"/>
          <a:ext cx="5975085" cy="3956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329400" y="2639452"/>
            <a:ext cx="1688835" cy="507831"/>
          </a:xfrm>
          <a:prstGeom prst="rect">
            <a:avLst/>
          </a:prstGeom>
          <a:noFill/>
        </p:spPr>
        <p:txBody>
          <a:bodyPr wrap="square" rtlCol="0">
            <a:spAutoFit/>
          </a:bodyPr>
          <a:lstStyle/>
          <a:p>
            <a:pPr algn="ctr"/>
            <a:r>
              <a:rPr lang="en-US" altLang="en-US" sz="1350" b="1" dirty="0">
                <a:solidFill>
                  <a:srgbClr val="0070C0"/>
                </a:solidFill>
                <a:latin typeface="Arial" panose="020B0604020202020204" pitchFamily="34" charset="0"/>
                <a:cs typeface="Arial" panose="020B0604020202020204" pitchFamily="34" charset="0"/>
              </a:rPr>
              <a:t>Institutional Coordination</a:t>
            </a:r>
          </a:p>
        </p:txBody>
      </p:sp>
      <p:sp>
        <p:nvSpPr>
          <p:cNvPr id="9" name="TextBox 8"/>
          <p:cNvSpPr txBox="1"/>
          <p:nvPr/>
        </p:nvSpPr>
        <p:spPr>
          <a:xfrm>
            <a:off x="772138" y="5257049"/>
            <a:ext cx="2514600" cy="715581"/>
          </a:xfrm>
          <a:prstGeom prst="rect">
            <a:avLst/>
          </a:prstGeom>
          <a:noFill/>
        </p:spPr>
        <p:txBody>
          <a:bodyPr wrap="square" rtlCol="0">
            <a:spAutoFit/>
          </a:bodyPr>
          <a:lstStyle/>
          <a:p>
            <a:pPr algn="ctr"/>
            <a:r>
              <a:rPr lang="en-US" altLang="en-US" sz="1350" b="1" dirty="0">
                <a:solidFill>
                  <a:srgbClr val="0070C0"/>
                </a:solidFill>
                <a:latin typeface="Arial" panose="020B0604020202020204" pitchFamily="34" charset="0"/>
                <a:cs typeface="Arial" panose="020B0604020202020204" pitchFamily="34" charset="0"/>
              </a:rPr>
              <a:t>Engagement of civil </a:t>
            </a:r>
          </a:p>
          <a:p>
            <a:pPr algn="ctr"/>
            <a:r>
              <a:rPr lang="en-US" altLang="en-US" sz="1350" b="1" dirty="0">
                <a:solidFill>
                  <a:srgbClr val="0070C0"/>
                </a:solidFill>
                <a:latin typeface="Arial" panose="020B0604020202020204" pitchFamily="34" charset="0"/>
                <a:cs typeface="Arial" panose="020B0604020202020204" pitchFamily="34" charset="0"/>
              </a:rPr>
              <a:t>society + private sector</a:t>
            </a:r>
          </a:p>
          <a:p>
            <a:pPr algn="ctr"/>
            <a:endParaRPr lang="en-US" sz="1350" dirty="0"/>
          </a:p>
        </p:txBody>
      </p:sp>
      <p:sp>
        <p:nvSpPr>
          <p:cNvPr id="10" name="TextBox 9"/>
          <p:cNvSpPr txBox="1"/>
          <p:nvPr/>
        </p:nvSpPr>
        <p:spPr>
          <a:xfrm>
            <a:off x="5658182" y="2639452"/>
            <a:ext cx="2125980" cy="507831"/>
          </a:xfrm>
          <a:prstGeom prst="rect">
            <a:avLst/>
          </a:prstGeom>
          <a:noFill/>
        </p:spPr>
        <p:txBody>
          <a:bodyPr wrap="square" rtlCol="0">
            <a:spAutoFit/>
          </a:bodyPr>
          <a:lstStyle/>
          <a:p>
            <a:pPr algn="ctr"/>
            <a:r>
              <a:rPr lang="en-US" altLang="en-US" sz="1350" b="1" dirty="0">
                <a:solidFill>
                  <a:srgbClr val="0070C0"/>
                </a:solidFill>
                <a:latin typeface="Arial" panose="020B0604020202020204" pitchFamily="34" charset="0"/>
                <a:cs typeface="Arial" panose="020B0604020202020204" pitchFamily="34" charset="0"/>
              </a:rPr>
              <a:t>Appropriate digital and technological options</a:t>
            </a:r>
          </a:p>
        </p:txBody>
      </p:sp>
      <p:sp>
        <p:nvSpPr>
          <p:cNvPr id="11" name="TextBox 10"/>
          <p:cNvSpPr txBox="1"/>
          <p:nvPr/>
        </p:nvSpPr>
        <p:spPr>
          <a:xfrm>
            <a:off x="5953032" y="5107008"/>
            <a:ext cx="2125980" cy="507831"/>
          </a:xfrm>
          <a:prstGeom prst="rect">
            <a:avLst/>
          </a:prstGeom>
          <a:noFill/>
        </p:spPr>
        <p:txBody>
          <a:bodyPr wrap="square" rtlCol="0">
            <a:spAutoFit/>
          </a:bodyPr>
          <a:lstStyle/>
          <a:p>
            <a:pPr algn="ctr"/>
            <a:r>
              <a:rPr lang="en-US" altLang="en-US" sz="1350" b="1" dirty="0">
                <a:solidFill>
                  <a:srgbClr val="0070C0"/>
                </a:solidFill>
                <a:latin typeface="Arial" panose="020B0604020202020204" pitchFamily="34" charset="0"/>
                <a:cs typeface="Arial" panose="020B0604020202020204" pitchFamily="34" charset="0"/>
              </a:rPr>
              <a:t>Accountability for  people-centric services</a:t>
            </a:r>
          </a:p>
        </p:txBody>
      </p:sp>
    </p:spTree>
    <p:extLst>
      <p:ext uri="{BB962C8B-B14F-4D97-AF65-F5344CB8AC3E}">
        <p14:creationId xmlns:p14="http://schemas.microsoft.com/office/powerpoint/2010/main" val="271171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p:cNvSpPr>
          <p:nvPr/>
        </p:nvSpPr>
        <p:spPr bwMode="auto">
          <a:xfrm>
            <a:off x="1908261" y="1722216"/>
            <a:ext cx="5333191" cy="2659190"/>
          </a:xfrm>
          <a:prstGeom prst="rect">
            <a:avLst/>
          </a:prstGeom>
          <a:noFill/>
          <a:ln w="12700">
            <a:noFill/>
            <a:miter lim="800000"/>
            <a:headEnd/>
            <a:tailEnd/>
          </a:ln>
        </p:spPr>
        <p:txBody>
          <a:bodyPr wrap="none" lIns="0" tIns="0" rIns="0" bIns="0" anchor="ctr">
            <a:spAutoFit/>
          </a:bodyPr>
          <a:lstStyle/>
          <a:p>
            <a:pPr algn="ctr" eaLnBrk="1" hangingPunct="1"/>
            <a:r>
              <a:rPr lang="pt-BR" sz="4320" b="1" dirty="0" err="1">
                <a:latin typeface="Arial" pitchFamily="34" charset="0"/>
                <a:cs typeface="Arial" pitchFamily="34" charset="0"/>
                <a:sym typeface="Arial" pitchFamily="34" charset="0"/>
              </a:rPr>
              <a:t>Thank</a:t>
            </a:r>
            <a:r>
              <a:rPr lang="pt-BR" sz="4320" b="1" dirty="0">
                <a:latin typeface="Arial" pitchFamily="34" charset="0"/>
                <a:cs typeface="Arial" pitchFamily="34" charset="0"/>
                <a:sym typeface="Arial" pitchFamily="34" charset="0"/>
              </a:rPr>
              <a:t> </a:t>
            </a:r>
            <a:r>
              <a:rPr lang="pt-BR" sz="4320" b="1" dirty="0" err="1">
                <a:latin typeface="Arial" pitchFamily="34" charset="0"/>
                <a:cs typeface="Arial" pitchFamily="34" charset="0"/>
                <a:sym typeface="Arial" pitchFamily="34" charset="0"/>
              </a:rPr>
              <a:t>you</a:t>
            </a:r>
            <a:endParaRPr lang="pt-BR" sz="4320" b="1" dirty="0">
              <a:latin typeface="Arial" pitchFamily="34" charset="0"/>
              <a:cs typeface="Arial" pitchFamily="34" charset="0"/>
              <a:sym typeface="Arial" pitchFamily="34" charset="0"/>
            </a:endParaRPr>
          </a:p>
          <a:p>
            <a:pPr algn="ctr" eaLnBrk="1" hangingPunct="1"/>
            <a:endParaRPr lang="pt-BR" sz="4320" b="1" dirty="0">
              <a:latin typeface="Arial" pitchFamily="34" charset="0"/>
              <a:cs typeface="Arial" pitchFamily="34" charset="0"/>
              <a:sym typeface="Arial" pitchFamily="34" charset="0"/>
            </a:endParaRPr>
          </a:p>
          <a:p>
            <a:pPr algn="ctr" eaLnBrk="1" hangingPunct="1"/>
            <a:r>
              <a:rPr lang="pt-BR" sz="2880" dirty="0">
                <a:solidFill>
                  <a:srgbClr val="00B0F0"/>
                </a:solidFill>
                <a:latin typeface="Arial" pitchFamily="34" charset="0"/>
                <a:cs typeface="Arial" pitchFamily="34" charset="0"/>
                <a:sym typeface="Arial" pitchFamily="34" charset="0"/>
              </a:rPr>
              <a:t>alberti@un.org</a:t>
            </a:r>
            <a:endParaRPr lang="en-US" altLang="ko-KR" sz="2880" dirty="0">
              <a:solidFill>
                <a:srgbClr val="00B0F0"/>
              </a:solidFill>
              <a:latin typeface="Arial" pitchFamily="34" charset="0"/>
              <a:cs typeface="Arial" pitchFamily="34" charset="0"/>
              <a:sym typeface="Arial" pitchFamily="34" charset="0"/>
            </a:endParaRPr>
          </a:p>
          <a:p>
            <a:pPr algn="ctr" eaLnBrk="1" hangingPunct="1"/>
            <a:endParaRPr lang="en-US" altLang="ko-KR" sz="2880" dirty="0">
              <a:latin typeface="Arial" pitchFamily="34" charset="0"/>
              <a:cs typeface="Arial" pitchFamily="34" charset="0"/>
              <a:sym typeface="Arial" pitchFamily="34" charset="0"/>
            </a:endParaRPr>
          </a:p>
          <a:p>
            <a:pPr algn="ctr" eaLnBrk="1" hangingPunct="1"/>
            <a:r>
              <a:rPr lang="en-US" altLang="ko-KR" sz="2880" dirty="0">
                <a:solidFill>
                  <a:srgbClr val="000000"/>
                </a:solidFill>
                <a:latin typeface="Arial" pitchFamily="34" charset="0"/>
                <a:cs typeface="Arial" pitchFamily="34" charset="0"/>
              </a:rPr>
              <a:t>http://publicadministration.un.org</a:t>
            </a:r>
            <a:endParaRPr lang="en-US" altLang="ko-KR" sz="2880" dirty="0">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275040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182881" y="754380"/>
            <a:ext cx="8961119" cy="701165"/>
          </a:xfrm>
        </p:spPr>
        <p:txBody>
          <a:bodyPr>
            <a:normAutofit fontScale="90000"/>
          </a:bodyPr>
          <a:lstStyle/>
          <a:p>
            <a:r>
              <a:rPr lang="en-GB" sz="2520" b="1" dirty="0">
                <a:solidFill>
                  <a:srgbClr val="000090"/>
                </a:solidFill>
                <a:ea typeface="MS PGothic" pitchFamily="34" charset="-128"/>
                <a:sym typeface="Palatino" charset="0"/>
              </a:rPr>
              <a:t>Goal 16 commits to promoting effective, accountable and inclusive institutions - critical to realize the SDGs</a:t>
            </a:r>
          </a:p>
        </p:txBody>
      </p:sp>
      <p:grpSp>
        <p:nvGrpSpPr>
          <p:cNvPr id="4" name="그룹 3"/>
          <p:cNvGrpSpPr/>
          <p:nvPr/>
        </p:nvGrpSpPr>
        <p:grpSpPr>
          <a:xfrm>
            <a:off x="1793260" y="1641634"/>
            <a:ext cx="7033166" cy="4301966"/>
            <a:chOff x="2108200" y="1340605"/>
            <a:chExt cx="7814629" cy="3348964"/>
          </a:xfrm>
        </p:grpSpPr>
        <p:sp>
          <p:nvSpPr>
            <p:cNvPr id="5" name="모서리가 둥근 직사각형 8"/>
            <p:cNvSpPr/>
            <p:nvPr/>
          </p:nvSpPr>
          <p:spPr bwMode="auto">
            <a:xfrm>
              <a:off x="2524186" y="3834908"/>
              <a:ext cx="7398643" cy="854661"/>
            </a:xfrm>
            <a:prstGeom prst="roundRect">
              <a:avLst/>
            </a:prstGeom>
            <a:noFill/>
            <a:ln w="22225" cap="flat" cmpd="sng" algn="ctr">
              <a:solidFill>
                <a:schemeClr val="accent6">
                  <a:lumMod val="40000"/>
                  <a:lumOff val="60000"/>
                </a:schemeClr>
              </a:solidFill>
              <a:prstDash val="solid"/>
              <a:round/>
              <a:headEnd type="none" w="med" len="med"/>
              <a:tailEnd type="none" w="med" len="med"/>
            </a:ln>
            <a:effectLst/>
          </p:spPr>
          <p:txBody>
            <a:bodyPr vert="horz" wrap="square" lIns="82296" tIns="41148" rIns="82296" bIns="41148" numCol="1" rtlCol="0" anchor="ctr" anchorCtr="0" compatLnSpc="1">
              <a:prstTxWarp prst="textNoShape">
                <a:avLst/>
              </a:prstTxWarp>
            </a:bodyPr>
            <a:lstStyle/>
            <a:p>
              <a:endParaRPr lang="en-US" altLang="ko-KR" sz="2160" dirty="0">
                <a:solidFill>
                  <a:schemeClr val="accent2">
                    <a:lumMod val="50000"/>
                  </a:schemeClr>
                </a:solidFill>
                <a:latin typeface="Calibri" pitchFamily="34" charset="0"/>
                <a:ea typeface="MS PGothic" pitchFamily="34" charset="-128"/>
              </a:endParaRPr>
            </a:p>
          </p:txBody>
        </p:sp>
        <p:sp>
          <p:nvSpPr>
            <p:cNvPr id="6" name="모서리가 둥근 직사각형 9"/>
            <p:cNvSpPr/>
            <p:nvPr/>
          </p:nvSpPr>
          <p:spPr bwMode="auto">
            <a:xfrm>
              <a:off x="2524186" y="1340605"/>
              <a:ext cx="7398643" cy="1027019"/>
            </a:xfrm>
            <a:prstGeom prst="roundRect">
              <a:avLst/>
            </a:prstGeom>
            <a:noFill/>
            <a:ln w="22225" cap="flat" cmpd="sng" algn="ctr">
              <a:solidFill>
                <a:schemeClr val="accent6">
                  <a:lumMod val="40000"/>
                  <a:lumOff val="60000"/>
                </a:schemeClr>
              </a:solidFill>
              <a:prstDash val="solid"/>
              <a:round/>
              <a:headEnd type="none" w="med" len="med"/>
              <a:tailEnd type="none" w="med" len="med"/>
            </a:ln>
            <a:effectLst/>
          </p:spPr>
          <p:txBody>
            <a:bodyPr vert="horz" wrap="square" lIns="82296" tIns="41148" rIns="82296" bIns="41148" numCol="1" rtlCol="0" anchor="ctr" anchorCtr="0" compatLnSpc="1">
              <a:prstTxWarp prst="textNoShape">
                <a:avLst/>
              </a:prstTxWarp>
            </a:bodyPr>
            <a:lstStyle/>
            <a:p>
              <a:endParaRPr lang="en-US" sz="2160" b="1" dirty="0">
                <a:solidFill>
                  <a:schemeClr val="accent2">
                    <a:lumMod val="50000"/>
                  </a:schemeClr>
                </a:solidFill>
                <a:latin typeface="Calibri" pitchFamily="34" charset="0"/>
                <a:ea typeface="MS PGothic" pitchFamily="34" charset="-128"/>
              </a:endParaRPr>
            </a:p>
            <a:p>
              <a:r>
                <a:rPr lang="en-US" sz="2160" dirty="0">
                  <a:solidFill>
                    <a:schemeClr val="accent2">
                      <a:lumMod val="50000"/>
                    </a:schemeClr>
                  </a:solidFill>
                  <a:latin typeface="Calibri" pitchFamily="34" charset="0"/>
                  <a:ea typeface="MS PGothic" pitchFamily="34" charset="-128"/>
                </a:rPr>
                <a:t>People’s vision of the future is crystallized in institutions and translated into concrete </a:t>
              </a:r>
              <a:r>
                <a:rPr lang="en-US" sz="2160" dirty="0" err="1">
                  <a:solidFill>
                    <a:schemeClr val="accent2">
                      <a:lumMod val="50000"/>
                    </a:schemeClr>
                  </a:solidFill>
                  <a:latin typeface="Calibri" pitchFamily="34" charset="0"/>
                  <a:ea typeface="MS PGothic" pitchFamily="34" charset="-128"/>
                </a:rPr>
                <a:t>programmes</a:t>
              </a:r>
              <a:r>
                <a:rPr lang="en-US" sz="2160" dirty="0">
                  <a:solidFill>
                    <a:schemeClr val="accent2">
                      <a:lumMod val="50000"/>
                    </a:schemeClr>
                  </a:solidFill>
                  <a:latin typeface="Calibri" pitchFamily="34" charset="0"/>
                  <a:ea typeface="MS PGothic" pitchFamily="34" charset="-128"/>
                </a:rPr>
                <a:t> of action. </a:t>
              </a:r>
            </a:p>
            <a:p>
              <a:endParaRPr lang="en-US" altLang="ko-KR" sz="2160" b="1" dirty="0">
                <a:solidFill>
                  <a:schemeClr val="accent2">
                    <a:lumMod val="50000"/>
                  </a:schemeClr>
                </a:solidFill>
                <a:latin typeface="Calibri" pitchFamily="34" charset="0"/>
                <a:ea typeface="MS PGothic" pitchFamily="34" charset="-128"/>
              </a:endParaRPr>
            </a:p>
          </p:txBody>
        </p:sp>
        <p:sp>
          <p:nvSpPr>
            <p:cNvPr id="7" name="모서리가 둥근 직사각형 9"/>
            <p:cNvSpPr/>
            <p:nvPr/>
          </p:nvSpPr>
          <p:spPr bwMode="auto">
            <a:xfrm>
              <a:off x="2440821" y="2587461"/>
              <a:ext cx="7482008" cy="980492"/>
            </a:xfrm>
            <a:prstGeom prst="roundRect">
              <a:avLst/>
            </a:prstGeom>
            <a:noFill/>
            <a:ln w="22225" cap="flat" cmpd="sng" algn="ctr">
              <a:solidFill>
                <a:schemeClr val="accent6">
                  <a:lumMod val="40000"/>
                  <a:lumOff val="60000"/>
                </a:schemeClr>
              </a:solidFill>
              <a:prstDash val="solid"/>
              <a:round/>
              <a:headEnd type="none" w="med" len="med"/>
              <a:tailEnd type="none" w="med" len="med"/>
            </a:ln>
            <a:effectLst/>
          </p:spPr>
          <p:txBody>
            <a:bodyPr vert="horz" wrap="square" lIns="82296" tIns="41148" rIns="82296" bIns="41148" numCol="1" rtlCol="0" anchor="ctr" anchorCtr="0" compatLnSpc="1">
              <a:prstTxWarp prst="textNoShape">
                <a:avLst/>
              </a:prstTxWarp>
            </a:bodyPr>
            <a:lstStyle/>
            <a:p>
              <a:endParaRPr lang="en-US" altLang="ko-KR" sz="2160" b="1" dirty="0">
                <a:solidFill>
                  <a:schemeClr val="accent2">
                    <a:lumMod val="50000"/>
                  </a:schemeClr>
                </a:solidFill>
                <a:latin typeface="Calibri" pitchFamily="34" charset="0"/>
                <a:ea typeface="MS PGothic" pitchFamily="34" charset="-128"/>
              </a:endParaRPr>
            </a:p>
          </p:txBody>
        </p:sp>
        <p:sp>
          <p:nvSpPr>
            <p:cNvPr id="9" name="TextBox 8"/>
            <p:cNvSpPr txBox="1"/>
            <p:nvPr/>
          </p:nvSpPr>
          <p:spPr>
            <a:xfrm>
              <a:off x="2108201" y="1447801"/>
              <a:ext cx="493054" cy="656590"/>
            </a:xfrm>
            <a:prstGeom prst="rect">
              <a:avLst/>
            </a:prstGeom>
            <a:noFill/>
          </p:spPr>
          <p:txBody>
            <a:bodyPr wrap="square" rtlCol="0">
              <a:spAutoFit/>
            </a:bodyPr>
            <a:lstStyle/>
            <a:p>
              <a:r>
                <a:rPr lang="en-US" altLang="ko-KR" sz="3240" b="1" dirty="0"/>
                <a:t>1</a:t>
              </a:r>
              <a:endParaRPr lang="ko-KR" altLang="en-US" sz="3240" b="1" dirty="0"/>
            </a:p>
          </p:txBody>
        </p:sp>
        <p:sp>
          <p:nvSpPr>
            <p:cNvPr id="10" name="TextBox 9"/>
            <p:cNvSpPr txBox="1"/>
            <p:nvPr/>
          </p:nvSpPr>
          <p:spPr>
            <a:xfrm>
              <a:off x="2108200" y="2264296"/>
              <a:ext cx="493054" cy="656590"/>
            </a:xfrm>
            <a:prstGeom prst="rect">
              <a:avLst/>
            </a:prstGeom>
            <a:noFill/>
          </p:spPr>
          <p:txBody>
            <a:bodyPr wrap="square" rtlCol="0">
              <a:spAutoFit/>
            </a:bodyPr>
            <a:lstStyle/>
            <a:p>
              <a:r>
                <a:rPr lang="en-US" altLang="ko-KR" sz="3240" b="1" dirty="0"/>
                <a:t>2</a:t>
              </a:r>
              <a:endParaRPr lang="ko-KR" altLang="en-US" sz="3240" b="1" dirty="0"/>
            </a:p>
          </p:txBody>
        </p:sp>
        <p:sp>
          <p:nvSpPr>
            <p:cNvPr id="11" name="TextBox 10"/>
            <p:cNvSpPr txBox="1"/>
            <p:nvPr/>
          </p:nvSpPr>
          <p:spPr>
            <a:xfrm>
              <a:off x="2108200" y="3505200"/>
              <a:ext cx="493054" cy="656590"/>
            </a:xfrm>
            <a:prstGeom prst="rect">
              <a:avLst/>
            </a:prstGeom>
            <a:noFill/>
          </p:spPr>
          <p:txBody>
            <a:bodyPr wrap="square" rtlCol="0">
              <a:spAutoFit/>
            </a:bodyPr>
            <a:lstStyle/>
            <a:p>
              <a:r>
                <a:rPr lang="en-US" altLang="ko-KR" sz="3240" b="1" dirty="0"/>
                <a:t>3</a:t>
              </a:r>
              <a:endParaRPr lang="ko-KR" altLang="en-US" sz="3240" b="1" dirty="0"/>
            </a:p>
          </p:txBody>
        </p:sp>
      </p:grpSp>
      <p:sp>
        <p:nvSpPr>
          <p:cNvPr id="19" name="Rectangle 18">
            <a:extLst>
              <a:ext uri="{FF2B5EF4-FFF2-40B4-BE49-F238E27FC236}">
                <a16:creationId xmlns:a16="http://schemas.microsoft.com/office/drawing/2014/main" xmlns="" id="{716E3FDA-244A-4552-8B4E-7135D01E6E4F}"/>
              </a:ext>
            </a:extLst>
          </p:cNvPr>
          <p:cNvSpPr/>
          <p:nvPr/>
        </p:nvSpPr>
        <p:spPr>
          <a:xfrm>
            <a:off x="2234611" y="3373358"/>
            <a:ext cx="6594213" cy="757130"/>
          </a:xfrm>
          <a:prstGeom prst="rect">
            <a:avLst/>
          </a:prstGeom>
        </p:spPr>
        <p:txBody>
          <a:bodyPr wrap="square">
            <a:spAutoFit/>
          </a:bodyPr>
          <a:lstStyle/>
          <a:p>
            <a:r>
              <a:rPr lang="en-US" sz="2160" dirty="0">
                <a:solidFill>
                  <a:schemeClr val="accent2">
                    <a:lumMod val="50000"/>
                  </a:schemeClr>
                </a:solidFill>
                <a:latin typeface="Calibri" pitchFamily="34" charset="0"/>
                <a:ea typeface="MS PGothic" pitchFamily="34" charset="-128"/>
              </a:rPr>
              <a:t>In the absence of effective, accountable and inclusive institutions, none of the SDGs will be realized.</a:t>
            </a:r>
          </a:p>
        </p:txBody>
      </p:sp>
      <p:pic>
        <p:nvPicPr>
          <p:cNvPr id="20" name="Picture 19" descr="http://choraconnection.dk/wp-content/uploads/sdgs-circle.jpg">
            <a:extLst>
              <a:ext uri="{FF2B5EF4-FFF2-40B4-BE49-F238E27FC236}">
                <a16:creationId xmlns:a16="http://schemas.microsoft.com/office/drawing/2014/main" xmlns="" id="{1DCFAFBF-5951-4F03-9036-BC4DFD42DB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446" y="4018698"/>
            <a:ext cx="1443688" cy="1443417"/>
          </a:xfrm>
          <a:prstGeom prst="rect">
            <a:avLst/>
          </a:prstGeom>
          <a:noFill/>
          <a:ln>
            <a:noFill/>
          </a:ln>
        </p:spPr>
      </p:pic>
      <p:pic>
        <p:nvPicPr>
          <p:cNvPr id="21" name="Picture 20" descr="http://cdn.globalgoals.org/2015/07/goal-16.png">
            <a:extLst>
              <a:ext uri="{FF2B5EF4-FFF2-40B4-BE49-F238E27FC236}">
                <a16:creationId xmlns:a16="http://schemas.microsoft.com/office/drawing/2014/main" xmlns="" id="{B35885B0-D927-461F-86C7-F6714DEE5BF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845" y="1980765"/>
            <a:ext cx="1268730" cy="1269873"/>
          </a:xfrm>
          <a:prstGeom prst="rect">
            <a:avLst/>
          </a:prstGeom>
          <a:noFill/>
          <a:ln>
            <a:noFill/>
          </a:ln>
        </p:spPr>
      </p:pic>
      <p:sp>
        <p:nvSpPr>
          <p:cNvPr id="3" name="TextBox 2">
            <a:extLst>
              <a:ext uri="{FF2B5EF4-FFF2-40B4-BE49-F238E27FC236}">
                <a16:creationId xmlns:a16="http://schemas.microsoft.com/office/drawing/2014/main" xmlns="" id="{369E9241-746C-BC4E-BB90-245F8139446A}"/>
              </a:ext>
            </a:extLst>
          </p:cNvPr>
          <p:cNvSpPr txBox="1"/>
          <p:nvPr/>
        </p:nvSpPr>
        <p:spPr>
          <a:xfrm>
            <a:off x="2234611" y="5179884"/>
            <a:ext cx="6591815" cy="757130"/>
          </a:xfrm>
          <a:prstGeom prst="rect">
            <a:avLst/>
          </a:prstGeom>
          <a:noFill/>
        </p:spPr>
        <p:txBody>
          <a:bodyPr wrap="square" rtlCol="0">
            <a:spAutoFit/>
          </a:bodyPr>
          <a:lstStyle/>
          <a:p>
            <a:r>
              <a:rPr lang="en-US" sz="2160" dirty="0">
                <a:solidFill>
                  <a:schemeClr val="accent2">
                    <a:lumMod val="50000"/>
                  </a:schemeClr>
                </a:solidFill>
                <a:latin typeface="Calibri" pitchFamily="34" charset="0"/>
                <a:ea typeface="MS PGothic" pitchFamily="34" charset="-128"/>
              </a:rPr>
              <a:t>But what does it take to make institutions effective or strong?</a:t>
            </a:r>
          </a:p>
        </p:txBody>
      </p:sp>
    </p:spTree>
    <p:extLst>
      <p:ext uri="{BB962C8B-B14F-4D97-AF65-F5344CB8AC3E}">
        <p14:creationId xmlns:p14="http://schemas.microsoft.com/office/powerpoint/2010/main" val="140105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Content Placeholder 3" descr="Iceberg.jpg"/>
          <p:cNvPicPr>
            <a:picLocks noGrp="1" noChangeAspect="1" noChangeArrowheads="1"/>
          </p:cNvPicPr>
          <p:nvPr>
            <p:ph idx="1"/>
          </p:nvPr>
        </p:nvPicPr>
        <p:blipFill>
          <a:blip r:embed="rId3"/>
          <a:srcRect/>
          <a:stretch>
            <a:fillRect/>
          </a:stretch>
        </p:blipFill>
        <p:spPr>
          <a:xfrm>
            <a:off x="525780" y="771525"/>
            <a:ext cx="7955280" cy="5975033"/>
          </a:xfrm>
        </p:spPr>
      </p:pic>
      <p:sp>
        <p:nvSpPr>
          <p:cNvPr id="19458" name="TextBox 4"/>
          <p:cNvSpPr txBox="1">
            <a:spLocks noChangeArrowheads="1"/>
          </p:cNvSpPr>
          <p:nvPr/>
        </p:nvSpPr>
        <p:spPr bwMode="auto">
          <a:xfrm>
            <a:off x="4503420" y="1694648"/>
            <a:ext cx="3840480" cy="590931"/>
          </a:xfrm>
          <a:prstGeom prst="rect">
            <a:avLst/>
          </a:prstGeom>
          <a:noFill/>
          <a:ln w="9525">
            <a:noFill/>
            <a:miter lim="800000"/>
            <a:headEnd/>
            <a:tailEnd/>
          </a:ln>
        </p:spPr>
        <p:txBody>
          <a:bodyPr lIns="82295" rIns="82295">
            <a:spAutoFit/>
          </a:bodyPr>
          <a:lstStyle/>
          <a:p>
            <a:r>
              <a:rPr lang="en-US" altLang="ko-KR" sz="3240" b="1" dirty="0">
                <a:solidFill>
                  <a:srgbClr val="F2D84A"/>
                </a:solidFill>
                <a:latin typeface="Arial" pitchFamily="34" charset="0"/>
                <a:cs typeface="Arial" pitchFamily="34" charset="0"/>
              </a:rPr>
              <a:t>Norms and Rules  </a:t>
            </a:r>
          </a:p>
        </p:txBody>
      </p:sp>
      <p:sp>
        <p:nvSpPr>
          <p:cNvPr id="19459" name="TextBox 5"/>
          <p:cNvSpPr txBox="1">
            <a:spLocks noChangeArrowheads="1"/>
          </p:cNvSpPr>
          <p:nvPr/>
        </p:nvSpPr>
        <p:spPr bwMode="auto">
          <a:xfrm>
            <a:off x="4572000" y="3566161"/>
            <a:ext cx="3634740" cy="1089529"/>
          </a:xfrm>
          <a:prstGeom prst="rect">
            <a:avLst/>
          </a:prstGeom>
          <a:noFill/>
          <a:ln w="9525">
            <a:noFill/>
            <a:miter lim="800000"/>
            <a:headEnd/>
            <a:tailEnd/>
          </a:ln>
        </p:spPr>
        <p:txBody>
          <a:bodyPr lIns="82295" rIns="82295">
            <a:spAutoFit/>
          </a:bodyPr>
          <a:lstStyle/>
          <a:p>
            <a:r>
              <a:rPr lang="en-US" altLang="ko-KR" sz="3240" b="1">
                <a:solidFill>
                  <a:srgbClr val="F2750E"/>
                </a:solidFill>
                <a:latin typeface="Arial" pitchFamily="34" charset="0"/>
                <a:cs typeface="Arial" pitchFamily="34" charset="0"/>
              </a:rPr>
              <a:t>Values and  </a:t>
            </a:r>
          </a:p>
          <a:p>
            <a:r>
              <a:rPr lang="en-US" altLang="ko-KR" sz="3240" b="1">
                <a:solidFill>
                  <a:srgbClr val="F2750E"/>
                </a:solidFill>
                <a:latin typeface="Arial" pitchFamily="34" charset="0"/>
                <a:cs typeface="Arial" pitchFamily="34" charset="0"/>
              </a:rPr>
              <a:t>Behaviours </a:t>
            </a:r>
          </a:p>
        </p:txBody>
      </p:sp>
      <p:sp>
        <p:nvSpPr>
          <p:cNvPr id="2" name="TextBox 1">
            <a:extLst>
              <a:ext uri="{FF2B5EF4-FFF2-40B4-BE49-F238E27FC236}">
                <a16:creationId xmlns:a16="http://schemas.microsoft.com/office/drawing/2014/main" xmlns="" id="{BC343E2C-AEBC-47A1-9A73-930CB4A9E6E6}"/>
              </a:ext>
            </a:extLst>
          </p:cNvPr>
          <p:cNvSpPr txBox="1"/>
          <p:nvPr/>
        </p:nvSpPr>
        <p:spPr>
          <a:xfrm>
            <a:off x="472440" y="1027478"/>
            <a:ext cx="7818120" cy="895630"/>
          </a:xfrm>
          <a:prstGeom prst="rect">
            <a:avLst/>
          </a:prstGeom>
          <a:noFill/>
        </p:spPr>
        <p:txBody>
          <a:bodyPr wrap="square" rtlCol="0">
            <a:spAutoFit/>
          </a:bodyPr>
          <a:lstStyle/>
          <a:p>
            <a:r>
              <a:rPr lang="en-US" sz="1620" dirty="0">
                <a:solidFill>
                  <a:schemeClr val="bg1"/>
                </a:solidFill>
                <a:latin typeface="Calibri" panose="020F0502020204030204" pitchFamily="34" charset="0"/>
              </a:rPr>
              <a:t> </a:t>
            </a:r>
            <a:r>
              <a:rPr lang="en-US" sz="1620" dirty="0">
                <a:solidFill>
                  <a:schemeClr val="bg1"/>
                </a:solidFill>
              </a:rPr>
              <a:t>Changing the formal rules of institutions does not always produce desired results.  Institutions are not only </a:t>
            </a:r>
            <a:r>
              <a:rPr lang="en-US" dirty="0">
                <a:solidFill>
                  <a:schemeClr val="bg1"/>
                </a:solidFill>
                <a:ea typeface="ヒラギノ角ゴ Pro W3" pitchFamily="-104" charset="-128"/>
                <a:cs typeface="ヒラギノ角ゴ Pro W3" pitchFamily="-104" charset="-128"/>
              </a:rPr>
              <a:t>constituted by formal rules but also by underlying values and belief systems. </a:t>
            </a:r>
            <a:endParaRPr lang="en-US" sz="1620" dirty="0">
              <a:solidFill>
                <a:schemeClr val="bg1"/>
              </a:solidFill>
            </a:endParaRPr>
          </a:p>
        </p:txBody>
      </p:sp>
      <p:sp>
        <p:nvSpPr>
          <p:cNvPr id="3" name="TextBox 2">
            <a:extLst>
              <a:ext uri="{FF2B5EF4-FFF2-40B4-BE49-F238E27FC236}">
                <a16:creationId xmlns:a16="http://schemas.microsoft.com/office/drawing/2014/main" xmlns="" id="{0A424E1D-BE56-4043-8D95-DD62988F77D1}"/>
              </a:ext>
            </a:extLst>
          </p:cNvPr>
          <p:cNvSpPr txBox="1"/>
          <p:nvPr/>
        </p:nvSpPr>
        <p:spPr>
          <a:xfrm>
            <a:off x="215900" y="408026"/>
            <a:ext cx="8318500" cy="369332"/>
          </a:xfrm>
          <a:prstGeom prst="rect">
            <a:avLst/>
          </a:prstGeom>
          <a:noFill/>
        </p:spPr>
        <p:txBody>
          <a:bodyPr wrap="square" rtlCol="0">
            <a:spAutoFit/>
          </a:bodyPr>
          <a:lstStyle/>
          <a:p>
            <a:r>
              <a:rPr lang="en-US" b="1" dirty="0">
                <a:solidFill>
                  <a:srgbClr val="000090"/>
                </a:solidFill>
                <a:latin typeface="Calibri" panose="020F0502020204030204" pitchFamily="34" charset="0"/>
              </a:rPr>
              <a:t>Key Challenge of Promoting Effective Institutions: Changing Public Servants’ Mindsets</a:t>
            </a:r>
            <a:endParaRPr lang="en-US" dirty="0"/>
          </a:p>
        </p:txBody>
      </p:sp>
    </p:spTree>
    <p:extLst>
      <p:ext uri="{BB962C8B-B14F-4D97-AF65-F5344CB8AC3E}">
        <p14:creationId xmlns:p14="http://schemas.microsoft.com/office/powerpoint/2010/main" val="12611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85327C7-4738-453D-A714-A0F4D796F5FB}"/>
              </a:ext>
            </a:extLst>
          </p:cNvPr>
          <p:cNvSpPr txBox="1">
            <a:spLocks/>
          </p:cNvSpPr>
          <p:nvPr/>
        </p:nvSpPr>
        <p:spPr>
          <a:xfrm>
            <a:off x="241466" y="590212"/>
            <a:ext cx="8347436" cy="9525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a:solidFill>
                  <a:srgbClr val="000090"/>
                </a:solidFill>
                <a:latin typeface="Calibri" panose="020F0502020204030204" pitchFamily="34" charset="0"/>
              </a:rPr>
              <a:t>Key Challenge of Promoting Effective Institutions: Changing Public Servants’ Mindsets</a:t>
            </a:r>
            <a:endParaRPr lang="en-US" sz="2400" dirty="0"/>
          </a:p>
        </p:txBody>
      </p:sp>
      <p:sp>
        <p:nvSpPr>
          <p:cNvPr id="10" name="Content Placeholder 2">
            <a:extLst>
              <a:ext uri="{FF2B5EF4-FFF2-40B4-BE49-F238E27FC236}">
                <a16:creationId xmlns:a16="http://schemas.microsoft.com/office/drawing/2014/main" xmlns="" id="{C898D11B-1572-4806-ABFE-000D9B9E22BC}"/>
              </a:ext>
            </a:extLst>
          </p:cNvPr>
          <p:cNvSpPr>
            <a:spLocks noGrp="1"/>
          </p:cNvSpPr>
          <p:nvPr>
            <p:ph idx="1"/>
          </p:nvPr>
        </p:nvSpPr>
        <p:spPr>
          <a:xfrm>
            <a:off x="92766" y="1542712"/>
            <a:ext cx="8644836" cy="3958789"/>
          </a:xfrm>
        </p:spPr>
        <p:txBody>
          <a:bodyPr>
            <a:normAutofit/>
          </a:bodyPr>
          <a:lstStyle/>
          <a:p>
            <a:pPr algn="just"/>
            <a:endParaRPr lang="en-US" sz="2200" b="0" dirty="0"/>
          </a:p>
          <a:p>
            <a:r>
              <a:rPr lang="en-US" altLang="ko-KR" sz="2400" dirty="0">
                <a:solidFill>
                  <a:srgbClr val="002060"/>
                </a:solidFill>
                <a:ea typeface="MS PGothic" pitchFamily="34" charset="-128"/>
              </a:rPr>
              <a:t>So, it is important to design or redesign the formal rules of institutional architectures. </a:t>
            </a:r>
          </a:p>
          <a:p>
            <a:pPr marL="0" indent="0">
              <a:buNone/>
            </a:pPr>
            <a:endParaRPr lang="en-US" altLang="ko-KR" sz="2400" dirty="0">
              <a:solidFill>
                <a:srgbClr val="002060"/>
              </a:solidFill>
              <a:ea typeface="MS PGothic" pitchFamily="34" charset="-128"/>
            </a:endParaRPr>
          </a:p>
          <a:p>
            <a:r>
              <a:rPr lang="en-US" altLang="ko-KR" sz="2400" dirty="0">
                <a:solidFill>
                  <a:srgbClr val="002060"/>
                </a:solidFill>
                <a:ea typeface="MS PGothic" pitchFamily="34" charset="-128"/>
              </a:rPr>
              <a:t>But it is even more important to transform mindsets.</a:t>
            </a:r>
          </a:p>
          <a:p>
            <a:pPr algn="just"/>
            <a:endParaRPr lang="en-US" sz="2200" b="0" dirty="0">
              <a:solidFill>
                <a:srgbClr val="002060"/>
              </a:solidFill>
            </a:endParaRPr>
          </a:p>
          <a:p>
            <a:pPr algn="just"/>
            <a:r>
              <a:rPr lang="en-US" sz="2200" b="0" dirty="0">
                <a:solidFill>
                  <a:srgbClr val="002060"/>
                </a:solidFill>
              </a:rPr>
              <a:t>To achieve the SDGs and the principle of leave no one behind, public servants must change their beliefs, attitudes and behaviors to align them with the new </a:t>
            </a:r>
            <a:r>
              <a:rPr lang="en-US" sz="2200" dirty="0">
                <a:solidFill>
                  <a:srgbClr val="002060"/>
                </a:solidFill>
              </a:rPr>
              <a:t>and/or revisited institutions being set up.</a:t>
            </a:r>
            <a:endParaRPr lang="en-US" sz="2200" b="0" dirty="0">
              <a:solidFill>
                <a:srgbClr val="002060"/>
              </a:solidFill>
            </a:endParaRPr>
          </a:p>
          <a:p>
            <a:pPr marL="0" indent="0" algn="just">
              <a:buNone/>
            </a:pPr>
            <a:endParaRPr lang="en-US" sz="2200" b="0" dirty="0"/>
          </a:p>
        </p:txBody>
      </p:sp>
      <p:pic>
        <p:nvPicPr>
          <p:cNvPr id="11" name="Picture 10">
            <a:extLst>
              <a:ext uri="{FF2B5EF4-FFF2-40B4-BE49-F238E27FC236}">
                <a16:creationId xmlns:a16="http://schemas.microsoft.com/office/drawing/2014/main" xmlns="" id="{40FC6DEF-3F8E-484C-9DA6-CD575B3C72D3}"/>
              </a:ext>
            </a:extLst>
          </p:cNvPr>
          <p:cNvPicPr>
            <a:picLocks noChangeAspect="1"/>
          </p:cNvPicPr>
          <p:nvPr/>
        </p:nvPicPr>
        <p:blipFill>
          <a:blip r:embed="rId2"/>
          <a:stretch>
            <a:fillRect/>
          </a:stretch>
        </p:blipFill>
        <p:spPr>
          <a:xfrm>
            <a:off x="7476730" y="5359786"/>
            <a:ext cx="1260872" cy="1260872"/>
          </a:xfrm>
          <a:prstGeom prst="rect">
            <a:avLst/>
          </a:prstGeom>
        </p:spPr>
      </p:pic>
    </p:spTree>
    <p:extLst>
      <p:ext uri="{BB962C8B-B14F-4D97-AF65-F5344CB8AC3E}">
        <p14:creationId xmlns:p14="http://schemas.microsoft.com/office/powerpoint/2010/main" val="277545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5"/>
          <p:cNvSpPr>
            <a:spLocks noGrp="1"/>
          </p:cNvSpPr>
          <p:nvPr>
            <p:ph type="title"/>
          </p:nvPr>
        </p:nvSpPr>
        <p:spPr>
          <a:xfrm>
            <a:off x="209550" y="586884"/>
            <a:ext cx="8718366" cy="838201"/>
          </a:xfrm>
          <a:noFill/>
          <a:ln w="9525">
            <a:noFill/>
            <a:miter lim="800000"/>
            <a:headEnd/>
            <a:tailEnd/>
          </a:ln>
          <a:effectLst/>
        </p:spPr>
        <p:txBody>
          <a:bodyPr vert="horz" wrap="square" lIns="76199" tIns="38099" rIns="76199" bIns="38099" numCol="1" rtlCol="0" anchor="ctr" anchorCtr="0" compatLnSpc="1">
            <a:prstTxWarp prst="textNoShape">
              <a:avLst/>
            </a:prstTxWarp>
            <a:normAutofit/>
          </a:bodyPr>
          <a:lstStyle/>
          <a:p>
            <a:pPr latinLnBrk="0"/>
            <a:r>
              <a:rPr lang="en-US" altLang="ko-KR" sz="2400" b="1" dirty="0">
                <a:solidFill>
                  <a:srgbClr val="1F40A4"/>
                </a:solidFill>
                <a:ea typeface="MS PGothic" pitchFamily="34" charset="-128"/>
                <a:cs typeface="Arial" panose="020B0604020202020204" pitchFamily="34" charset="0"/>
                <a:sym typeface="Palatino" charset="0"/>
              </a:rPr>
              <a:t>New capacities needed to implement the SDGs</a:t>
            </a:r>
            <a:endParaRPr lang="ko-KR" altLang="en-US" sz="2400" b="1" dirty="0">
              <a:solidFill>
                <a:srgbClr val="1F40A4"/>
              </a:solidFill>
              <a:ea typeface="MS PGothic" pitchFamily="34" charset="-128"/>
              <a:cs typeface="Arial" panose="020B0604020202020204" pitchFamily="34" charset="0"/>
              <a:sym typeface="Palatino" charset="0"/>
            </a:endParaRPr>
          </a:p>
        </p:txBody>
      </p:sp>
      <p:sp>
        <p:nvSpPr>
          <p:cNvPr id="7" name="Slide Number Placeholder 4"/>
          <p:cNvSpPr>
            <a:spLocks noGrp="1"/>
          </p:cNvSpPr>
          <p:nvPr>
            <p:ph type="sldNum" sz="quarter" idx="11"/>
          </p:nvPr>
        </p:nvSpPr>
        <p:spPr>
          <a:xfrm>
            <a:off x="5236104" y="7211219"/>
            <a:ext cx="2067232" cy="207698"/>
          </a:xfrm>
          <a:noFill/>
        </p:spPr>
        <p:txBody>
          <a:bodyPr/>
          <a:lstStyle/>
          <a:p>
            <a:fld id="{D18A51FA-4E07-4B51-8C75-13F29C2DEF1C}" type="slidenum">
              <a:rPr lang="en-US" altLang="ko-KR"/>
              <a:pPr/>
              <a:t>5</a:t>
            </a:fld>
            <a:endParaRPr lang="en-US" altLang="ko-KR"/>
          </a:p>
        </p:txBody>
      </p:sp>
      <p:sp>
        <p:nvSpPr>
          <p:cNvPr id="8" name="TextBox 7"/>
          <p:cNvSpPr txBox="1"/>
          <p:nvPr/>
        </p:nvSpPr>
        <p:spPr>
          <a:xfrm>
            <a:off x="209550" y="2171701"/>
            <a:ext cx="8305842" cy="607857"/>
          </a:xfrm>
          <a:prstGeom prst="rect">
            <a:avLst/>
          </a:prstGeom>
          <a:noFill/>
        </p:spPr>
        <p:txBody>
          <a:bodyPr wrap="square" lIns="76199" tIns="38099" rIns="76199" bIns="38099">
            <a:spAutoFit/>
          </a:bodyPr>
          <a:lstStyle/>
          <a:p>
            <a:pPr latinLnBrk="1"/>
            <a:endParaRPr lang="en-GB" altLang="ko-KR" sz="2100" b="1" dirty="0"/>
          </a:p>
          <a:p>
            <a:pPr latinLnBrk="1">
              <a:buFontTx/>
              <a:buAutoNum type="arabicPeriod"/>
            </a:pPr>
            <a:endParaRPr lang="ko-KR" altLang="en-US" sz="1350" dirty="0"/>
          </a:p>
        </p:txBody>
      </p:sp>
      <p:sp>
        <p:nvSpPr>
          <p:cNvPr id="9" name="Rectangle 8"/>
          <p:cNvSpPr/>
          <p:nvPr/>
        </p:nvSpPr>
        <p:spPr>
          <a:xfrm>
            <a:off x="382312" y="1734175"/>
            <a:ext cx="8133080" cy="3261214"/>
          </a:xfrm>
          <a:prstGeom prst="rect">
            <a:avLst/>
          </a:prstGeom>
        </p:spPr>
        <p:txBody>
          <a:bodyPr wrap="square" lIns="68579" tIns="34290" rIns="68579" bIns="34290">
            <a:spAutoFit/>
          </a:bodyPr>
          <a:lstStyle/>
          <a:p>
            <a:pPr marL="342896" indent="-342896">
              <a:spcAft>
                <a:spcPts val="900"/>
              </a:spcAft>
              <a:buFont typeface="Wingdings" pitchFamily="2" charset="2"/>
              <a:buChar char="ü"/>
            </a:pPr>
            <a:r>
              <a:rPr lang="en-US" sz="1613" b="1" dirty="0">
                <a:solidFill>
                  <a:srgbClr val="1F80CC"/>
                </a:solidFill>
                <a:latin typeface="Calibri" pitchFamily="34" charset="0"/>
                <a:ea typeface="MS PGothic" pitchFamily="34" charset="-128"/>
              </a:rPr>
              <a:t>Inclusive institutions and integrated approaches </a:t>
            </a:r>
            <a:r>
              <a:rPr lang="en-US" sz="1613" dirty="0">
                <a:solidFill>
                  <a:srgbClr val="1F80CC"/>
                </a:solidFill>
                <a:latin typeface="Calibri" pitchFamily="34" charset="0"/>
                <a:ea typeface="MS PGothic" pitchFamily="34" charset="-128"/>
              </a:rPr>
              <a:t>– strengthening whole-of-government approaches and mechanisms that support inclusive and integrated </a:t>
            </a:r>
            <a:r>
              <a:rPr lang="en-US" sz="1613" dirty="0">
                <a:solidFill>
                  <a:srgbClr val="1F80CC"/>
                </a:solidFill>
                <a:latin typeface="Calibri" panose="020F0502020204030204" pitchFamily="34" charset="0"/>
              </a:rPr>
              <a:t>policies and public service delivery. </a:t>
            </a:r>
            <a:endParaRPr lang="en-US" sz="1613" b="1" dirty="0">
              <a:solidFill>
                <a:srgbClr val="1F80CC"/>
              </a:solidFill>
              <a:latin typeface="Calibri" panose="020F0502020204030204" pitchFamily="34" charset="0"/>
            </a:endParaRPr>
          </a:p>
          <a:p>
            <a:pPr marL="342896" indent="-342896">
              <a:spcAft>
                <a:spcPts val="900"/>
              </a:spcAft>
              <a:buFont typeface="Wingdings" pitchFamily="2" charset="2"/>
              <a:buChar char="ü"/>
            </a:pPr>
            <a:r>
              <a:rPr lang="en-US" sz="1613" b="1" dirty="0">
                <a:solidFill>
                  <a:srgbClr val="1F80CC"/>
                </a:solidFill>
                <a:latin typeface="Calibri" pitchFamily="34" charset="0"/>
                <a:ea typeface="MS PGothic" pitchFamily="34" charset="-128"/>
              </a:rPr>
              <a:t>Policy coherence – </a:t>
            </a:r>
            <a:r>
              <a:rPr lang="en-US" sz="1613" dirty="0">
                <a:solidFill>
                  <a:srgbClr val="1F80CC"/>
                </a:solidFill>
                <a:latin typeface="Calibri" pitchFamily="34" charset="0"/>
                <a:ea typeface="MS PGothic" pitchFamily="34" charset="-128"/>
              </a:rPr>
              <a:t>strengthening national analytical and quantitative capacities to conduct cross-sectoral analyses and identify policy options that help achieve national goals.</a:t>
            </a:r>
          </a:p>
          <a:p>
            <a:pPr marL="342896" indent="-342896">
              <a:spcAft>
                <a:spcPts val="900"/>
              </a:spcAft>
              <a:buFont typeface="Wingdings" pitchFamily="2" charset="2"/>
              <a:buChar char="ü"/>
            </a:pPr>
            <a:r>
              <a:rPr lang="en-US" sz="1613" b="1" dirty="0">
                <a:solidFill>
                  <a:srgbClr val="1F80CC"/>
                </a:solidFill>
                <a:latin typeface="Calibri" pitchFamily="34" charset="0"/>
                <a:ea typeface="MS PGothic" pitchFamily="34" charset="-128"/>
              </a:rPr>
              <a:t>Social inclusion – </a:t>
            </a:r>
            <a:r>
              <a:rPr lang="en-US" sz="1613" dirty="0">
                <a:solidFill>
                  <a:srgbClr val="1F80CC"/>
                </a:solidFill>
                <a:latin typeface="Calibri" pitchFamily="34" charset="0"/>
                <a:ea typeface="MS PGothic" pitchFamily="34" charset="-128"/>
              </a:rPr>
              <a:t>providing visibility to disadvantaged groups to give them a voice in national policymaking and implementation.</a:t>
            </a:r>
          </a:p>
          <a:p>
            <a:pPr marL="342896" indent="-342896">
              <a:spcAft>
                <a:spcPts val="900"/>
              </a:spcAft>
              <a:buFont typeface="Wingdings" pitchFamily="2" charset="2"/>
              <a:buChar char="ü"/>
            </a:pPr>
            <a:r>
              <a:rPr lang="en-US" sz="1613" b="1" dirty="0">
                <a:solidFill>
                  <a:srgbClr val="1F80CC"/>
                </a:solidFill>
                <a:latin typeface="Calibri" pitchFamily="34" charset="0"/>
                <a:ea typeface="MS PGothic" pitchFamily="34" charset="-128"/>
              </a:rPr>
              <a:t>Evidence-based policy </a:t>
            </a:r>
            <a:r>
              <a:rPr lang="en-US" sz="1613" dirty="0">
                <a:solidFill>
                  <a:srgbClr val="1F80CC"/>
                </a:solidFill>
                <a:latin typeface="Calibri" pitchFamily="34" charset="0"/>
                <a:ea typeface="MS PGothic" pitchFamily="34" charset="-128"/>
              </a:rPr>
              <a:t>– modernizing statistical systems to increase national production and access to quality and disaggregated data for policy formulation</a:t>
            </a:r>
          </a:p>
          <a:p>
            <a:pPr marL="342896" indent="-342896">
              <a:spcAft>
                <a:spcPts val="900"/>
              </a:spcAft>
              <a:buFont typeface="Wingdings" pitchFamily="2" charset="2"/>
              <a:buChar char="ü"/>
            </a:pPr>
            <a:r>
              <a:rPr lang="en-US" sz="1613" b="1" dirty="0">
                <a:solidFill>
                  <a:srgbClr val="1F80CC"/>
                </a:solidFill>
                <a:latin typeface="Calibri" pitchFamily="34" charset="0"/>
                <a:ea typeface="MS PGothic" pitchFamily="34" charset="-128"/>
              </a:rPr>
              <a:t>Means of implementation – </a:t>
            </a:r>
            <a:r>
              <a:rPr lang="en-US" sz="1613" dirty="0">
                <a:solidFill>
                  <a:srgbClr val="1F80CC"/>
                </a:solidFill>
                <a:latin typeface="Calibri" pitchFamily="34" charset="0"/>
                <a:ea typeface="MS PGothic" pitchFamily="34" charset="-128"/>
              </a:rPr>
              <a:t>strengthening capacities of national systems to mobilize resources for sustainable development.</a:t>
            </a:r>
            <a:endParaRPr lang="en-US" altLang="ko-KR" sz="1613" dirty="0">
              <a:solidFill>
                <a:srgbClr val="1F80CC"/>
              </a:solidFill>
              <a:latin typeface="Calibri" panose="020F0502020204030204" pitchFamily="34" charset="0"/>
            </a:endParaRPr>
          </a:p>
        </p:txBody>
      </p:sp>
    </p:spTree>
    <p:extLst>
      <p:ext uri="{BB962C8B-B14F-4D97-AF65-F5344CB8AC3E}">
        <p14:creationId xmlns:p14="http://schemas.microsoft.com/office/powerpoint/2010/main" val="190747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4FF2F-EC31-4DE1-9C89-A38D1BF17F10}"/>
              </a:ext>
            </a:extLst>
          </p:cNvPr>
          <p:cNvSpPr>
            <a:spLocks noGrp="1"/>
          </p:cNvSpPr>
          <p:nvPr>
            <p:ph type="title"/>
          </p:nvPr>
        </p:nvSpPr>
        <p:spPr>
          <a:xfrm>
            <a:off x="1" y="601578"/>
            <a:ext cx="9143999" cy="1143000"/>
          </a:xfrm>
        </p:spPr>
        <p:txBody>
          <a:bodyPr>
            <a:normAutofit fontScale="90000"/>
          </a:bodyPr>
          <a:lstStyle/>
          <a:p>
            <a:r>
              <a:rPr lang="en-US" sz="2400" b="1" dirty="0">
                <a:solidFill>
                  <a:srgbClr val="1F40A4"/>
                </a:solidFill>
                <a:ea typeface="MS PGothic" pitchFamily="34" charset="-128"/>
                <a:cs typeface="Arial" panose="020B0604020202020204" pitchFamily="34" charset="0"/>
              </a:rPr>
              <a:t>Global Initiative on “Transformational Leadership and Transforming Public Servants’ Mindsets for the Sustainable Development Goals” together with Schools of Public Administration</a:t>
            </a:r>
            <a:r>
              <a:rPr lang="fr-FR" altLang="ko-KR" sz="2400" b="1" dirty="0">
                <a:solidFill>
                  <a:srgbClr val="1F40A4"/>
                </a:solidFill>
                <a:latin typeface="Arial" panose="020B0604020202020204" pitchFamily="34" charset="0"/>
                <a:ea typeface="MS PGothic" pitchFamily="34" charset="-128"/>
                <a:cs typeface="Arial" panose="020B0604020202020204" pitchFamily="34" charset="0"/>
              </a:rPr>
              <a:t/>
            </a:r>
            <a:br>
              <a:rPr lang="fr-FR" altLang="ko-KR" sz="2400" b="1" dirty="0">
                <a:solidFill>
                  <a:srgbClr val="1F40A4"/>
                </a:solidFill>
                <a:latin typeface="Arial" panose="020B0604020202020204" pitchFamily="34" charset="0"/>
                <a:ea typeface="MS PGothic" pitchFamily="34" charset="-128"/>
                <a:cs typeface="Arial" panose="020B0604020202020204" pitchFamily="34" charset="0"/>
              </a:rPr>
            </a:br>
            <a:endParaRPr lang="en-US" sz="2400" b="1" dirty="0">
              <a:solidFill>
                <a:srgbClr val="1F40A4"/>
              </a:solidFill>
              <a:latin typeface="Arial" panose="020B0604020202020204" pitchFamily="34" charset="0"/>
              <a:ea typeface="MS PGothic"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xmlns="" id="{405E977B-4B72-4871-AF3F-319AF2EC2A0D}"/>
              </a:ext>
            </a:extLst>
          </p:cNvPr>
          <p:cNvSpPr>
            <a:spLocks noGrp="1"/>
          </p:cNvSpPr>
          <p:nvPr>
            <p:ph idx="1"/>
          </p:nvPr>
        </p:nvSpPr>
        <p:spPr>
          <a:xfrm>
            <a:off x="0" y="1744578"/>
            <a:ext cx="9143999" cy="4241800"/>
          </a:xfrm>
        </p:spPr>
        <p:txBody>
          <a:bodyPr>
            <a:normAutofit/>
          </a:bodyPr>
          <a:lstStyle/>
          <a:p>
            <a:pPr marL="0" indent="0" algn="just">
              <a:buNone/>
            </a:pPr>
            <a:r>
              <a:rPr lang="en-US" sz="2000" dirty="0"/>
              <a:t>The main objectives of the Global Initiative for Schools of Public Administration are: </a:t>
            </a:r>
          </a:p>
          <a:p>
            <a:pPr lvl="0" algn="just"/>
            <a:r>
              <a:rPr lang="en-US" sz="2000" dirty="0"/>
              <a:t>To inspire public sector leaders and public servants </a:t>
            </a:r>
            <a:r>
              <a:rPr lang="en-US" sz="2000" b="1" dirty="0"/>
              <a:t>to mainstream the principles of the 2030 Agenda and to include the SDGs in their public sector performance strategies, plans and programs;</a:t>
            </a:r>
          </a:p>
          <a:p>
            <a:pPr lvl="0" algn="just"/>
            <a:r>
              <a:rPr lang="en-US" sz="2000" dirty="0"/>
              <a:t>To inspire Institutes responsible for training public servants to include in their training both the principles and the Goals of the sustainable development agenda; and </a:t>
            </a:r>
          </a:p>
          <a:p>
            <a:pPr lvl="0" algn="just"/>
            <a:r>
              <a:rPr lang="en-US" sz="2000" dirty="0"/>
              <a:t>To contribute to the development of the competencies required by public sector leaders and public servants for the achievement of SDGs through the development of </a:t>
            </a:r>
            <a:r>
              <a:rPr lang="en-US" sz="2000" b="1" dirty="0"/>
              <a:t>revised and/or new curricula. </a:t>
            </a:r>
          </a:p>
          <a:p>
            <a:pPr algn="just"/>
            <a:endParaRPr lang="en-US" sz="2000" dirty="0"/>
          </a:p>
        </p:txBody>
      </p:sp>
      <p:pic>
        <p:nvPicPr>
          <p:cNvPr id="4098" name="Picture 2" descr="Image result for  sdgs pictures">
            <a:extLst>
              <a:ext uri="{FF2B5EF4-FFF2-40B4-BE49-F238E27FC236}">
                <a16:creationId xmlns:a16="http://schemas.microsoft.com/office/drawing/2014/main" xmlns="" id="{C6837784-4831-44B8-89FA-59FC8E094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179" y="4690758"/>
            <a:ext cx="3655026" cy="198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02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E581B2B-9315-4B38-AE14-EC800BE370EF}"/>
              </a:ext>
            </a:extLst>
          </p:cNvPr>
          <p:cNvSpPr txBox="1">
            <a:spLocks/>
          </p:cNvSpPr>
          <p:nvPr/>
        </p:nvSpPr>
        <p:spPr>
          <a:xfrm>
            <a:off x="1953077" y="1427670"/>
            <a:ext cx="6334125" cy="9525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Arial" panose="020B0604020202020204" pitchFamily="34" charset="0"/>
                <a:ea typeface="MS PGothic" pitchFamily="34" charset="-128"/>
                <a:cs typeface="Arial" panose="020B0604020202020204" pitchFamily="34" charset="0"/>
              </a:rPr>
              <a:t>Task Forces across the Regions</a:t>
            </a:r>
          </a:p>
        </p:txBody>
      </p:sp>
      <p:pic>
        <p:nvPicPr>
          <p:cNvPr id="5" name="Picture 4">
            <a:extLst>
              <a:ext uri="{FF2B5EF4-FFF2-40B4-BE49-F238E27FC236}">
                <a16:creationId xmlns:a16="http://schemas.microsoft.com/office/drawing/2014/main" xmlns="" id="{F889E163-825D-42A3-8135-42EC6DFDE4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621" y="2470483"/>
            <a:ext cx="7415842" cy="3358525"/>
          </a:xfrm>
          <a:prstGeom prst="rect">
            <a:avLst/>
          </a:prstGeom>
        </p:spPr>
      </p:pic>
      <p:cxnSp>
        <p:nvCxnSpPr>
          <p:cNvPr id="6" name="Straight Arrow Connector 5">
            <a:extLst>
              <a:ext uri="{FF2B5EF4-FFF2-40B4-BE49-F238E27FC236}">
                <a16:creationId xmlns:a16="http://schemas.microsoft.com/office/drawing/2014/main" xmlns="" id="{E1B72A82-3AC0-4F3E-BC10-AE6C9A9F7E10}"/>
              </a:ext>
            </a:extLst>
          </p:cNvPr>
          <p:cNvCxnSpPr>
            <a:cxnSpLocks/>
          </p:cNvCxnSpPr>
          <p:nvPr/>
        </p:nvCxnSpPr>
        <p:spPr bwMode="auto">
          <a:xfrm>
            <a:off x="1061926" y="3705014"/>
            <a:ext cx="534113" cy="305007"/>
          </a:xfrm>
          <a:prstGeom prst="straightConnector1">
            <a:avLst/>
          </a:prstGeom>
          <a:solidFill>
            <a:schemeClr val="accent1"/>
          </a:solidFill>
          <a:ln w="9525"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6">
            <a:extLst>
              <a:ext uri="{FF2B5EF4-FFF2-40B4-BE49-F238E27FC236}">
                <a16:creationId xmlns:a16="http://schemas.microsoft.com/office/drawing/2014/main" xmlns="" id="{62EA6774-640A-4A23-98E1-5DE4E6D0974E}"/>
              </a:ext>
            </a:extLst>
          </p:cNvPr>
          <p:cNvSpPr/>
          <p:nvPr/>
        </p:nvSpPr>
        <p:spPr bwMode="auto">
          <a:xfrm>
            <a:off x="1493228" y="3429000"/>
            <a:ext cx="1891737" cy="2147411"/>
          </a:xfrm>
          <a:prstGeom prst="ellipse">
            <a:avLst/>
          </a:prstGeom>
          <a:solidFill>
            <a:srgbClr val="FFCCFF">
              <a:alpha val="30000"/>
            </a:srgbClr>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dirty="0"/>
          </a:p>
        </p:txBody>
      </p:sp>
      <p:sp>
        <p:nvSpPr>
          <p:cNvPr id="8" name="TextBox 7">
            <a:extLst>
              <a:ext uri="{FF2B5EF4-FFF2-40B4-BE49-F238E27FC236}">
                <a16:creationId xmlns:a16="http://schemas.microsoft.com/office/drawing/2014/main" xmlns="" id="{F6291D9A-F4EA-4489-8265-66E5E601BB0E}"/>
              </a:ext>
            </a:extLst>
          </p:cNvPr>
          <p:cNvSpPr txBox="1"/>
          <p:nvPr/>
        </p:nvSpPr>
        <p:spPr>
          <a:xfrm>
            <a:off x="454216" y="3497264"/>
            <a:ext cx="2283645" cy="230832"/>
          </a:xfrm>
          <a:prstGeom prst="rect">
            <a:avLst/>
          </a:prstGeom>
          <a:noFill/>
        </p:spPr>
        <p:txBody>
          <a:bodyPr wrap="square" rtlCol="0">
            <a:spAutoFit/>
          </a:bodyPr>
          <a:lstStyle/>
          <a:p>
            <a:r>
              <a:rPr lang="en-US" sz="900" b="1" dirty="0"/>
              <a:t>Working with CLAD</a:t>
            </a:r>
          </a:p>
        </p:txBody>
      </p:sp>
      <p:sp>
        <p:nvSpPr>
          <p:cNvPr id="9" name="Title 1">
            <a:extLst>
              <a:ext uri="{FF2B5EF4-FFF2-40B4-BE49-F238E27FC236}">
                <a16:creationId xmlns:a16="http://schemas.microsoft.com/office/drawing/2014/main" xmlns="" id="{26829106-CB7D-4C6D-BDF6-4836FC338CC6}"/>
              </a:ext>
            </a:extLst>
          </p:cNvPr>
          <p:cNvSpPr txBox="1">
            <a:spLocks/>
          </p:cNvSpPr>
          <p:nvPr/>
        </p:nvSpPr>
        <p:spPr>
          <a:xfrm>
            <a:off x="380621" y="503513"/>
            <a:ext cx="8442537" cy="952500"/>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1F40A4"/>
                </a:solidFill>
                <a:ea typeface="MS PGothic" pitchFamily="34" charset="-128"/>
                <a:cs typeface="Arial" panose="020B0604020202020204" pitchFamily="34" charset="0"/>
              </a:rPr>
              <a:t>Global Initiative on “Transformational Leadership and Transforming Public Servants’ Mindsets for the Sustainable Development Goals” together with Schools of Public Administration</a:t>
            </a:r>
            <a:endParaRPr lang="fr-FR" altLang="ko-KR" sz="2400" b="1" dirty="0">
              <a:solidFill>
                <a:srgbClr val="1F40A4"/>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63270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FE7729D-8D23-4A66-878A-02C5ACD117C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2125" y="1674677"/>
            <a:ext cx="6881671" cy="5231043"/>
          </a:xfrm>
        </p:spPr>
      </p:pic>
      <p:sp>
        <p:nvSpPr>
          <p:cNvPr id="4" name="Title 1">
            <a:extLst>
              <a:ext uri="{FF2B5EF4-FFF2-40B4-BE49-F238E27FC236}">
                <a16:creationId xmlns:a16="http://schemas.microsoft.com/office/drawing/2014/main" xmlns="" id="{6B2B420A-1D79-4899-8DED-87D13D97A891}"/>
              </a:ext>
            </a:extLst>
          </p:cNvPr>
          <p:cNvSpPr txBox="1">
            <a:spLocks/>
          </p:cNvSpPr>
          <p:nvPr/>
        </p:nvSpPr>
        <p:spPr>
          <a:xfrm>
            <a:off x="389579" y="381000"/>
            <a:ext cx="8151603" cy="9525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altLang="ko-KR" sz="2400" b="1" dirty="0">
              <a:solidFill>
                <a:srgbClr val="1F40A4"/>
              </a:solidFill>
              <a:latin typeface="Arial" panose="020B0604020202020204" pitchFamily="34" charset="0"/>
              <a:ea typeface="MS PGothic" pitchFamily="34" charset="-128"/>
              <a:cs typeface="Arial" panose="020B0604020202020204" pitchFamily="34" charset="0"/>
            </a:endParaRPr>
          </a:p>
        </p:txBody>
      </p:sp>
      <p:sp>
        <p:nvSpPr>
          <p:cNvPr id="6" name="Rectangle 5">
            <a:extLst>
              <a:ext uri="{FF2B5EF4-FFF2-40B4-BE49-F238E27FC236}">
                <a16:creationId xmlns:a16="http://schemas.microsoft.com/office/drawing/2014/main" xmlns="" id="{B67D4667-323D-4F98-9488-8562F9AB7C8E}"/>
              </a:ext>
            </a:extLst>
          </p:cNvPr>
          <p:cNvSpPr/>
          <p:nvPr/>
        </p:nvSpPr>
        <p:spPr>
          <a:xfrm>
            <a:off x="1005906" y="657195"/>
            <a:ext cx="7255778" cy="400110"/>
          </a:xfrm>
          <a:prstGeom prst="rect">
            <a:avLst/>
          </a:prstGeom>
        </p:spPr>
        <p:txBody>
          <a:bodyPr wrap="square">
            <a:spAutoFit/>
          </a:bodyPr>
          <a:lstStyle/>
          <a:p>
            <a:r>
              <a:rPr lang="en-US" sz="2000" b="1" dirty="0">
                <a:solidFill>
                  <a:srgbClr val="002060"/>
                </a:solidFill>
                <a:latin typeface="Arial" panose="020B0604020202020204" pitchFamily="34" charset="0"/>
                <a:ea typeface="MS PGothic" pitchFamily="34" charset="-128"/>
                <a:cs typeface="Arial" panose="020B0604020202020204" pitchFamily="34" charset="0"/>
              </a:rPr>
              <a:t>Task Force in the Africa Region</a:t>
            </a:r>
          </a:p>
        </p:txBody>
      </p:sp>
    </p:spTree>
    <p:extLst>
      <p:ext uri="{BB962C8B-B14F-4D97-AF65-F5344CB8AC3E}">
        <p14:creationId xmlns:p14="http://schemas.microsoft.com/office/powerpoint/2010/main" val="229868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9C059F18-658E-41E5-8C28-BDB11A9B77B4}"/>
              </a:ext>
            </a:extLst>
          </p:cNvPr>
          <p:cNvSpPr>
            <a:spLocks noGrp="1"/>
          </p:cNvSpPr>
          <p:nvPr>
            <p:ph idx="1"/>
          </p:nvPr>
        </p:nvSpPr>
        <p:spPr>
          <a:xfrm>
            <a:off x="219187" y="1794084"/>
            <a:ext cx="8790264" cy="5285565"/>
          </a:xfrm>
        </p:spPr>
        <p:txBody>
          <a:bodyPr>
            <a:noAutofit/>
          </a:bodyPr>
          <a:lstStyle/>
          <a:p>
            <a:pPr algn="just"/>
            <a:r>
              <a:rPr lang="en-US" sz="1800" dirty="0"/>
              <a:t>UNDESA/DPIDG organized an Expert Group Meeting (EGM) titled “</a:t>
            </a:r>
            <a:r>
              <a:rPr lang="en-US" sz="1800" i="1" dirty="0"/>
              <a:t>Equipping Public Servants with Competencies and a New Mindset</a:t>
            </a:r>
            <a:r>
              <a:rPr lang="en-US" sz="1800" dirty="0"/>
              <a:t> </a:t>
            </a:r>
            <a:r>
              <a:rPr lang="en-US" sz="1800" i="1" dirty="0"/>
              <a:t>to Effectively Use Innovations for the Implementation of Sustainable Development Goals (SDGs)” </a:t>
            </a:r>
            <a:r>
              <a:rPr lang="en-US" sz="1800" dirty="0"/>
              <a:t>from 27-31 August 2018, in Kampala, Uganda. </a:t>
            </a:r>
          </a:p>
          <a:p>
            <a:pPr algn="just"/>
            <a:r>
              <a:rPr lang="en-US" sz="1800" dirty="0"/>
              <a:t>The meeting was carried out in conjunction with the 5</a:t>
            </a:r>
            <a:r>
              <a:rPr lang="en-US" sz="1800" baseline="30000" dirty="0"/>
              <a:t>th</a:t>
            </a:r>
            <a:r>
              <a:rPr lang="en-US" sz="1800" dirty="0"/>
              <a:t> Conference of APS-</a:t>
            </a:r>
            <a:r>
              <a:rPr lang="en-US" sz="1800" dirty="0" err="1"/>
              <a:t>HRMnet</a:t>
            </a:r>
            <a:r>
              <a:rPr lang="en-US" sz="1800" dirty="0"/>
              <a:t> on </a:t>
            </a:r>
            <a:r>
              <a:rPr lang="en-US" sz="1800" i="1" dirty="0"/>
              <a:t>“Human Capital: Sustainable Future for Africa – Agenda 2030 and 2063” – resource management in public sector institutions in Africa”</a:t>
            </a:r>
            <a:r>
              <a:rPr lang="en-US" sz="1800" dirty="0"/>
              <a:t> with the aim to promote integrity and professional standards in the practice of human resource management in public sector institutions in Africa. </a:t>
            </a:r>
          </a:p>
          <a:p>
            <a:pPr algn="just"/>
            <a:r>
              <a:rPr lang="en-US" sz="1800" dirty="0"/>
              <a:t>This meeting served as a backdrop for the initiative “Working with public administration schools and institutes to mobilize and equip public servants for implementing the 2030 Agenda for Sustainable Development and achievement of the SDGs” and provide UNDESA with an opportunity to raise awareness to adapt and better align academic curricula for implementation of the SDGs. </a:t>
            </a:r>
          </a:p>
          <a:p>
            <a:pPr algn="just"/>
            <a:r>
              <a:rPr lang="en-US" sz="1800" b="1" dirty="0"/>
              <a:t>An online training course on “Transformational leadership capacities in Africa’s public-sector institutions to implement the 2030 Agenda and achieve the SDGs” was presented.  </a:t>
            </a:r>
          </a:p>
          <a:p>
            <a:pPr algn="just"/>
            <a:endParaRPr lang="en-US" sz="1800" dirty="0"/>
          </a:p>
        </p:txBody>
      </p:sp>
      <p:sp>
        <p:nvSpPr>
          <p:cNvPr id="2" name="Rectangle 1"/>
          <p:cNvSpPr/>
          <p:nvPr/>
        </p:nvSpPr>
        <p:spPr>
          <a:xfrm>
            <a:off x="4502750" y="3290500"/>
            <a:ext cx="223138" cy="300082"/>
          </a:xfrm>
          <a:prstGeom prst="rect">
            <a:avLst/>
          </a:prstGeom>
        </p:spPr>
        <p:txBody>
          <a:bodyPr wrap="none">
            <a:spAutoFit/>
          </a:bodyPr>
          <a:lstStyle/>
          <a:p>
            <a:r>
              <a:rPr lang="en-US" sz="1350" dirty="0"/>
              <a:t> </a:t>
            </a:r>
          </a:p>
        </p:txBody>
      </p:sp>
      <p:sp>
        <p:nvSpPr>
          <p:cNvPr id="6" name="Rectangle 5"/>
          <p:cNvSpPr/>
          <p:nvPr/>
        </p:nvSpPr>
        <p:spPr>
          <a:xfrm>
            <a:off x="4502750" y="3290500"/>
            <a:ext cx="223138" cy="300082"/>
          </a:xfrm>
          <a:prstGeom prst="rect">
            <a:avLst/>
          </a:prstGeom>
        </p:spPr>
        <p:txBody>
          <a:bodyPr wrap="none">
            <a:spAutoFit/>
          </a:bodyPr>
          <a:lstStyle/>
          <a:p>
            <a:r>
              <a:rPr lang="en-US" sz="1350" dirty="0"/>
              <a:t> </a:t>
            </a:r>
          </a:p>
        </p:txBody>
      </p:sp>
      <p:sp>
        <p:nvSpPr>
          <p:cNvPr id="7" name="Title 1">
            <a:extLst>
              <a:ext uri="{FF2B5EF4-FFF2-40B4-BE49-F238E27FC236}">
                <a16:creationId xmlns:a16="http://schemas.microsoft.com/office/drawing/2014/main" xmlns="" id="{8B7CE00B-48FC-48D2-9116-B3AC03B212A5}"/>
              </a:ext>
            </a:extLst>
          </p:cNvPr>
          <p:cNvSpPr txBox="1">
            <a:spLocks/>
          </p:cNvSpPr>
          <p:nvPr/>
        </p:nvSpPr>
        <p:spPr>
          <a:xfrm>
            <a:off x="389579" y="381000"/>
            <a:ext cx="8151603" cy="9525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sz="2400" b="1" dirty="0">
                <a:solidFill>
                  <a:srgbClr val="1F40A4"/>
                </a:solidFill>
                <a:latin typeface="Arial" panose="020B0604020202020204" pitchFamily="34" charset="0"/>
                <a:ea typeface="MS PGothic" pitchFamily="34" charset="-128"/>
                <a:cs typeface="Arial" panose="020B0604020202020204" pitchFamily="34" charset="0"/>
              </a:rPr>
              <a:t>What has been done so far? </a:t>
            </a:r>
            <a:endParaRPr lang="fr-FR" altLang="ko-KR" sz="2400" b="1" dirty="0">
              <a:solidFill>
                <a:srgbClr val="1F40A4"/>
              </a:solidFill>
              <a:latin typeface="Arial" panose="020B0604020202020204" pitchFamily="34" charset="0"/>
              <a:ea typeface="MS PGothic" pitchFamily="34" charset="-128"/>
              <a:cs typeface="Arial" panose="020B0604020202020204" pitchFamily="34" charset="0"/>
            </a:endParaRPr>
          </a:p>
        </p:txBody>
      </p:sp>
      <p:sp>
        <p:nvSpPr>
          <p:cNvPr id="8" name="Rectangle 7">
            <a:extLst>
              <a:ext uri="{FF2B5EF4-FFF2-40B4-BE49-F238E27FC236}">
                <a16:creationId xmlns:a16="http://schemas.microsoft.com/office/drawing/2014/main" xmlns="" id="{600D2CC9-113D-4B55-B2C9-BB4047B999CB}"/>
              </a:ext>
            </a:extLst>
          </p:cNvPr>
          <p:cNvSpPr/>
          <p:nvPr/>
        </p:nvSpPr>
        <p:spPr>
          <a:xfrm>
            <a:off x="2613450" y="1249407"/>
            <a:ext cx="4001737" cy="400110"/>
          </a:xfrm>
          <a:prstGeom prst="rect">
            <a:avLst/>
          </a:prstGeom>
        </p:spPr>
        <p:txBody>
          <a:bodyPr wrap="none">
            <a:spAutoFit/>
          </a:bodyPr>
          <a:lstStyle/>
          <a:p>
            <a:r>
              <a:rPr lang="en-US" sz="2000" b="1" dirty="0">
                <a:latin typeface="Arial" panose="020B0604020202020204" pitchFamily="34" charset="0"/>
                <a:ea typeface="MS PGothic" pitchFamily="34" charset="-128"/>
                <a:cs typeface="Arial" panose="020B0604020202020204" pitchFamily="34" charset="0"/>
              </a:rPr>
              <a:t>Task Force in the Africa Region</a:t>
            </a:r>
          </a:p>
        </p:txBody>
      </p:sp>
    </p:spTree>
    <p:extLst>
      <p:ext uri="{BB962C8B-B14F-4D97-AF65-F5344CB8AC3E}">
        <p14:creationId xmlns:p14="http://schemas.microsoft.com/office/powerpoint/2010/main" val="3032970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8064</TotalTime>
  <Words>1459</Words>
  <Application>Microsoft Macintosh PowerPoint</Application>
  <PresentationFormat>全屏显示(4:3)</PresentationFormat>
  <Paragraphs>192</Paragraphs>
  <Slides>17</Slides>
  <Notes>6</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Theme</vt:lpstr>
      <vt:lpstr>Transformational Leadership and  Transforming Public Servants’ Mindsets for the  Sustainable Development Goals </vt:lpstr>
      <vt:lpstr>Goal 16 commits to promoting effective, accountable and inclusive institutions - critical to realize the SDGs</vt:lpstr>
      <vt:lpstr>PowerPoint 演示文稿</vt:lpstr>
      <vt:lpstr>PowerPoint 演示文稿</vt:lpstr>
      <vt:lpstr>New capacities needed to implement the SDGs</vt:lpstr>
      <vt:lpstr>Global Initiative on “Transformational Leadership and Transforming Public Servants’ Mindsets for the Sustainable Development Goals” together with Schools of Public Administration </vt:lpstr>
      <vt:lpstr>PowerPoint 演示文稿</vt:lpstr>
      <vt:lpstr>PowerPoint 演示文稿</vt:lpstr>
      <vt:lpstr>PowerPoint 演示文稿</vt:lpstr>
      <vt:lpstr>PowerPoint 演示文稿</vt:lpstr>
      <vt:lpstr>PowerPoint 演示文稿</vt:lpstr>
      <vt:lpstr>Competency Framework for SDGs</vt:lpstr>
      <vt:lpstr>Mindsets and related key competencies  for SDG implementation</vt:lpstr>
      <vt:lpstr>PowerPoint 演示文稿</vt:lpstr>
      <vt:lpstr>Possible Elements for a Curriculum on Governance for the SDGs </vt:lpstr>
      <vt:lpstr>Global initiative on capacity building in support of Goal 16, with a focus on effective, accountable and inclusive institutions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Andrew Montecillo</dc:creator>
  <cp:lastModifiedBy>ben zhou</cp:lastModifiedBy>
  <cp:revision>237</cp:revision>
  <dcterms:created xsi:type="dcterms:W3CDTF">2018-05-14T19:29:20Z</dcterms:created>
  <dcterms:modified xsi:type="dcterms:W3CDTF">2019-01-24T02:23:21Z</dcterms:modified>
</cp:coreProperties>
</file>