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22"/>
  </p:notesMasterIdLst>
  <p:sldIdLst>
    <p:sldId id="350" r:id="rId2"/>
    <p:sldId id="377" r:id="rId3"/>
    <p:sldId id="395" r:id="rId4"/>
    <p:sldId id="378" r:id="rId5"/>
    <p:sldId id="400" r:id="rId6"/>
    <p:sldId id="407" r:id="rId7"/>
    <p:sldId id="298" r:id="rId8"/>
    <p:sldId id="402" r:id="rId9"/>
    <p:sldId id="405" r:id="rId10"/>
    <p:sldId id="404" r:id="rId11"/>
    <p:sldId id="393" r:id="rId12"/>
    <p:sldId id="408" r:id="rId13"/>
    <p:sldId id="409" r:id="rId14"/>
    <p:sldId id="394" r:id="rId15"/>
    <p:sldId id="396" r:id="rId16"/>
    <p:sldId id="397" r:id="rId17"/>
    <p:sldId id="411" r:id="rId18"/>
    <p:sldId id="410" r:id="rId19"/>
    <p:sldId id="412" r:id="rId20"/>
    <p:sldId id="30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8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p:scale>
          <a:sx n="70" d="100"/>
          <a:sy n="70" d="100"/>
        </p:scale>
        <p:origin x="618" y="192"/>
      </p:cViewPr>
      <p:guideLst>
        <p:guide pos="3840"/>
        <p:guide orient="horz" pos="2183"/>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FCD6EE-3301-4A19-8CFD-FF8C1925D3C8}" type="datetimeFigureOut">
              <a:rPr lang="en-AU" smtClean="0"/>
              <a:t>24/01/2019</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26E9D9-C5D3-4B96-983E-D1796AE199F9}" type="slidenum">
              <a:rPr lang="en-AU" smtClean="0"/>
              <a:t>‹#›</a:t>
            </a:fld>
            <a:endParaRPr lang="en-AU"/>
          </a:p>
        </p:txBody>
      </p:sp>
    </p:spTree>
    <p:extLst>
      <p:ext uri="{BB962C8B-B14F-4D97-AF65-F5344CB8AC3E}">
        <p14:creationId xmlns:p14="http://schemas.microsoft.com/office/powerpoint/2010/main" val="4098556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2" name="Shape 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90811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AU" dirty="0" smtClean="0"/>
              <a:t>Will talk</a:t>
            </a:r>
            <a:r>
              <a:rPr lang="en-AU" baseline="0" dirty="0" smtClean="0"/>
              <a:t> more about implementation at the end of the presentation</a:t>
            </a:r>
            <a:endParaRPr lang="en-AU" dirty="0"/>
          </a:p>
        </p:txBody>
      </p:sp>
      <p:sp>
        <p:nvSpPr>
          <p:cNvPr id="4" name="Slide Number Placeholder 3"/>
          <p:cNvSpPr>
            <a:spLocks noGrp="1"/>
          </p:cNvSpPr>
          <p:nvPr>
            <p:ph type="sldNum" sz="quarter" idx="10"/>
          </p:nvPr>
        </p:nvSpPr>
        <p:spPr/>
        <p:txBody>
          <a:bodyPr/>
          <a:lstStyle/>
          <a:p>
            <a:fld id="{B026E9D9-C5D3-4B96-983E-D1796AE199F9}" type="slidenum">
              <a:rPr lang="en-AU" smtClean="0"/>
              <a:t>2</a:t>
            </a:fld>
            <a:endParaRPr lang="en-AU"/>
          </a:p>
        </p:txBody>
      </p:sp>
    </p:spTree>
    <p:extLst>
      <p:ext uri="{BB962C8B-B14F-4D97-AF65-F5344CB8AC3E}">
        <p14:creationId xmlns:p14="http://schemas.microsoft.com/office/powerpoint/2010/main" val="587721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50500180-82D9-416B-AC8E-4890D32ABE1E}" type="slidenum">
              <a:rPr lang="en-AU" smtClean="0"/>
              <a:t>8</a:t>
            </a:fld>
            <a:endParaRPr lang="en-AU"/>
          </a:p>
        </p:txBody>
      </p:sp>
    </p:spTree>
    <p:extLst>
      <p:ext uri="{BB962C8B-B14F-4D97-AF65-F5344CB8AC3E}">
        <p14:creationId xmlns:p14="http://schemas.microsoft.com/office/powerpoint/2010/main" val="1934615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AU" dirty="0" smtClean="0"/>
              <a:t>Some</a:t>
            </a:r>
            <a:r>
              <a:rPr lang="en-AU" baseline="0" dirty="0" smtClean="0"/>
              <a:t> ministries combine Policy and Sector Strategies into one document</a:t>
            </a:r>
            <a:endParaRPr lang="en-AU" dirty="0"/>
          </a:p>
        </p:txBody>
      </p:sp>
      <p:sp>
        <p:nvSpPr>
          <p:cNvPr id="4" name="Slide Number Placeholder 3"/>
          <p:cNvSpPr>
            <a:spLocks noGrp="1"/>
          </p:cNvSpPr>
          <p:nvPr>
            <p:ph type="sldNum" sz="quarter" idx="10"/>
          </p:nvPr>
        </p:nvSpPr>
        <p:spPr/>
        <p:txBody>
          <a:bodyPr/>
          <a:lstStyle/>
          <a:p>
            <a:fld id="{50500180-82D9-416B-AC8E-4890D32ABE1E}" type="slidenum">
              <a:rPr lang="en-AU" smtClean="0"/>
              <a:t>9</a:t>
            </a:fld>
            <a:endParaRPr lang="en-AU"/>
          </a:p>
        </p:txBody>
      </p:sp>
    </p:spTree>
    <p:extLst>
      <p:ext uri="{BB962C8B-B14F-4D97-AF65-F5344CB8AC3E}">
        <p14:creationId xmlns:p14="http://schemas.microsoft.com/office/powerpoint/2010/main" val="704113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50500180-82D9-416B-AC8E-4890D32ABE1E}" type="slidenum">
              <a:rPr lang="en-AU" smtClean="0"/>
              <a:t>10</a:t>
            </a:fld>
            <a:endParaRPr lang="en-AU"/>
          </a:p>
        </p:txBody>
      </p:sp>
    </p:spTree>
    <p:extLst>
      <p:ext uri="{BB962C8B-B14F-4D97-AF65-F5344CB8AC3E}">
        <p14:creationId xmlns:p14="http://schemas.microsoft.com/office/powerpoint/2010/main" val="834441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7C2B064-126E-4A81-9A69-678C43ABA239}" type="datetime1">
              <a:rPr lang="en-AU" smtClean="0"/>
              <a:t>24/01/2019</a:t>
            </a:fld>
            <a:endParaRPr lang="en-AU"/>
          </a:p>
        </p:txBody>
      </p:sp>
      <p:sp>
        <p:nvSpPr>
          <p:cNvPr id="5" name="Footer Placeholder 4"/>
          <p:cNvSpPr>
            <a:spLocks noGrp="1"/>
          </p:cNvSpPr>
          <p:nvPr>
            <p:ph type="ftr" sz="quarter" idx="11"/>
          </p:nvPr>
        </p:nvSpPr>
        <p:spPr/>
        <p:txBody>
          <a:bodyPr/>
          <a:lstStyle/>
          <a:p>
            <a:r>
              <a:rPr lang="en-AU" smtClean="0"/>
              <a:t>Vanuatu 2030 | The People's Plan</a:t>
            </a:r>
            <a:endParaRPr lang="en-AU"/>
          </a:p>
        </p:txBody>
      </p:sp>
      <p:sp>
        <p:nvSpPr>
          <p:cNvPr id="6" name="Slide Number Placeholder 5"/>
          <p:cNvSpPr>
            <a:spLocks noGrp="1"/>
          </p:cNvSpPr>
          <p:nvPr>
            <p:ph type="sldNum" sz="quarter" idx="12"/>
          </p:nvPr>
        </p:nvSpPr>
        <p:spPr/>
        <p:txBody>
          <a:bodyPr/>
          <a:lstStyle/>
          <a:p>
            <a:fld id="{AB186D6F-237D-476E-8E74-3CD61E090860}" type="slidenum">
              <a:rPr lang="en-AU" smtClean="0"/>
              <a:t>‹#›</a:t>
            </a:fld>
            <a:endParaRPr lang="en-AU"/>
          </a:p>
        </p:txBody>
      </p:sp>
    </p:spTree>
    <p:extLst>
      <p:ext uri="{BB962C8B-B14F-4D97-AF65-F5344CB8AC3E}">
        <p14:creationId xmlns:p14="http://schemas.microsoft.com/office/powerpoint/2010/main" val="1994709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3A33CDB-D648-4DA2-845D-BD4A25A9522A}" type="datetime1">
              <a:rPr lang="en-AU" smtClean="0"/>
              <a:t>24/01/2019</a:t>
            </a:fld>
            <a:endParaRPr lang="en-AU"/>
          </a:p>
        </p:txBody>
      </p:sp>
      <p:sp>
        <p:nvSpPr>
          <p:cNvPr id="5" name="Footer Placeholder 4"/>
          <p:cNvSpPr>
            <a:spLocks noGrp="1"/>
          </p:cNvSpPr>
          <p:nvPr>
            <p:ph type="ftr" sz="quarter" idx="11"/>
          </p:nvPr>
        </p:nvSpPr>
        <p:spPr/>
        <p:txBody>
          <a:bodyPr/>
          <a:lstStyle/>
          <a:p>
            <a:r>
              <a:rPr lang="en-AU" smtClean="0"/>
              <a:t>Vanuatu 2030 | The People's Plan</a:t>
            </a:r>
            <a:endParaRPr lang="en-AU"/>
          </a:p>
        </p:txBody>
      </p:sp>
      <p:sp>
        <p:nvSpPr>
          <p:cNvPr id="6" name="Slide Number Placeholder 5"/>
          <p:cNvSpPr>
            <a:spLocks noGrp="1"/>
          </p:cNvSpPr>
          <p:nvPr>
            <p:ph type="sldNum" sz="quarter" idx="12"/>
          </p:nvPr>
        </p:nvSpPr>
        <p:spPr/>
        <p:txBody>
          <a:bodyPr/>
          <a:lstStyle/>
          <a:p>
            <a:fld id="{AB186D6F-237D-476E-8E74-3CD61E090860}" type="slidenum">
              <a:rPr lang="en-AU" smtClean="0"/>
              <a:t>‹#›</a:t>
            </a:fld>
            <a:endParaRPr lang="en-AU"/>
          </a:p>
        </p:txBody>
      </p:sp>
    </p:spTree>
    <p:extLst>
      <p:ext uri="{BB962C8B-B14F-4D97-AF65-F5344CB8AC3E}">
        <p14:creationId xmlns:p14="http://schemas.microsoft.com/office/powerpoint/2010/main" val="2246973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956AF3E-8F6A-4E75-8967-117E4CE23D0E}" type="datetime1">
              <a:rPr lang="en-AU" smtClean="0"/>
              <a:t>24/01/2019</a:t>
            </a:fld>
            <a:endParaRPr lang="en-AU"/>
          </a:p>
        </p:txBody>
      </p:sp>
      <p:sp>
        <p:nvSpPr>
          <p:cNvPr id="5" name="Footer Placeholder 4"/>
          <p:cNvSpPr>
            <a:spLocks noGrp="1"/>
          </p:cNvSpPr>
          <p:nvPr>
            <p:ph type="ftr" sz="quarter" idx="11"/>
          </p:nvPr>
        </p:nvSpPr>
        <p:spPr/>
        <p:txBody>
          <a:bodyPr/>
          <a:lstStyle/>
          <a:p>
            <a:r>
              <a:rPr lang="en-AU" smtClean="0"/>
              <a:t>Vanuatu 2030 | The People's Plan</a:t>
            </a:r>
            <a:endParaRPr lang="en-AU"/>
          </a:p>
        </p:txBody>
      </p:sp>
      <p:sp>
        <p:nvSpPr>
          <p:cNvPr id="6" name="Slide Number Placeholder 5"/>
          <p:cNvSpPr>
            <a:spLocks noGrp="1"/>
          </p:cNvSpPr>
          <p:nvPr>
            <p:ph type="sldNum" sz="quarter" idx="12"/>
          </p:nvPr>
        </p:nvSpPr>
        <p:spPr/>
        <p:txBody>
          <a:bodyPr/>
          <a:lstStyle/>
          <a:p>
            <a:fld id="{AB186D6F-237D-476E-8E74-3CD61E090860}" type="slidenum">
              <a:rPr lang="en-AU" smtClean="0"/>
              <a:t>‹#›</a:t>
            </a:fld>
            <a:endParaRPr lang="en-AU"/>
          </a:p>
        </p:txBody>
      </p:sp>
    </p:spTree>
    <p:extLst>
      <p:ext uri="{BB962C8B-B14F-4D97-AF65-F5344CB8AC3E}">
        <p14:creationId xmlns:p14="http://schemas.microsoft.com/office/powerpoint/2010/main" val="2358957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AEC8067-EB81-4ACA-B109-9C48793C2A47}" type="datetime1">
              <a:rPr lang="en-AU" smtClean="0"/>
              <a:t>24/01/2019</a:t>
            </a:fld>
            <a:endParaRPr lang="en-AU"/>
          </a:p>
        </p:txBody>
      </p:sp>
      <p:sp>
        <p:nvSpPr>
          <p:cNvPr id="5" name="Footer Placeholder 4"/>
          <p:cNvSpPr>
            <a:spLocks noGrp="1"/>
          </p:cNvSpPr>
          <p:nvPr>
            <p:ph type="ftr" sz="quarter" idx="11"/>
          </p:nvPr>
        </p:nvSpPr>
        <p:spPr/>
        <p:txBody>
          <a:bodyPr/>
          <a:lstStyle/>
          <a:p>
            <a:r>
              <a:rPr lang="en-AU" smtClean="0"/>
              <a:t>Vanuatu 2030 | The People's Plan</a:t>
            </a:r>
            <a:endParaRPr lang="en-AU"/>
          </a:p>
        </p:txBody>
      </p:sp>
      <p:sp>
        <p:nvSpPr>
          <p:cNvPr id="6" name="Slide Number Placeholder 5"/>
          <p:cNvSpPr>
            <a:spLocks noGrp="1"/>
          </p:cNvSpPr>
          <p:nvPr>
            <p:ph type="sldNum" sz="quarter" idx="12"/>
          </p:nvPr>
        </p:nvSpPr>
        <p:spPr/>
        <p:txBody>
          <a:bodyPr/>
          <a:lstStyle/>
          <a:p>
            <a:fld id="{AB186D6F-237D-476E-8E74-3CD61E090860}" type="slidenum">
              <a:rPr lang="en-AU" smtClean="0"/>
              <a:t>‹#›</a:t>
            </a:fld>
            <a:endParaRPr lang="en-AU"/>
          </a:p>
        </p:txBody>
      </p:sp>
    </p:spTree>
    <p:extLst>
      <p:ext uri="{BB962C8B-B14F-4D97-AF65-F5344CB8AC3E}">
        <p14:creationId xmlns:p14="http://schemas.microsoft.com/office/powerpoint/2010/main" val="1459229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2" y="4589464"/>
            <a:ext cx="10515600" cy="1500187"/>
          </a:xfrm>
        </p:spPr>
        <p:txBody>
          <a:bodyPr/>
          <a:lstStyle>
            <a:lvl1pPr marL="0" indent="0">
              <a:buNone/>
              <a:defRPr sz="2400">
                <a:solidFill>
                  <a:schemeClr val="tx1">
                    <a:tint val="75000"/>
                  </a:schemeClr>
                </a:solidFill>
              </a:defRPr>
            </a:lvl1pPr>
            <a:lvl2pPr marL="457206" indent="0">
              <a:buNone/>
              <a:defRPr sz="2000">
                <a:solidFill>
                  <a:schemeClr val="tx1">
                    <a:tint val="75000"/>
                  </a:schemeClr>
                </a:solidFill>
              </a:defRPr>
            </a:lvl2pPr>
            <a:lvl3pPr marL="914411" indent="0">
              <a:buNone/>
              <a:defRPr sz="1800">
                <a:solidFill>
                  <a:schemeClr val="tx1">
                    <a:tint val="75000"/>
                  </a:schemeClr>
                </a:solidFill>
              </a:defRPr>
            </a:lvl3pPr>
            <a:lvl4pPr marL="1371617" indent="0">
              <a:buNone/>
              <a:defRPr sz="1600">
                <a:solidFill>
                  <a:schemeClr val="tx1">
                    <a:tint val="75000"/>
                  </a:schemeClr>
                </a:solidFill>
              </a:defRPr>
            </a:lvl4pPr>
            <a:lvl5pPr marL="1828823" indent="0">
              <a:buNone/>
              <a:defRPr sz="1600">
                <a:solidFill>
                  <a:schemeClr val="tx1">
                    <a:tint val="75000"/>
                  </a:schemeClr>
                </a:solidFill>
              </a:defRPr>
            </a:lvl5pPr>
            <a:lvl6pPr marL="2286029" indent="0">
              <a:buNone/>
              <a:defRPr sz="1600">
                <a:solidFill>
                  <a:schemeClr val="tx1">
                    <a:tint val="75000"/>
                  </a:schemeClr>
                </a:solidFill>
              </a:defRPr>
            </a:lvl6pPr>
            <a:lvl7pPr marL="2743234" indent="0">
              <a:buNone/>
              <a:defRPr sz="1600">
                <a:solidFill>
                  <a:schemeClr val="tx1">
                    <a:tint val="75000"/>
                  </a:schemeClr>
                </a:solidFill>
              </a:defRPr>
            </a:lvl7pPr>
            <a:lvl8pPr marL="3200440" indent="0">
              <a:buNone/>
              <a:defRPr sz="1600">
                <a:solidFill>
                  <a:schemeClr val="tx1">
                    <a:tint val="75000"/>
                  </a:schemeClr>
                </a:solidFill>
              </a:defRPr>
            </a:lvl8pPr>
            <a:lvl9pPr marL="3657646"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0D6B0C-5490-4BE0-82CE-C471EC3EC5E4}" type="datetime1">
              <a:rPr lang="en-AU" smtClean="0"/>
              <a:t>24/01/2019</a:t>
            </a:fld>
            <a:endParaRPr lang="en-AU"/>
          </a:p>
        </p:txBody>
      </p:sp>
      <p:sp>
        <p:nvSpPr>
          <p:cNvPr id="5" name="Footer Placeholder 4"/>
          <p:cNvSpPr>
            <a:spLocks noGrp="1"/>
          </p:cNvSpPr>
          <p:nvPr>
            <p:ph type="ftr" sz="quarter" idx="11"/>
          </p:nvPr>
        </p:nvSpPr>
        <p:spPr/>
        <p:txBody>
          <a:bodyPr/>
          <a:lstStyle/>
          <a:p>
            <a:r>
              <a:rPr lang="en-AU" smtClean="0"/>
              <a:t>Vanuatu 2030 | The People's Plan</a:t>
            </a:r>
            <a:endParaRPr lang="en-AU"/>
          </a:p>
        </p:txBody>
      </p:sp>
      <p:sp>
        <p:nvSpPr>
          <p:cNvPr id="6" name="Slide Number Placeholder 5"/>
          <p:cNvSpPr>
            <a:spLocks noGrp="1"/>
          </p:cNvSpPr>
          <p:nvPr>
            <p:ph type="sldNum" sz="quarter" idx="12"/>
          </p:nvPr>
        </p:nvSpPr>
        <p:spPr/>
        <p:txBody>
          <a:bodyPr/>
          <a:lstStyle/>
          <a:p>
            <a:fld id="{AB186D6F-237D-476E-8E74-3CD61E090860}" type="slidenum">
              <a:rPr lang="en-AU" smtClean="0"/>
              <a:t>‹#›</a:t>
            </a:fld>
            <a:endParaRPr lang="en-AU"/>
          </a:p>
        </p:txBody>
      </p:sp>
    </p:spTree>
    <p:extLst>
      <p:ext uri="{BB962C8B-B14F-4D97-AF65-F5344CB8AC3E}">
        <p14:creationId xmlns:p14="http://schemas.microsoft.com/office/powerpoint/2010/main" val="2502093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1"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73F819B-D33F-4184-9EC9-CC8104A22C13}" type="datetime1">
              <a:rPr lang="en-AU" smtClean="0"/>
              <a:t>24/01/2019</a:t>
            </a:fld>
            <a:endParaRPr lang="en-AU"/>
          </a:p>
        </p:txBody>
      </p:sp>
      <p:sp>
        <p:nvSpPr>
          <p:cNvPr id="6" name="Footer Placeholder 5"/>
          <p:cNvSpPr>
            <a:spLocks noGrp="1"/>
          </p:cNvSpPr>
          <p:nvPr>
            <p:ph type="ftr" sz="quarter" idx="11"/>
          </p:nvPr>
        </p:nvSpPr>
        <p:spPr/>
        <p:txBody>
          <a:bodyPr/>
          <a:lstStyle/>
          <a:p>
            <a:r>
              <a:rPr lang="en-AU" smtClean="0"/>
              <a:t>Vanuatu 2030 | The People's Plan</a:t>
            </a:r>
            <a:endParaRPr lang="en-AU"/>
          </a:p>
        </p:txBody>
      </p:sp>
      <p:sp>
        <p:nvSpPr>
          <p:cNvPr id="7" name="Slide Number Placeholder 6"/>
          <p:cNvSpPr>
            <a:spLocks noGrp="1"/>
          </p:cNvSpPr>
          <p:nvPr>
            <p:ph type="sldNum" sz="quarter" idx="12"/>
          </p:nvPr>
        </p:nvSpPr>
        <p:spPr/>
        <p:txBody>
          <a:bodyPr/>
          <a:lstStyle/>
          <a:p>
            <a:fld id="{AB186D6F-237D-476E-8E74-3CD61E090860}" type="slidenum">
              <a:rPr lang="en-AU" smtClean="0"/>
              <a:t>‹#›</a:t>
            </a:fld>
            <a:endParaRPr lang="en-AU"/>
          </a:p>
        </p:txBody>
      </p:sp>
    </p:spTree>
    <p:extLst>
      <p:ext uri="{BB962C8B-B14F-4D97-AF65-F5344CB8AC3E}">
        <p14:creationId xmlns:p14="http://schemas.microsoft.com/office/powerpoint/2010/main" val="3680295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6" indent="0">
              <a:buNone/>
              <a:defRPr sz="2000" b="1"/>
            </a:lvl2pPr>
            <a:lvl3pPr marL="914411" indent="0">
              <a:buNone/>
              <a:defRPr sz="1800"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6"/>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6" indent="0">
              <a:buNone/>
              <a:defRPr sz="2000" b="1"/>
            </a:lvl2pPr>
            <a:lvl3pPr marL="914411" indent="0">
              <a:buNone/>
              <a:defRPr sz="1800"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2" y="2505076"/>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0A721A8-78F4-4D01-A587-3CE2C3B87AFF}" type="datetime1">
              <a:rPr lang="en-AU" smtClean="0"/>
              <a:t>24/01/2019</a:t>
            </a:fld>
            <a:endParaRPr lang="en-AU"/>
          </a:p>
        </p:txBody>
      </p:sp>
      <p:sp>
        <p:nvSpPr>
          <p:cNvPr id="8" name="Footer Placeholder 7"/>
          <p:cNvSpPr>
            <a:spLocks noGrp="1"/>
          </p:cNvSpPr>
          <p:nvPr>
            <p:ph type="ftr" sz="quarter" idx="11"/>
          </p:nvPr>
        </p:nvSpPr>
        <p:spPr/>
        <p:txBody>
          <a:bodyPr/>
          <a:lstStyle/>
          <a:p>
            <a:r>
              <a:rPr lang="en-AU" smtClean="0"/>
              <a:t>Vanuatu 2030 | The People's Plan</a:t>
            </a:r>
            <a:endParaRPr lang="en-AU"/>
          </a:p>
        </p:txBody>
      </p:sp>
      <p:sp>
        <p:nvSpPr>
          <p:cNvPr id="9" name="Slide Number Placeholder 8"/>
          <p:cNvSpPr>
            <a:spLocks noGrp="1"/>
          </p:cNvSpPr>
          <p:nvPr>
            <p:ph type="sldNum" sz="quarter" idx="12"/>
          </p:nvPr>
        </p:nvSpPr>
        <p:spPr/>
        <p:txBody>
          <a:bodyPr/>
          <a:lstStyle/>
          <a:p>
            <a:fld id="{AB186D6F-237D-476E-8E74-3CD61E090860}" type="slidenum">
              <a:rPr lang="en-AU" smtClean="0"/>
              <a:t>‹#›</a:t>
            </a:fld>
            <a:endParaRPr lang="en-AU"/>
          </a:p>
        </p:txBody>
      </p:sp>
    </p:spTree>
    <p:extLst>
      <p:ext uri="{BB962C8B-B14F-4D97-AF65-F5344CB8AC3E}">
        <p14:creationId xmlns:p14="http://schemas.microsoft.com/office/powerpoint/2010/main" val="3374675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1490D70-662F-464D-BDA9-7DB2B8FE2FFF}" type="datetime1">
              <a:rPr lang="en-AU" smtClean="0"/>
              <a:t>24/01/2019</a:t>
            </a:fld>
            <a:endParaRPr lang="en-AU"/>
          </a:p>
        </p:txBody>
      </p:sp>
      <p:sp>
        <p:nvSpPr>
          <p:cNvPr id="4" name="Footer Placeholder 3"/>
          <p:cNvSpPr>
            <a:spLocks noGrp="1"/>
          </p:cNvSpPr>
          <p:nvPr>
            <p:ph type="ftr" sz="quarter" idx="11"/>
          </p:nvPr>
        </p:nvSpPr>
        <p:spPr/>
        <p:txBody>
          <a:bodyPr/>
          <a:lstStyle/>
          <a:p>
            <a:r>
              <a:rPr lang="en-AU" smtClean="0"/>
              <a:t>Vanuatu 2030 | The People's Plan</a:t>
            </a:r>
            <a:endParaRPr lang="en-AU"/>
          </a:p>
        </p:txBody>
      </p:sp>
      <p:sp>
        <p:nvSpPr>
          <p:cNvPr id="5" name="Slide Number Placeholder 4"/>
          <p:cNvSpPr>
            <a:spLocks noGrp="1"/>
          </p:cNvSpPr>
          <p:nvPr>
            <p:ph type="sldNum" sz="quarter" idx="12"/>
          </p:nvPr>
        </p:nvSpPr>
        <p:spPr/>
        <p:txBody>
          <a:bodyPr/>
          <a:lstStyle/>
          <a:p>
            <a:fld id="{AB186D6F-237D-476E-8E74-3CD61E090860}" type="slidenum">
              <a:rPr lang="en-AU" smtClean="0"/>
              <a:t>‹#›</a:t>
            </a:fld>
            <a:endParaRPr lang="en-AU"/>
          </a:p>
        </p:txBody>
      </p:sp>
    </p:spTree>
    <p:extLst>
      <p:ext uri="{BB962C8B-B14F-4D97-AF65-F5344CB8AC3E}">
        <p14:creationId xmlns:p14="http://schemas.microsoft.com/office/powerpoint/2010/main" val="2818522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A5D561-218D-46C3-9135-824EC6864113}" type="datetime1">
              <a:rPr lang="en-AU" smtClean="0"/>
              <a:t>24/01/2019</a:t>
            </a:fld>
            <a:endParaRPr lang="en-AU"/>
          </a:p>
        </p:txBody>
      </p:sp>
      <p:sp>
        <p:nvSpPr>
          <p:cNvPr id="3" name="Footer Placeholder 2"/>
          <p:cNvSpPr>
            <a:spLocks noGrp="1"/>
          </p:cNvSpPr>
          <p:nvPr>
            <p:ph type="ftr" sz="quarter" idx="11"/>
          </p:nvPr>
        </p:nvSpPr>
        <p:spPr/>
        <p:txBody>
          <a:bodyPr/>
          <a:lstStyle/>
          <a:p>
            <a:r>
              <a:rPr lang="en-AU" smtClean="0"/>
              <a:t>Vanuatu 2030 | The People's Plan</a:t>
            </a:r>
            <a:endParaRPr lang="en-AU"/>
          </a:p>
        </p:txBody>
      </p:sp>
      <p:sp>
        <p:nvSpPr>
          <p:cNvPr id="4" name="Slide Number Placeholder 3"/>
          <p:cNvSpPr>
            <a:spLocks noGrp="1"/>
          </p:cNvSpPr>
          <p:nvPr>
            <p:ph type="sldNum" sz="quarter" idx="12"/>
          </p:nvPr>
        </p:nvSpPr>
        <p:spPr/>
        <p:txBody>
          <a:bodyPr/>
          <a:lstStyle/>
          <a:p>
            <a:fld id="{AB186D6F-237D-476E-8E74-3CD61E090860}" type="slidenum">
              <a:rPr lang="en-AU" smtClean="0"/>
              <a:t>‹#›</a:t>
            </a:fld>
            <a:endParaRPr lang="en-AU"/>
          </a:p>
        </p:txBody>
      </p:sp>
    </p:spTree>
    <p:extLst>
      <p:ext uri="{BB962C8B-B14F-4D97-AF65-F5344CB8AC3E}">
        <p14:creationId xmlns:p14="http://schemas.microsoft.com/office/powerpoint/2010/main" val="3328164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0"/>
            </a:lvl2pPr>
            <a:lvl3pPr marL="914411" indent="0">
              <a:buNone/>
              <a:defRPr sz="1200"/>
            </a:lvl3pPr>
            <a:lvl4pPr marL="1371617" indent="0">
              <a:buNone/>
              <a:defRPr sz="1000"/>
            </a:lvl4pPr>
            <a:lvl5pPr marL="1828823" indent="0">
              <a:buNone/>
              <a:defRPr sz="1000"/>
            </a:lvl5pPr>
            <a:lvl6pPr marL="2286029" indent="0">
              <a:buNone/>
              <a:defRPr sz="1000"/>
            </a:lvl6pPr>
            <a:lvl7pPr marL="2743234" indent="0">
              <a:buNone/>
              <a:defRPr sz="1000"/>
            </a:lvl7pPr>
            <a:lvl8pPr marL="3200440" indent="0">
              <a:buNone/>
              <a:defRPr sz="1000"/>
            </a:lvl8pPr>
            <a:lvl9pPr marL="3657646"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441599-16DB-4369-8019-F22DAED90AA9}" type="datetime1">
              <a:rPr lang="en-AU" smtClean="0"/>
              <a:t>24/01/2019</a:t>
            </a:fld>
            <a:endParaRPr lang="en-AU"/>
          </a:p>
        </p:txBody>
      </p:sp>
      <p:sp>
        <p:nvSpPr>
          <p:cNvPr id="6" name="Footer Placeholder 5"/>
          <p:cNvSpPr>
            <a:spLocks noGrp="1"/>
          </p:cNvSpPr>
          <p:nvPr>
            <p:ph type="ftr" sz="quarter" idx="11"/>
          </p:nvPr>
        </p:nvSpPr>
        <p:spPr/>
        <p:txBody>
          <a:bodyPr/>
          <a:lstStyle/>
          <a:p>
            <a:r>
              <a:rPr lang="en-AU" smtClean="0"/>
              <a:t>Vanuatu 2030 | The People's Plan</a:t>
            </a:r>
            <a:endParaRPr lang="en-AU"/>
          </a:p>
        </p:txBody>
      </p:sp>
      <p:sp>
        <p:nvSpPr>
          <p:cNvPr id="7" name="Slide Number Placeholder 6"/>
          <p:cNvSpPr>
            <a:spLocks noGrp="1"/>
          </p:cNvSpPr>
          <p:nvPr>
            <p:ph type="sldNum" sz="quarter" idx="12"/>
          </p:nvPr>
        </p:nvSpPr>
        <p:spPr/>
        <p:txBody>
          <a:bodyPr/>
          <a:lstStyle/>
          <a:p>
            <a:fld id="{AB186D6F-237D-476E-8E74-3CD61E090860}" type="slidenum">
              <a:rPr lang="en-AU" smtClean="0"/>
              <a:t>‹#›</a:t>
            </a:fld>
            <a:endParaRPr lang="en-AU"/>
          </a:p>
        </p:txBody>
      </p:sp>
    </p:spTree>
    <p:extLst>
      <p:ext uri="{BB962C8B-B14F-4D97-AF65-F5344CB8AC3E}">
        <p14:creationId xmlns:p14="http://schemas.microsoft.com/office/powerpoint/2010/main" val="3544369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1" cy="4873625"/>
          </a:xfrm>
        </p:spPr>
        <p:txBody>
          <a:bodyPr anchor="t"/>
          <a:lstStyle>
            <a:lvl1pPr marL="0" indent="0">
              <a:buNone/>
              <a:defRPr sz="3200"/>
            </a:lvl1pPr>
            <a:lvl2pPr marL="457206" indent="0">
              <a:buNone/>
              <a:defRPr sz="2800"/>
            </a:lvl2pPr>
            <a:lvl3pPr marL="914411" indent="0">
              <a:buNone/>
              <a:defRPr sz="2400"/>
            </a:lvl3pPr>
            <a:lvl4pPr marL="1371617" indent="0">
              <a:buNone/>
              <a:defRPr sz="2000"/>
            </a:lvl4pPr>
            <a:lvl5pPr marL="1828823" indent="0">
              <a:buNone/>
              <a:defRPr sz="2000"/>
            </a:lvl5pPr>
            <a:lvl6pPr marL="2286029" indent="0">
              <a:buNone/>
              <a:defRPr sz="2000"/>
            </a:lvl6pPr>
            <a:lvl7pPr marL="2743234" indent="0">
              <a:buNone/>
              <a:defRPr sz="2000"/>
            </a:lvl7pPr>
            <a:lvl8pPr marL="3200440" indent="0">
              <a:buNone/>
              <a:defRPr sz="2000"/>
            </a:lvl8pPr>
            <a:lvl9pPr marL="3657646"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0"/>
            </a:lvl2pPr>
            <a:lvl3pPr marL="914411" indent="0">
              <a:buNone/>
              <a:defRPr sz="1200"/>
            </a:lvl3pPr>
            <a:lvl4pPr marL="1371617" indent="0">
              <a:buNone/>
              <a:defRPr sz="1000"/>
            </a:lvl4pPr>
            <a:lvl5pPr marL="1828823" indent="0">
              <a:buNone/>
              <a:defRPr sz="1000"/>
            </a:lvl5pPr>
            <a:lvl6pPr marL="2286029" indent="0">
              <a:buNone/>
              <a:defRPr sz="1000"/>
            </a:lvl6pPr>
            <a:lvl7pPr marL="2743234" indent="0">
              <a:buNone/>
              <a:defRPr sz="1000"/>
            </a:lvl7pPr>
            <a:lvl8pPr marL="3200440" indent="0">
              <a:buNone/>
              <a:defRPr sz="1000"/>
            </a:lvl8pPr>
            <a:lvl9pPr marL="3657646"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7C8FBA-D868-448B-8E35-3DB2C3274678}" type="datetime1">
              <a:rPr lang="en-AU" smtClean="0"/>
              <a:t>24/01/2019</a:t>
            </a:fld>
            <a:endParaRPr lang="en-AU"/>
          </a:p>
        </p:txBody>
      </p:sp>
      <p:sp>
        <p:nvSpPr>
          <p:cNvPr id="6" name="Footer Placeholder 5"/>
          <p:cNvSpPr>
            <a:spLocks noGrp="1"/>
          </p:cNvSpPr>
          <p:nvPr>
            <p:ph type="ftr" sz="quarter" idx="11"/>
          </p:nvPr>
        </p:nvSpPr>
        <p:spPr/>
        <p:txBody>
          <a:bodyPr/>
          <a:lstStyle/>
          <a:p>
            <a:r>
              <a:rPr lang="en-AU" smtClean="0"/>
              <a:t>Vanuatu 2030 | The People's Plan</a:t>
            </a:r>
            <a:endParaRPr lang="en-AU"/>
          </a:p>
        </p:txBody>
      </p:sp>
      <p:sp>
        <p:nvSpPr>
          <p:cNvPr id="7" name="Slide Number Placeholder 6"/>
          <p:cNvSpPr>
            <a:spLocks noGrp="1"/>
          </p:cNvSpPr>
          <p:nvPr>
            <p:ph type="sldNum" sz="quarter" idx="12"/>
          </p:nvPr>
        </p:nvSpPr>
        <p:spPr/>
        <p:txBody>
          <a:bodyPr/>
          <a:lstStyle/>
          <a:p>
            <a:fld id="{AB186D6F-237D-476E-8E74-3CD61E090860}" type="slidenum">
              <a:rPr lang="en-AU" smtClean="0"/>
              <a:t>‹#›</a:t>
            </a:fld>
            <a:endParaRPr lang="en-AU"/>
          </a:p>
        </p:txBody>
      </p:sp>
    </p:spTree>
    <p:extLst>
      <p:ext uri="{BB962C8B-B14F-4D97-AF65-F5344CB8AC3E}">
        <p14:creationId xmlns:p14="http://schemas.microsoft.com/office/powerpoint/2010/main" val="3294323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65D528-685C-44BF-87EE-850820250F53}" type="datetime1">
              <a:rPr lang="en-AU" smtClean="0"/>
              <a:t>24/01/2019</a:t>
            </a:fld>
            <a:endParaRPr lang="en-AU"/>
          </a:p>
        </p:txBody>
      </p:sp>
      <p:sp>
        <p:nvSpPr>
          <p:cNvPr id="5" name="Footer Placeholder 4"/>
          <p:cNvSpPr>
            <a:spLocks noGrp="1"/>
          </p:cNvSpPr>
          <p:nvPr>
            <p:ph type="ftr" sz="quarter" idx="3"/>
          </p:nvPr>
        </p:nvSpPr>
        <p:spPr>
          <a:xfrm>
            <a:off x="4038602"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AU" smtClean="0"/>
              <a:t>Vanuatu 2030 | The People's Plan</a:t>
            </a:r>
            <a:endParaRPr lang="en-AU"/>
          </a:p>
        </p:txBody>
      </p:sp>
      <p:sp>
        <p:nvSpPr>
          <p:cNvPr id="6" name="Slide Number Placeholder 5"/>
          <p:cNvSpPr>
            <a:spLocks noGrp="1"/>
          </p:cNvSpPr>
          <p:nvPr>
            <p:ph type="sldNum" sz="quarter" idx="4"/>
          </p:nvPr>
        </p:nvSpPr>
        <p:spPr>
          <a:xfrm>
            <a:off x="8610601"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186D6F-237D-476E-8E74-3CD61E090860}" type="slidenum">
              <a:rPr lang="en-AU" smtClean="0"/>
              <a:t>‹#›</a:t>
            </a:fld>
            <a:endParaRPr lang="en-AU"/>
          </a:p>
        </p:txBody>
      </p:sp>
    </p:spTree>
    <p:extLst>
      <p:ext uri="{BB962C8B-B14F-4D97-AF65-F5344CB8AC3E}">
        <p14:creationId xmlns:p14="http://schemas.microsoft.com/office/powerpoint/2010/main" val="8467151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defTabSz="91441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3" indent="-228603" algn="l" defTabSz="91441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8" indent="-228603"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4" indent="-228603"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0"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26"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48"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11" rtl="0" eaLnBrk="1" latinLnBrk="0" hangingPunct="1">
        <a:defRPr sz="1800" kern="1200">
          <a:solidFill>
            <a:schemeClr val="tx1"/>
          </a:solidFill>
          <a:latin typeface="+mn-lt"/>
          <a:ea typeface="+mn-ea"/>
          <a:cs typeface="+mn-cs"/>
        </a:defRPr>
      </a:lvl1pPr>
      <a:lvl2pPr marL="457206" algn="l" defTabSz="914411" rtl="0" eaLnBrk="1" latinLnBrk="0" hangingPunct="1">
        <a:defRPr sz="1800" kern="1200">
          <a:solidFill>
            <a:schemeClr val="tx1"/>
          </a:solidFill>
          <a:latin typeface="+mn-lt"/>
          <a:ea typeface="+mn-ea"/>
          <a:cs typeface="+mn-cs"/>
        </a:defRPr>
      </a:lvl2pPr>
      <a:lvl3pPr marL="914411" algn="l" defTabSz="914411" rtl="0" eaLnBrk="1" latinLnBrk="0" hangingPunct="1">
        <a:defRPr sz="1800" kern="1200">
          <a:solidFill>
            <a:schemeClr val="tx1"/>
          </a:solidFill>
          <a:latin typeface="+mn-lt"/>
          <a:ea typeface="+mn-ea"/>
          <a:cs typeface="+mn-cs"/>
        </a:defRPr>
      </a:lvl3pPr>
      <a:lvl4pPr marL="1371617" algn="l" defTabSz="914411" rtl="0" eaLnBrk="1" latinLnBrk="0" hangingPunct="1">
        <a:defRPr sz="1800" kern="1200">
          <a:solidFill>
            <a:schemeClr val="tx1"/>
          </a:solidFill>
          <a:latin typeface="+mn-lt"/>
          <a:ea typeface="+mn-ea"/>
          <a:cs typeface="+mn-cs"/>
        </a:defRPr>
      </a:lvl4pPr>
      <a:lvl5pPr marL="1828823" algn="l" defTabSz="914411" rtl="0" eaLnBrk="1" latinLnBrk="0" hangingPunct="1">
        <a:defRPr sz="1800" kern="1200">
          <a:solidFill>
            <a:schemeClr val="tx1"/>
          </a:solidFill>
          <a:latin typeface="+mn-lt"/>
          <a:ea typeface="+mn-ea"/>
          <a:cs typeface="+mn-cs"/>
        </a:defRPr>
      </a:lvl5pPr>
      <a:lvl6pPr marL="2286029" algn="l" defTabSz="914411" rtl="0" eaLnBrk="1" latinLnBrk="0" hangingPunct="1">
        <a:defRPr sz="1800" kern="1200">
          <a:solidFill>
            <a:schemeClr val="tx1"/>
          </a:solidFill>
          <a:latin typeface="+mn-lt"/>
          <a:ea typeface="+mn-ea"/>
          <a:cs typeface="+mn-cs"/>
        </a:defRPr>
      </a:lvl6pPr>
      <a:lvl7pPr marL="2743234" algn="l" defTabSz="914411" rtl="0" eaLnBrk="1" latinLnBrk="0" hangingPunct="1">
        <a:defRPr sz="1800" kern="1200">
          <a:solidFill>
            <a:schemeClr val="tx1"/>
          </a:solidFill>
          <a:latin typeface="+mn-lt"/>
          <a:ea typeface="+mn-ea"/>
          <a:cs typeface="+mn-cs"/>
        </a:defRPr>
      </a:lvl7pPr>
      <a:lvl8pPr marL="3200440" algn="l" defTabSz="914411" rtl="0" eaLnBrk="1" latinLnBrk="0" hangingPunct="1">
        <a:defRPr sz="1800" kern="1200">
          <a:solidFill>
            <a:schemeClr val="tx1"/>
          </a:solidFill>
          <a:latin typeface="+mn-lt"/>
          <a:ea typeface="+mn-ea"/>
          <a:cs typeface="+mn-cs"/>
        </a:defRPr>
      </a:lvl8pPr>
      <a:lvl9pPr marL="3657646" algn="l" defTabSz="91441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ctrTitle"/>
          </p:nvPr>
        </p:nvSpPr>
        <p:spPr>
          <a:xfrm>
            <a:off x="1011222" y="1683803"/>
            <a:ext cx="10169606" cy="3540595"/>
          </a:xfrm>
          <a:prstGeom prst="rect">
            <a:avLst/>
          </a:prstGeom>
          <a:noFill/>
          <a:ln>
            <a:noFill/>
          </a:ln>
        </p:spPr>
        <p:txBody>
          <a:bodyPr vert="horz" lIns="91425" tIns="45700" rIns="91425" bIns="45700" rtlCol="0" anchor="b" anchorCtr="0">
            <a:normAutofit/>
          </a:bodyPr>
          <a:lstStyle/>
          <a:p>
            <a:pPr algn="l">
              <a:spcBef>
                <a:spcPts val="0"/>
              </a:spcBef>
              <a:buClr>
                <a:schemeClr val="dk1"/>
              </a:buClr>
              <a:buSzPct val="25000"/>
            </a:pPr>
            <a:r>
              <a:rPr lang="en-US" sz="5300" dirty="0">
                <a:solidFill>
                  <a:schemeClr val="dk1"/>
                </a:solidFill>
                <a:latin typeface="Calibri"/>
                <a:ea typeface="Calibri"/>
                <a:cs typeface="Calibri"/>
                <a:sym typeface="Calibri"/>
              </a:rPr>
              <a:t>Best-practice sharing on effective national Monitoring &amp; Evaluation systems: </a:t>
            </a:r>
            <a:r>
              <a:rPr lang="en-US" sz="4900" dirty="0">
                <a:solidFill>
                  <a:schemeClr val="dk1"/>
                </a:solidFill>
                <a:latin typeface="Calibri"/>
                <a:ea typeface="Calibri"/>
                <a:cs typeface="Calibri"/>
                <a:sym typeface="Calibri"/>
              </a:rPr>
              <a:t>Vanuatu 2030 and the SDGs</a:t>
            </a:r>
            <a:r>
              <a:rPr lang="en-US" sz="3100" dirty="0">
                <a:solidFill>
                  <a:schemeClr val="dk1"/>
                </a:solidFill>
                <a:latin typeface="Calibri"/>
                <a:ea typeface="Calibri"/>
                <a:cs typeface="Calibri"/>
                <a:sym typeface="Calibri"/>
              </a:rPr>
              <a:t/>
            </a:r>
            <a:br>
              <a:rPr lang="en-US" sz="3100" dirty="0">
                <a:solidFill>
                  <a:schemeClr val="dk1"/>
                </a:solidFill>
                <a:latin typeface="Calibri"/>
                <a:ea typeface="Calibri"/>
                <a:cs typeface="Calibri"/>
                <a:sym typeface="Calibri"/>
              </a:rPr>
            </a:br>
            <a:endParaRPr lang="en-US" sz="4000" dirty="0">
              <a:solidFill>
                <a:schemeClr val="dk1"/>
              </a:solidFill>
              <a:latin typeface="Calibri"/>
              <a:ea typeface="Calibri"/>
              <a:cs typeface="Calibri"/>
              <a:sym typeface="Calibri"/>
            </a:endParaRPr>
          </a:p>
        </p:txBody>
      </p:sp>
      <p:sp>
        <p:nvSpPr>
          <p:cNvPr id="85" name="Shape 85"/>
          <p:cNvSpPr txBox="1">
            <a:spLocks noGrp="1"/>
          </p:cNvSpPr>
          <p:nvPr>
            <p:ph type="subTitle" idx="1"/>
          </p:nvPr>
        </p:nvSpPr>
        <p:spPr>
          <a:xfrm>
            <a:off x="330394" y="5369415"/>
            <a:ext cx="10604306" cy="619638"/>
          </a:xfrm>
          <a:prstGeom prst="rect">
            <a:avLst/>
          </a:prstGeom>
          <a:noFill/>
          <a:ln>
            <a:noFill/>
          </a:ln>
        </p:spPr>
        <p:txBody>
          <a:bodyPr vert="horz" lIns="91425" tIns="45700" rIns="91425" bIns="45700" rtlCol="0" anchor="t" anchorCtr="0">
            <a:noAutofit/>
          </a:bodyPr>
          <a:lstStyle/>
          <a:p>
            <a:pPr>
              <a:spcBef>
                <a:spcPts val="0"/>
              </a:spcBef>
              <a:buClr>
                <a:schemeClr val="dk1"/>
              </a:buClr>
              <a:buSzPct val="25000"/>
            </a:pPr>
            <a:endParaRPr lang="en-US" sz="1800" dirty="0">
              <a:solidFill>
                <a:schemeClr val="dk1"/>
              </a:solidFill>
              <a:latin typeface="Calibri"/>
              <a:ea typeface="Calibri"/>
              <a:cs typeface="Calibri"/>
              <a:sym typeface="Calibri"/>
            </a:endParaRPr>
          </a:p>
          <a:p>
            <a:pPr>
              <a:spcBef>
                <a:spcPts val="0"/>
              </a:spcBef>
              <a:buClr>
                <a:schemeClr val="dk1"/>
              </a:buClr>
              <a:buSzPct val="25000"/>
            </a:pPr>
            <a:endParaRPr lang="en-US" sz="1800" dirty="0">
              <a:solidFill>
                <a:schemeClr val="dk1"/>
              </a:solidFill>
              <a:latin typeface="Calibri"/>
              <a:ea typeface="Calibri"/>
              <a:cs typeface="Calibri"/>
              <a:sym typeface="Calibri"/>
            </a:endParaRPr>
          </a:p>
          <a:p>
            <a:pPr algn="l">
              <a:spcBef>
                <a:spcPts val="0"/>
              </a:spcBef>
              <a:buClr>
                <a:schemeClr val="dk1"/>
              </a:buClr>
              <a:buSzPct val="25000"/>
            </a:pPr>
            <a:r>
              <a:rPr lang="en-US" sz="1800" dirty="0">
                <a:solidFill>
                  <a:schemeClr val="dk1"/>
                </a:solidFill>
                <a:latin typeface="Calibri"/>
                <a:ea typeface="Calibri"/>
                <a:cs typeface="Calibri"/>
                <a:sym typeface="Calibri"/>
              </a:rPr>
              <a:t>Monitoring &amp; Evaluation Unit, Department </a:t>
            </a:r>
            <a:r>
              <a:rPr lang="en-US" sz="1800" dirty="0">
                <a:solidFill>
                  <a:schemeClr val="dk1"/>
                </a:solidFill>
                <a:latin typeface="Calibri"/>
                <a:ea typeface="Calibri"/>
                <a:cs typeface="Calibri"/>
                <a:sym typeface="Calibri"/>
              </a:rPr>
              <a:t>of Strategic Policy, Planning and Aid Coordination</a:t>
            </a:r>
            <a:r>
              <a:rPr lang="en-US" sz="1800" dirty="0"/>
              <a:t> </a:t>
            </a:r>
            <a:r>
              <a:rPr lang="en-US" sz="1800" dirty="0">
                <a:solidFill>
                  <a:schemeClr val="dk1"/>
                </a:solidFill>
                <a:latin typeface="Calibri"/>
                <a:ea typeface="Calibri"/>
                <a:cs typeface="Calibri"/>
                <a:sym typeface="Calibri"/>
              </a:rPr>
              <a:t>(DSPPAC</a:t>
            </a:r>
            <a:r>
              <a:rPr lang="en-US" sz="1800" dirty="0">
                <a:solidFill>
                  <a:schemeClr val="dk1"/>
                </a:solidFill>
                <a:latin typeface="Calibri"/>
                <a:ea typeface="Calibri"/>
                <a:cs typeface="Calibri"/>
                <a:sym typeface="Calibri"/>
              </a:rPr>
              <a:t>), Office of the Prime Minister and the Vanuatu National Statistics Office, Vanuatu Government</a:t>
            </a:r>
            <a:endParaRPr lang="en-US" sz="1800" dirty="0">
              <a:solidFill>
                <a:schemeClr val="dk1"/>
              </a:solidFill>
              <a:latin typeface="Calibri"/>
              <a:ea typeface="Calibri"/>
              <a:cs typeface="Calibri"/>
              <a:sym typeface="Calibri"/>
            </a:endParaRPr>
          </a:p>
        </p:txBody>
      </p:sp>
      <p:pic>
        <p:nvPicPr>
          <p:cNvPr id="6" name="Shape 86"/>
          <p:cNvPicPr preferRelativeResize="0"/>
          <p:nvPr/>
        </p:nvPicPr>
        <p:blipFill rotWithShape="1">
          <a:blip r:embed="rId3">
            <a:alphaModFix/>
          </a:blip>
          <a:srcRect/>
          <a:stretch/>
        </p:blipFill>
        <p:spPr>
          <a:xfrm>
            <a:off x="3993694" y="1"/>
            <a:ext cx="1819548" cy="1988580"/>
          </a:xfrm>
          <a:prstGeom prst="rect">
            <a:avLst/>
          </a:prstGeom>
          <a:noFill/>
          <a:ln>
            <a:noFill/>
          </a:ln>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63323" y="2"/>
            <a:ext cx="2198537" cy="2133600"/>
          </a:xfrm>
          <a:prstGeom prst="rect">
            <a:avLst/>
          </a:prstGeom>
        </p:spPr>
      </p:pic>
    </p:spTree>
    <p:extLst>
      <p:ext uri="{BB962C8B-B14F-4D97-AF65-F5344CB8AC3E}">
        <p14:creationId xmlns:p14="http://schemas.microsoft.com/office/powerpoint/2010/main" val="37517324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5234" y="174059"/>
            <a:ext cx="9581147" cy="835875"/>
          </a:xfrm>
        </p:spPr>
        <p:txBody>
          <a:bodyPr/>
          <a:lstStyle/>
          <a:p>
            <a:r>
              <a:rPr lang="en-AU" dirty="0" smtClean="0"/>
              <a:t>National Monitoring &amp; Evaluation Policy</a:t>
            </a:r>
            <a:endParaRPr lang="en-AU" dirty="0"/>
          </a:p>
        </p:txBody>
      </p:sp>
      <p:sp>
        <p:nvSpPr>
          <p:cNvPr id="4" name="Content Placeholder 3"/>
          <p:cNvSpPr>
            <a:spLocks noGrp="1"/>
          </p:cNvSpPr>
          <p:nvPr>
            <p:ph idx="1"/>
          </p:nvPr>
        </p:nvSpPr>
        <p:spPr>
          <a:xfrm>
            <a:off x="838202" y="1119116"/>
            <a:ext cx="10515600" cy="5404514"/>
          </a:xfrm>
        </p:spPr>
        <p:txBody>
          <a:bodyPr>
            <a:normAutofit lnSpcReduction="10000"/>
          </a:bodyPr>
          <a:lstStyle/>
          <a:p>
            <a:r>
              <a:rPr lang="en-US" dirty="0"/>
              <a:t>Stresses importance of M&amp;E within the broader Government management </a:t>
            </a:r>
          </a:p>
          <a:p>
            <a:r>
              <a:rPr lang="en-US" dirty="0" smtClean="0"/>
              <a:t>Designed </a:t>
            </a:r>
            <a:r>
              <a:rPr lang="en-US" dirty="0"/>
              <a:t>to address 4 critical areas that must be clarified for effective Government wide M&amp;E:</a:t>
            </a:r>
          </a:p>
          <a:p>
            <a:pPr marL="0" indent="0">
              <a:buNone/>
            </a:pPr>
            <a:endParaRPr lang="en-AU" dirty="0"/>
          </a:p>
          <a:p>
            <a:pPr marL="0" indent="0">
              <a:buNone/>
            </a:pPr>
            <a:r>
              <a:rPr lang="en-US" dirty="0" smtClean="0"/>
              <a:t>1.	</a:t>
            </a:r>
            <a:r>
              <a:rPr lang="en-US" dirty="0" smtClean="0"/>
              <a:t>Principles of the M&amp;E Policy</a:t>
            </a:r>
          </a:p>
          <a:p>
            <a:pPr marL="0" indent="0">
              <a:buNone/>
            </a:pPr>
            <a:r>
              <a:rPr lang="en-US" dirty="0" smtClean="0"/>
              <a:t>2. 	Defining GoV </a:t>
            </a:r>
            <a:r>
              <a:rPr lang="en-US" dirty="0" smtClean="0"/>
              <a:t>M&amp;E </a:t>
            </a:r>
            <a:r>
              <a:rPr lang="en-US" dirty="0"/>
              <a:t>terms </a:t>
            </a:r>
            <a:endParaRPr lang="en-AU" dirty="0"/>
          </a:p>
          <a:p>
            <a:pPr marL="0" indent="0">
              <a:buNone/>
            </a:pPr>
            <a:r>
              <a:rPr lang="en-US" dirty="0" smtClean="0"/>
              <a:t>2.	</a:t>
            </a:r>
            <a:r>
              <a:rPr lang="en-US" dirty="0" smtClean="0"/>
              <a:t>R</a:t>
            </a:r>
            <a:r>
              <a:rPr lang="en-US" dirty="0" smtClean="0"/>
              <a:t>oles</a:t>
            </a:r>
            <a:r>
              <a:rPr lang="en-US" dirty="0"/>
              <a:t>, responsibilities and mandates across government </a:t>
            </a:r>
            <a:r>
              <a:rPr lang="en-US" dirty="0" smtClean="0"/>
              <a:t>	regarding M&amp;E </a:t>
            </a:r>
            <a:r>
              <a:rPr lang="en-US" dirty="0"/>
              <a:t>and reporting</a:t>
            </a:r>
            <a:endParaRPr lang="en-AU" dirty="0"/>
          </a:p>
          <a:p>
            <a:pPr marL="0" indent="0">
              <a:buNone/>
            </a:pPr>
            <a:r>
              <a:rPr lang="en-US" dirty="0" smtClean="0"/>
              <a:t>4.	</a:t>
            </a:r>
            <a:r>
              <a:rPr lang="en-US" dirty="0" smtClean="0"/>
              <a:t>Capacity </a:t>
            </a:r>
            <a:r>
              <a:rPr lang="en-US" dirty="0"/>
              <a:t>building activities necessary for effective M&amp;E</a:t>
            </a:r>
          </a:p>
          <a:p>
            <a:pPr marL="0" indent="0">
              <a:buNone/>
            </a:pPr>
            <a:r>
              <a:rPr lang="en-AU" dirty="0"/>
              <a:t/>
            </a:r>
            <a:br>
              <a:rPr lang="en-AU" dirty="0"/>
            </a:br>
            <a:endParaRPr lang="en-AU" dirty="0"/>
          </a:p>
        </p:txBody>
      </p:sp>
    </p:spTree>
    <p:extLst>
      <p:ext uri="{BB962C8B-B14F-4D97-AF65-F5344CB8AC3E}">
        <p14:creationId xmlns:p14="http://schemas.microsoft.com/office/powerpoint/2010/main" val="25776851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771650" y="365132"/>
            <a:ext cx="9582150" cy="637503"/>
          </a:xfrm>
        </p:spPr>
        <p:txBody>
          <a:bodyPr>
            <a:normAutofit fontScale="90000"/>
          </a:bodyPr>
          <a:lstStyle/>
          <a:p>
            <a:r>
              <a:rPr lang="en-AU" b="1" dirty="0" smtClean="0"/>
              <a:t>NSDP and SDGs Indicators Database </a:t>
            </a:r>
            <a:endParaRPr lang="en-AU" b="1" dirty="0"/>
          </a:p>
        </p:txBody>
      </p:sp>
      <p:sp>
        <p:nvSpPr>
          <p:cNvPr id="6" name="Content Placeholder 5"/>
          <p:cNvSpPr>
            <a:spLocks noGrp="1"/>
          </p:cNvSpPr>
          <p:nvPr>
            <p:ph idx="1"/>
          </p:nvPr>
        </p:nvSpPr>
        <p:spPr>
          <a:xfrm>
            <a:off x="1304925" y="1129633"/>
            <a:ext cx="10515600" cy="4529220"/>
          </a:xfrm>
        </p:spPr>
        <p:txBody>
          <a:bodyPr>
            <a:noAutofit/>
          </a:bodyPr>
          <a:lstStyle/>
          <a:p>
            <a:pPr lvl="1"/>
            <a:r>
              <a:rPr lang="en-US" sz="2600" dirty="0"/>
              <a:t>Improved </a:t>
            </a:r>
            <a:r>
              <a:rPr lang="en-US" sz="2600" dirty="0"/>
              <a:t>process for </a:t>
            </a:r>
            <a:r>
              <a:rPr lang="en-US" sz="2600" dirty="0" err="1"/>
              <a:t>centralised</a:t>
            </a:r>
            <a:r>
              <a:rPr lang="en-US" sz="2600" dirty="0"/>
              <a:t> </a:t>
            </a:r>
            <a:r>
              <a:rPr lang="en-US" sz="2600" dirty="0"/>
              <a:t>storage of national data used in </a:t>
            </a:r>
            <a:r>
              <a:rPr lang="en-US" sz="2600" dirty="0"/>
              <a:t>ADR and UNVR </a:t>
            </a:r>
            <a:r>
              <a:rPr lang="en-US" sz="2600" dirty="0"/>
              <a:t>reporting </a:t>
            </a:r>
            <a:r>
              <a:rPr lang="en-US" sz="2600" dirty="0"/>
              <a:t>(and other reporting too)</a:t>
            </a:r>
          </a:p>
          <a:p>
            <a:pPr lvl="1"/>
            <a:r>
              <a:rPr lang="en-US" sz="2600" dirty="0"/>
              <a:t>Includes proxy indicators for possible multiple use</a:t>
            </a:r>
            <a:endParaRPr lang="en-US" sz="2600" dirty="0"/>
          </a:p>
          <a:p>
            <a:pPr lvl="1"/>
            <a:r>
              <a:rPr lang="en-US" sz="2600" dirty="0" err="1"/>
              <a:t>Institutionalised</a:t>
            </a:r>
            <a:r>
              <a:rPr lang="en-US" sz="2600" dirty="0"/>
              <a:t> </a:t>
            </a:r>
            <a:r>
              <a:rPr lang="en-US" sz="2600" dirty="0"/>
              <a:t>approach for regular updating by </a:t>
            </a:r>
            <a:r>
              <a:rPr lang="en-US" sz="2600" dirty="0"/>
              <a:t>Vanuatu Statistical System (VSS) producers</a:t>
            </a:r>
          </a:p>
          <a:p>
            <a:pPr lvl="1"/>
            <a:r>
              <a:rPr lang="en-US" sz="2600" dirty="0"/>
              <a:t>Reliability </a:t>
            </a:r>
            <a:r>
              <a:rPr lang="en-US" sz="2600" dirty="0"/>
              <a:t>assurance from primary sources, administrative </a:t>
            </a:r>
            <a:r>
              <a:rPr lang="en-US" sz="2600" dirty="0"/>
              <a:t>data</a:t>
            </a:r>
          </a:p>
          <a:p>
            <a:pPr lvl="1"/>
            <a:r>
              <a:rPr lang="en-US" sz="2600" dirty="0"/>
              <a:t>Maintained and housed by Vanuatu National Statistics Office (VNSO)</a:t>
            </a:r>
          </a:p>
          <a:p>
            <a:pPr lvl="1"/>
            <a:r>
              <a:rPr lang="en-US" sz="2600" dirty="0"/>
              <a:t>Main users national planning office and ministries </a:t>
            </a:r>
            <a:endParaRPr lang="en-US" sz="2600" dirty="0"/>
          </a:p>
          <a:p>
            <a:r>
              <a:rPr lang="en-US" sz="2600" dirty="0"/>
              <a:t>Activity Outputs</a:t>
            </a:r>
          </a:p>
          <a:p>
            <a:pPr lvl="1"/>
            <a:r>
              <a:rPr lang="en-US" sz="2600" dirty="0"/>
              <a:t>Indicator database tool and manual for use</a:t>
            </a:r>
          </a:p>
          <a:p>
            <a:pPr lvl="1"/>
            <a:r>
              <a:rPr lang="en-US" sz="2600" dirty="0"/>
              <a:t>Identified indicators and gaps for inclusion in NSDP Baseline Survey</a:t>
            </a:r>
          </a:p>
        </p:txBody>
      </p:sp>
      <p:sp>
        <p:nvSpPr>
          <p:cNvPr id="4" name="Footer Placeholder 3"/>
          <p:cNvSpPr>
            <a:spLocks noGrp="1"/>
          </p:cNvSpPr>
          <p:nvPr>
            <p:ph type="ftr" sz="quarter" idx="11"/>
          </p:nvPr>
        </p:nvSpPr>
        <p:spPr/>
        <p:txBody>
          <a:bodyPr/>
          <a:lstStyle/>
          <a:p>
            <a:r>
              <a:rPr lang="en-AU" dirty="0" smtClean="0"/>
              <a:t>Vanuatu 2030 | The People's Plan</a:t>
            </a:r>
            <a:endParaRPr lang="en-AU" dirty="0"/>
          </a:p>
        </p:txBody>
      </p:sp>
    </p:spTree>
    <p:extLst>
      <p:ext uri="{BB962C8B-B14F-4D97-AF65-F5344CB8AC3E}">
        <p14:creationId xmlns:p14="http://schemas.microsoft.com/office/powerpoint/2010/main" val="22413024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a:extLst>
              <a:ext uri="{FF2B5EF4-FFF2-40B4-BE49-F238E27FC236}">
                <a16:creationId xmlns="" xmlns:a16="http://schemas.microsoft.com/office/drawing/2014/main" id="{9AA9175E-3B89-43AD-8A1F-482DFE983F32}"/>
              </a:ext>
            </a:extLst>
          </p:cNvPr>
          <p:cNvSpPr txBox="1">
            <a:spLocks/>
          </p:cNvSpPr>
          <p:nvPr/>
        </p:nvSpPr>
        <p:spPr>
          <a:xfrm>
            <a:off x="-85889" y="1079787"/>
            <a:ext cx="8809463" cy="637503"/>
          </a:xfrm>
          <a:prstGeom prst="rect">
            <a:avLst/>
          </a:prstGeom>
        </p:spPr>
        <p:txBody>
          <a:bodyPr vert="horz" lIns="91440" tIns="45720" rIns="91440" bIns="0" rtlCol="0" anchor="b">
            <a:noAutofit/>
          </a:bodyPr>
          <a:lstStyle>
            <a:lvl1pPr algn="l" defTabSz="914400" rtl="0" eaLnBrk="1" latinLnBrk="0" hangingPunct="1">
              <a:lnSpc>
                <a:spcPct val="90000"/>
              </a:lnSpc>
              <a:spcBef>
                <a:spcPct val="0"/>
              </a:spcBef>
              <a:buNone/>
              <a:defRPr lang="en-IN" sz="4400" b="1" kern="1200">
                <a:solidFill>
                  <a:schemeClr val="bg1"/>
                </a:solidFill>
                <a:latin typeface="+mj-lt"/>
                <a:ea typeface="+mj-ea"/>
                <a:cs typeface="+mj-cs"/>
              </a:defRPr>
            </a:lvl1pPr>
          </a:lstStyle>
          <a:p>
            <a:r>
              <a:rPr lang="en-AU" dirty="0">
                <a:latin typeface="Copperplate Gothic Bold" panose="020E0705020206020404" pitchFamily="34" charset="0"/>
              </a:rPr>
              <a:t>NSDP/SDGs Indicators Database </a:t>
            </a:r>
          </a:p>
        </p:txBody>
      </p:sp>
      <p:pic>
        <p:nvPicPr>
          <p:cNvPr id="14" name="Content Placeholder 4">
            <a:extLst>
              <a:ext uri="{FF2B5EF4-FFF2-40B4-BE49-F238E27FC236}">
                <a16:creationId xmlns="" xmlns:a16="http://schemas.microsoft.com/office/drawing/2014/main" id="{499EF4A6-6C75-445B-B3F4-58EFB8BC121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5164" y="383790"/>
            <a:ext cx="10727672" cy="5907828"/>
          </a:xfrm>
        </p:spPr>
      </p:pic>
    </p:spTree>
    <p:extLst>
      <p:ext uri="{BB962C8B-B14F-4D97-AF65-F5344CB8AC3E}">
        <p14:creationId xmlns:p14="http://schemas.microsoft.com/office/powerpoint/2010/main" val="3485696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 xmlns:a16="http://schemas.microsoft.com/office/drawing/2014/main" id="{6CDE9849-0A3E-4620-8BA5-EBA309DDCFAD}"/>
              </a:ext>
            </a:extLst>
          </p:cNvPr>
          <p:cNvGraphicFramePr>
            <a:graphicFrameLocks noGrp="1"/>
          </p:cNvGraphicFramePr>
          <p:nvPr>
            <p:extLst>
              <p:ext uri="{D42A27DB-BD31-4B8C-83A1-F6EECF244321}">
                <p14:modId xmlns:p14="http://schemas.microsoft.com/office/powerpoint/2010/main" val="3632240901"/>
              </p:ext>
            </p:extLst>
          </p:nvPr>
        </p:nvGraphicFramePr>
        <p:xfrm>
          <a:off x="455033" y="656994"/>
          <a:ext cx="9991491" cy="5457201"/>
        </p:xfrm>
        <a:graphic>
          <a:graphicData uri="http://schemas.openxmlformats.org/drawingml/2006/table">
            <a:tbl>
              <a:tblPr>
                <a:tableStyleId>{22838BEF-8BB2-4498-84A7-C5851F593DF1}</a:tableStyleId>
              </a:tblPr>
              <a:tblGrid>
                <a:gridCol w="1866115">
                  <a:extLst>
                    <a:ext uri="{9D8B030D-6E8A-4147-A177-3AD203B41FA5}">
                      <a16:colId xmlns="" xmlns:a16="http://schemas.microsoft.com/office/drawing/2014/main" val="4018141575"/>
                    </a:ext>
                  </a:extLst>
                </a:gridCol>
                <a:gridCol w="2410399">
                  <a:extLst>
                    <a:ext uri="{9D8B030D-6E8A-4147-A177-3AD203B41FA5}">
                      <a16:colId xmlns="" xmlns:a16="http://schemas.microsoft.com/office/drawing/2014/main" val="2890151807"/>
                    </a:ext>
                  </a:extLst>
                </a:gridCol>
                <a:gridCol w="3537843">
                  <a:extLst>
                    <a:ext uri="{9D8B030D-6E8A-4147-A177-3AD203B41FA5}">
                      <a16:colId xmlns="" xmlns:a16="http://schemas.microsoft.com/office/drawing/2014/main" val="2473821425"/>
                    </a:ext>
                  </a:extLst>
                </a:gridCol>
                <a:gridCol w="2177134">
                  <a:extLst>
                    <a:ext uri="{9D8B030D-6E8A-4147-A177-3AD203B41FA5}">
                      <a16:colId xmlns="" xmlns:a16="http://schemas.microsoft.com/office/drawing/2014/main" val="874997717"/>
                    </a:ext>
                  </a:extLst>
                </a:gridCol>
              </a:tblGrid>
              <a:tr h="1124249">
                <a:tc>
                  <a:txBody>
                    <a:bodyPr/>
                    <a:lstStyle/>
                    <a:p>
                      <a:pPr algn="ctr" fontAlgn="b"/>
                      <a:r>
                        <a:rPr lang="en-US" sz="2800" u="none" strike="noStrike" dirty="0">
                          <a:effectLst>
                            <a:outerShdw blurRad="38100" dist="38100" dir="2700000" algn="tl">
                              <a:srgbClr val="000000">
                                <a:alpha val="43137"/>
                              </a:srgbClr>
                            </a:outerShdw>
                          </a:effectLst>
                        </a:rPr>
                        <a:t>Pillars</a:t>
                      </a:r>
                      <a:endParaRPr lang="en-US" sz="2800" b="1" i="0" u="none" strike="noStrike" dirty="0">
                        <a:solidFill>
                          <a:srgbClr val="000000"/>
                        </a:solidFill>
                        <a:effectLst>
                          <a:outerShdw blurRad="38100" dist="38100" dir="2700000" algn="tl">
                            <a:srgbClr val="000000">
                              <a:alpha val="43137"/>
                            </a:srgbClr>
                          </a:outerShdw>
                        </a:effectLst>
                        <a:latin typeface="Arial" panose="020B0604020202020204" pitchFamily="34" charset="0"/>
                      </a:endParaRPr>
                    </a:p>
                  </a:txBody>
                  <a:tcPr marL="7620" marR="7620" marT="7620" marB="0" anchor="ctr"/>
                </a:tc>
                <a:tc>
                  <a:txBody>
                    <a:bodyPr/>
                    <a:lstStyle/>
                    <a:p>
                      <a:pPr algn="ctr" fontAlgn="b"/>
                      <a:r>
                        <a:rPr lang="en-US" sz="2800" u="none" strike="noStrike" dirty="0">
                          <a:effectLst>
                            <a:outerShdw blurRad="38100" dist="38100" dir="2700000" algn="tl">
                              <a:srgbClr val="000000">
                                <a:alpha val="43137"/>
                              </a:srgbClr>
                            </a:outerShdw>
                          </a:effectLst>
                        </a:rPr>
                        <a:t>All Indicators</a:t>
                      </a:r>
                      <a:endParaRPr lang="en-US" sz="2800" b="1" i="0" u="none" strike="noStrike" dirty="0">
                        <a:solidFill>
                          <a:srgbClr val="000000"/>
                        </a:solidFill>
                        <a:effectLst>
                          <a:outerShdw blurRad="38100" dist="38100" dir="2700000" algn="tl">
                            <a:srgbClr val="000000">
                              <a:alpha val="43137"/>
                            </a:srgbClr>
                          </a:outerShdw>
                        </a:effectLst>
                        <a:latin typeface="Arial" panose="020B0604020202020204" pitchFamily="34" charset="0"/>
                      </a:endParaRPr>
                    </a:p>
                  </a:txBody>
                  <a:tcPr marL="7620" marR="7620" marT="7620" marB="0" anchor="ctr"/>
                </a:tc>
                <a:tc>
                  <a:txBody>
                    <a:bodyPr/>
                    <a:lstStyle/>
                    <a:p>
                      <a:pPr algn="ctr" fontAlgn="b"/>
                      <a:r>
                        <a:rPr lang="en-US" sz="2800" u="none" strike="noStrike" dirty="0">
                          <a:effectLst>
                            <a:outerShdw blurRad="38100" dist="38100" dir="2700000" algn="tl">
                              <a:srgbClr val="000000">
                                <a:alpha val="43137"/>
                              </a:srgbClr>
                            </a:outerShdw>
                          </a:effectLst>
                        </a:rPr>
                        <a:t>Indicators with data</a:t>
                      </a:r>
                      <a:endParaRPr lang="en-US" sz="2800" b="1" i="0" u="none" strike="noStrike" dirty="0">
                        <a:solidFill>
                          <a:srgbClr val="000000"/>
                        </a:solidFill>
                        <a:effectLst>
                          <a:outerShdw blurRad="38100" dist="38100" dir="2700000" algn="tl">
                            <a:srgbClr val="000000">
                              <a:alpha val="43137"/>
                            </a:srgbClr>
                          </a:outerShdw>
                        </a:effectLst>
                        <a:latin typeface="Arial" panose="020B0604020202020204" pitchFamily="34" charset="0"/>
                      </a:endParaRPr>
                    </a:p>
                  </a:txBody>
                  <a:tcPr marL="7620" marR="7620" marT="7620" marB="0" anchor="ctr"/>
                </a:tc>
                <a:tc>
                  <a:txBody>
                    <a:bodyPr/>
                    <a:lstStyle/>
                    <a:p>
                      <a:pPr algn="ctr" fontAlgn="b"/>
                      <a:r>
                        <a:rPr lang="en-US" sz="2800" u="none" strike="noStrike" dirty="0">
                          <a:effectLst>
                            <a:outerShdw blurRad="38100" dist="38100" dir="2700000" algn="tl">
                              <a:srgbClr val="000000">
                                <a:alpha val="43137"/>
                              </a:srgbClr>
                            </a:outerShdw>
                          </a:effectLst>
                        </a:rPr>
                        <a:t>Percentage of Available </a:t>
                      </a:r>
                      <a:endParaRPr lang="en-US" sz="2800" b="1" i="0" u="none" strike="noStrike" dirty="0">
                        <a:solidFill>
                          <a:srgbClr val="000000"/>
                        </a:solidFill>
                        <a:effectLst>
                          <a:outerShdw blurRad="38100" dist="38100" dir="2700000" algn="tl">
                            <a:srgbClr val="000000">
                              <a:alpha val="43137"/>
                            </a:srgbClr>
                          </a:outerShdw>
                        </a:effectLst>
                        <a:latin typeface="Arial" panose="020B0604020202020204" pitchFamily="34" charset="0"/>
                      </a:endParaRPr>
                    </a:p>
                  </a:txBody>
                  <a:tcPr marL="7620" marR="7620" marT="7620" marB="0" anchor="ctr"/>
                </a:tc>
                <a:extLst>
                  <a:ext uri="{0D108BD9-81ED-4DB2-BD59-A6C34878D82A}">
                    <a16:rowId xmlns="" xmlns:a16="http://schemas.microsoft.com/office/drawing/2014/main" val="3350903194"/>
                  </a:ext>
                </a:extLst>
              </a:tr>
              <a:tr h="1083238">
                <a:tc>
                  <a:txBody>
                    <a:bodyPr/>
                    <a:lstStyle/>
                    <a:p>
                      <a:pPr algn="ctr" fontAlgn="b"/>
                      <a:r>
                        <a:rPr lang="en-US" sz="2800" u="none" strike="noStrike" dirty="0">
                          <a:effectLst>
                            <a:outerShdw blurRad="38100" dist="38100" dir="2700000" algn="tl">
                              <a:srgbClr val="000000">
                                <a:alpha val="43137"/>
                              </a:srgbClr>
                            </a:outerShdw>
                          </a:effectLst>
                        </a:rPr>
                        <a:t>1</a:t>
                      </a:r>
                      <a:endParaRPr lang="en-US" sz="2800" b="1" i="0" u="none" strike="noStrike" dirty="0">
                        <a:solidFill>
                          <a:srgbClr val="000000"/>
                        </a:solidFill>
                        <a:effectLst>
                          <a:outerShdw blurRad="38100" dist="38100" dir="2700000" algn="tl">
                            <a:srgbClr val="000000">
                              <a:alpha val="43137"/>
                            </a:srgbClr>
                          </a:outerShdw>
                        </a:effectLst>
                        <a:latin typeface="Arial" panose="020B0604020202020204" pitchFamily="34" charset="0"/>
                      </a:endParaRPr>
                    </a:p>
                  </a:txBody>
                  <a:tcPr marL="7620" marR="7620" marT="7620" marB="0" anchor="ctr"/>
                </a:tc>
                <a:tc>
                  <a:txBody>
                    <a:bodyPr/>
                    <a:lstStyle/>
                    <a:p>
                      <a:pPr algn="ctr" fontAlgn="b"/>
                      <a:r>
                        <a:rPr lang="en-US" sz="2800" u="none" strike="noStrike" dirty="0">
                          <a:effectLst>
                            <a:outerShdw blurRad="38100" dist="38100" dir="2700000" algn="tl">
                              <a:srgbClr val="000000">
                                <a:alpha val="43137"/>
                              </a:srgbClr>
                            </a:outerShdw>
                          </a:effectLst>
                        </a:rPr>
                        <a:t>77</a:t>
                      </a:r>
                      <a:endParaRPr lang="en-US" sz="2800" b="1" i="0" u="none" strike="noStrike" dirty="0">
                        <a:solidFill>
                          <a:srgbClr val="000000"/>
                        </a:solidFill>
                        <a:effectLst>
                          <a:outerShdw blurRad="38100" dist="38100" dir="2700000" algn="tl">
                            <a:srgbClr val="000000">
                              <a:alpha val="43137"/>
                            </a:srgbClr>
                          </a:outerShdw>
                        </a:effectLst>
                        <a:latin typeface="Arial" panose="020B0604020202020204" pitchFamily="34" charset="0"/>
                      </a:endParaRPr>
                    </a:p>
                  </a:txBody>
                  <a:tcPr marL="7620" marR="7620" marT="7620" marB="0" anchor="ctr"/>
                </a:tc>
                <a:tc>
                  <a:txBody>
                    <a:bodyPr/>
                    <a:lstStyle/>
                    <a:p>
                      <a:pPr algn="ctr" fontAlgn="b"/>
                      <a:r>
                        <a:rPr lang="en-US" sz="2800" u="none" strike="noStrike" dirty="0">
                          <a:effectLst>
                            <a:outerShdw blurRad="38100" dist="38100" dir="2700000" algn="tl">
                              <a:srgbClr val="000000">
                                <a:alpha val="43137"/>
                              </a:srgbClr>
                            </a:outerShdw>
                          </a:effectLst>
                        </a:rPr>
                        <a:t>53</a:t>
                      </a:r>
                      <a:endParaRPr lang="en-US" sz="2800" b="1" i="0" u="none" strike="noStrike" dirty="0">
                        <a:solidFill>
                          <a:srgbClr val="000000"/>
                        </a:solidFill>
                        <a:effectLst>
                          <a:outerShdw blurRad="38100" dist="38100" dir="2700000" algn="tl">
                            <a:srgbClr val="000000">
                              <a:alpha val="43137"/>
                            </a:srgbClr>
                          </a:outerShdw>
                        </a:effectLst>
                        <a:latin typeface="Arial" panose="020B0604020202020204" pitchFamily="34" charset="0"/>
                      </a:endParaRPr>
                    </a:p>
                  </a:txBody>
                  <a:tcPr marL="7620" marR="7620" marT="7620" marB="0" anchor="ctr"/>
                </a:tc>
                <a:tc>
                  <a:txBody>
                    <a:bodyPr/>
                    <a:lstStyle/>
                    <a:p>
                      <a:pPr algn="ctr" fontAlgn="b"/>
                      <a:r>
                        <a:rPr lang="en-US" sz="2800" u="none" strike="noStrike">
                          <a:effectLst>
                            <a:outerShdw blurRad="38100" dist="38100" dir="2700000" algn="tl">
                              <a:srgbClr val="000000">
                                <a:alpha val="43137"/>
                              </a:srgbClr>
                            </a:outerShdw>
                          </a:effectLst>
                        </a:rPr>
                        <a:t>69%</a:t>
                      </a:r>
                      <a:endParaRPr lang="en-US" sz="2800" b="1" i="0" u="none" strike="noStrike">
                        <a:solidFill>
                          <a:srgbClr val="000000"/>
                        </a:solidFill>
                        <a:effectLst>
                          <a:outerShdw blurRad="38100" dist="38100" dir="2700000" algn="tl">
                            <a:srgbClr val="000000">
                              <a:alpha val="43137"/>
                            </a:srgbClr>
                          </a:outerShdw>
                        </a:effectLst>
                        <a:latin typeface="Arial" panose="020B0604020202020204" pitchFamily="34" charset="0"/>
                      </a:endParaRPr>
                    </a:p>
                  </a:txBody>
                  <a:tcPr marL="7620" marR="7620" marT="7620" marB="0" anchor="ctr"/>
                </a:tc>
                <a:extLst>
                  <a:ext uri="{0D108BD9-81ED-4DB2-BD59-A6C34878D82A}">
                    <a16:rowId xmlns="" xmlns:a16="http://schemas.microsoft.com/office/drawing/2014/main" val="2173725881"/>
                  </a:ext>
                </a:extLst>
              </a:tr>
              <a:tr h="1083238">
                <a:tc>
                  <a:txBody>
                    <a:bodyPr/>
                    <a:lstStyle/>
                    <a:p>
                      <a:pPr algn="ctr" fontAlgn="b"/>
                      <a:r>
                        <a:rPr lang="en-US" sz="2800" u="none" strike="noStrike">
                          <a:effectLst>
                            <a:outerShdw blurRad="38100" dist="38100" dir="2700000" algn="tl">
                              <a:srgbClr val="000000">
                                <a:alpha val="43137"/>
                              </a:srgbClr>
                            </a:outerShdw>
                          </a:effectLst>
                        </a:rPr>
                        <a:t>2</a:t>
                      </a:r>
                      <a:endParaRPr lang="en-US" sz="2800" b="1" i="0" u="none" strike="noStrike">
                        <a:solidFill>
                          <a:srgbClr val="000000"/>
                        </a:solidFill>
                        <a:effectLst>
                          <a:outerShdw blurRad="38100" dist="38100" dir="2700000" algn="tl">
                            <a:srgbClr val="000000">
                              <a:alpha val="43137"/>
                            </a:srgbClr>
                          </a:outerShdw>
                        </a:effectLst>
                        <a:latin typeface="Arial" panose="020B0604020202020204" pitchFamily="34" charset="0"/>
                      </a:endParaRPr>
                    </a:p>
                  </a:txBody>
                  <a:tcPr marL="7620" marR="7620" marT="7620" marB="0" anchor="ctr"/>
                </a:tc>
                <a:tc>
                  <a:txBody>
                    <a:bodyPr/>
                    <a:lstStyle/>
                    <a:p>
                      <a:pPr algn="ctr" fontAlgn="b"/>
                      <a:r>
                        <a:rPr lang="en-US" sz="2800" u="none" strike="noStrike" dirty="0">
                          <a:effectLst>
                            <a:outerShdw blurRad="38100" dist="38100" dir="2700000" algn="tl">
                              <a:srgbClr val="000000">
                                <a:alpha val="43137"/>
                              </a:srgbClr>
                            </a:outerShdw>
                          </a:effectLst>
                        </a:rPr>
                        <a:t>62</a:t>
                      </a:r>
                      <a:endParaRPr lang="en-US" sz="2800" b="1" i="0" u="none" strike="noStrike" dirty="0">
                        <a:solidFill>
                          <a:srgbClr val="000000"/>
                        </a:solidFill>
                        <a:effectLst>
                          <a:outerShdw blurRad="38100" dist="38100" dir="2700000" algn="tl">
                            <a:srgbClr val="000000">
                              <a:alpha val="43137"/>
                            </a:srgbClr>
                          </a:outerShdw>
                        </a:effectLst>
                        <a:latin typeface="Arial" panose="020B0604020202020204" pitchFamily="34" charset="0"/>
                      </a:endParaRPr>
                    </a:p>
                  </a:txBody>
                  <a:tcPr marL="7620" marR="7620" marT="7620" marB="0" anchor="ctr"/>
                </a:tc>
                <a:tc>
                  <a:txBody>
                    <a:bodyPr/>
                    <a:lstStyle/>
                    <a:p>
                      <a:pPr algn="ctr" fontAlgn="b"/>
                      <a:r>
                        <a:rPr lang="en-US" sz="2800" u="none" strike="noStrike" dirty="0">
                          <a:effectLst>
                            <a:outerShdw blurRad="38100" dist="38100" dir="2700000" algn="tl">
                              <a:srgbClr val="000000">
                                <a:alpha val="43137"/>
                              </a:srgbClr>
                            </a:outerShdw>
                          </a:effectLst>
                        </a:rPr>
                        <a:t>13</a:t>
                      </a:r>
                      <a:endParaRPr lang="en-US" sz="2800" b="1" i="0" u="none" strike="noStrike" dirty="0">
                        <a:solidFill>
                          <a:srgbClr val="000000"/>
                        </a:solidFill>
                        <a:effectLst>
                          <a:outerShdw blurRad="38100" dist="38100" dir="2700000" algn="tl">
                            <a:srgbClr val="000000">
                              <a:alpha val="43137"/>
                            </a:srgbClr>
                          </a:outerShdw>
                        </a:effectLst>
                        <a:latin typeface="Arial" panose="020B0604020202020204" pitchFamily="34" charset="0"/>
                      </a:endParaRPr>
                    </a:p>
                  </a:txBody>
                  <a:tcPr marL="7620" marR="7620" marT="7620" marB="0" anchor="ctr"/>
                </a:tc>
                <a:tc>
                  <a:txBody>
                    <a:bodyPr/>
                    <a:lstStyle/>
                    <a:p>
                      <a:pPr algn="ctr" fontAlgn="b"/>
                      <a:r>
                        <a:rPr lang="en-US" sz="2800" u="none" strike="noStrike" dirty="0">
                          <a:effectLst>
                            <a:outerShdw blurRad="38100" dist="38100" dir="2700000" algn="tl">
                              <a:srgbClr val="000000">
                                <a:alpha val="43137"/>
                              </a:srgbClr>
                            </a:outerShdw>
                          </a:effectLst>
                        </a:rPr>
                        <a:t>21%</a:t>
                      </a:r>
                      <a:endParaRPr lang="en-US" sz="2800" b="1" i="0" u="none" strike="noStrike" dirty="0">
                        <a:solidFill>
                          <a:srgbClr val="000000"/>
                        </a:solidFill>
                        <a:effectLst>
                          <a:outerShdw blurRad="38100" dist="38100" dir="2700000" algn="tl">
                            <a:srgbClr val="000000">
                              <a:alpha val="43137"/>
                            </a:srgbClr>
                          </a:outerShdw>
                        </a:effectLst>
                        <a:latin typeface="Arial" panose="020B0604020202020204" pitchFamily="34" charset="0"/>
                      </a:endParaRPr>
                    </a:p>
                  </a:txBody>
                  <a:tcPr marL="7620" marR="7620" marT="7620" marB="0" anchor="ctr"/>
                </a:tc>
                <a:extLst>
                  <a:ext uri="{0D108BD9-81ED-4DB2-BD59-A6C34878D82A}">
                    <a16:rowId xmlns="" xmlns:a16="http://schemas.microsoft.com/office/drawing/2014/main" val="1158461006"/>
                  </a:ext>
                </a:extLst>
              </a:tr>
              <a:tr h="1083238">
                <a:tc>
                  <a:txBody>
                    <a:bodyPr/>
                    <a:lstStyle/>
                    <a:p>
                      <a:pPr algn="ctr" fontAlgn="b"/>
                      <a:r>
                        <a:rPr lang="en-US" sz="2800" u="none" strike="noStrike">
                          <a:effectLst>
                            <a:outerShdw blurRad="38100" dist="38100" dir="2700000" algn="tl">
                              <a:srgbClr val="000000">
                                <a:alpha val="43137"/>
                              </a:srgbClr>
                            </a:outerShdw>
                          </a:effectLst>
                        </a:rPr>
                        <a:t>3</a:t>
                      </a:r>
                      <a:endParaRPr lang="en-US" sz="2800" b="1" i="0" u="none" strike="noStrike">
                        <a:solidFill>
                          <a:srgbClr val="000000"/>
                        </a:solidFill>
                        <a:effectLst>
                          <a:outerShdw blurRad="38100" dist="38100" dir="2700000" algn="tl">
                            <a:srgbClr val="000000">
                              <a:alpha val="43137"/>
                            </a:srgbClr>
                          </a:outerShdw>
                        </a:effectLst>
                        <a:latin typeface="Arial" panose="020B0604020202020204" pitchFamily="34" charset="0"/>
                      </a:endParaRPr>
                    </a:p>
                  </a:txBody>
                  <a:tcPr marL="7620" marR="7620" marT="7620" marB="0" anchor="ctr"/>
                </a:tc>
                <a:tc>
                  <a:txBody>
                    <a:bodyPr/>
                    <a:lstStyle/>
                    <a:p>
                      <a:pPr algn="ctr" fontAlgn="b"/>
                      <a:r>
                        <a:rPr lang="en-US" sz="2800" u="none" strike="noStrike">
                          <a:effectLst>
                            <a:outerShdw blurRad="38100" dist="38100" dir="2700000" algn="tl">
                              <a:srgbClr val="000000">
                                <a:alpha val="43137"/>
                              </a:srgbClr>
                            </a:outerShdw>
                          </a:effectLst>
                        </a:rPr>
                        <a:t>57</a:t>
                      </a:r>
                      <a:endParaRPr lang="en-US" sz="2800" b="1" i="0" u="none" strike="noStrike">
                        <a:solidFill>
                          <a:srgbClr val="000000"/>
                        </a:solidFill>
                        <a:effectLst>
                          <a:outerShdw blurRad="38100" dist="38100" dir="2700000" algn="tl">
                            <a:srgbClr val="000000">
                              <a:alpha val="43137"/>
                            </a:srgbClr>
                          </a:outerShdw>
                        </a:effectLst>
                        <a:latin typeface="Arial" panose="020B0604020202020204" pitchFamily="34" charset="0"/>
                      </a:endParaRPr>
                    </a:p>
                  </a:txBody>
                  <a:tcPr marL="7620" marR="7620" marT="7620" marB="0" anchor="ctr"/>
                </a:tc>
                <a:tc>
                  <a:txBody>
                    <a:bodyPr/>
                    <a:lstStyle/>
                    <a:p>
                      <a:pPr algn="ctr" fontAlgn="b"/>
                      <a:r>
                        <a:rPr lang="en-US" sz="2800" u="none" strike="noStrike">
                          <a:effectLst>
                            <a:outerShdw blurRad="38100" dist="38100" dir="2700000" algn="tl">
                              <a:srgbClr val="000000">
                                <a:alpha val="43137"/>
                              </a:srgbClr>
                            </a:outerShdw>
                          </a:effectLst>
                        </a:rPr>
                        <a:t>30</a:t>
                      </a:r>
                      <a:endParaRPr lang="en-US" sz="2800" b="1" i="0" u="none" strike="noStrike">
                        <a:solidFill>
                          <a:srgbClr val="000000"/>
                        </a:solidFill>
                        <a:effectLst>
                          <a:outerShdw blurRad="38100" dist="38100" dir="2700000" algn="tl">
                            <a:srgbClr val="000000">
                              <a:alpha val="43137"/>
                            </a:srgbClr>
                          </a:outerShdw>
                        </a:effectLst>
                        <a:latin typeface="Arial" panose="020B0604020202020204" pitchFamily="34" charset="0"/>
                      </a:endParaRPr>
                    </a:p>
                  </a:txBody>
                  <a:tcPr marL="7620" marR="7620" marT="7620" marB="0" anchor="ctr"/>
                </a:tc>
                <a:tc>
                  <a:txBody>
                    <a:bodyPr/>
                    <a:lstStyle/>
                    <a:p>
                      <a:pPr algn="ctr" fontAlgn="b"/>
                      <a:r>
                        <a:rPr lang="en-US" sz="2800" u="none" strike="noStrike" dirty="0">
                          <a:effectLst>
                            <a:outerShdw blurRad="38100" dist="38100" dir="2700000" algn="tl">
                              <a:srgbClr val="000000">
                                <a:alpha val="43137"/>
                              </a:srgbClr>
                            </a:outerShdw>
                          </a:effectLst>
                        </a:rPr>
                        <a:t>53%</a:t>
                      </a:r>
                      <a:endParaRPr lang="en-US" sz="2800" b="1" i="0" u="none" strike="noStrike" dirty="0">
                        <a:solidFill>
                          <a:srgbClr val="000000"/>
                        </a:solidFill>
                        <a:effectLst>
                          <a:outerShdw blurRad="38100" dist="38100" dir="2700000" algn="tl">
                            <a:srgbClr val="000000">
                              <a:alpha val="43137"/>
                            </a:srgbClr>
                          </a:outerShdw>
                        </a:effectLst>
                        <a:latin typeface="Arial" panose="020B0604020202020204" pitchFamily="34" charset="0"/>
                      </a:endParaRPr>
                    </a:p>
                  </a:txBody>
                  <a:tcPr marL="7620" marR="7620" marT="7620" marB="0" anchor="ctr"/>
                </a:tc>
                <a:extLst>
                  <a:ext uri="{0D108BD9-81ED-4DB2-BD59-A6C34878D82A}">
                    <a16:rowId xmlns="" xmlns:a16="http://schemas.microsoft.com/office/drawing/2014/main" val="1526298462"/>
                  </a:ext>
                </a:extLst>
              </a:tr>
              <a:tr h="1083238">
                <a:tc>
                  <a:txBody>
                    <a:bodyPr/>
                    <a:lstStyle/>
                    <a:p>
                      <a:pPr algn="ctr" fontAlgn="b"/>
                      <a:r>
                        <a:rPr lang="en-US" sz="2800" u="none" strike="noStrike" dirty="0">
                          <a:effectLst>
                            <a:outerShdw blurRad="38100" dist="38100" dir="2700000" algn="tl">
                              <a:srgbClr val="000000">
                                <a:alpha val="43137"/>
                              </a:srgbClr>
                            </a:outerShdw>
                          </a:effectLst>
                        </a:rPr>
                        <a:t>Total</a:t>
                      </a:r>
                      <a:endParaRPr lang="en-US" sz="2800" b="1" i="0" u="none" strike="noStrike" dirty="0">
                        <a:solidFill>
                          <a:srgbClr val="000000"/>
                        </a:solidFill>
                        <a:effectLst>
                          <a:outerShdw blurRad="38100" dist="38100" dir="2700000" algn="tl">
                            <a:srgbClr val="000000">
                              <a:alpha val="43137"/>
                            </a:srgbClr>
                          </a:outerShdw>
                        </a:effectLst>
                        <a:latin typeface="Arial" panose="020B0604020202020204" pitchFamily="34" charset="0"/>
                      </a:endParaRPr>
                    </a:p>
                  </a:txBody>
                  <a:tcPr marL="7620" marR="7620" marT="7620" marB="0" anchor="ctr"/>
                </a:tc>
                <a:tc>
                  <a:txBody>
                    <a:bodyPr/>
                    <a:lstStyle/>
                    <a:p>
                      <a:pPr algn="ctr" fontAlgn="b"/>
                      <a:r>
                        <a:rPr lang="en-US" sz="2800" u="none" strike="noStrike">
                          <a:effectLst>
                            <a:outerShdw blurRad="38100" dist="38100" dir="2700000" algn="tl">
                              <a:srgbClr val="000000">
                                <a:alpha val="43137"/>
                              </a:srgbClr>
                            </a:outerShdw>
                          </a:effectLst>
                        </a:rPr>
                        <a:t>196</a:t>
                      </a:r>
                      <a:endParaRPr lang="en-US" sz="2800" b="1" i="0" u="none" strike="noStrike">
                        <a:solidFill>
                          <a:srgbClr val="000000"/>
                        </a:solidFill>
                        <a:effectLst>
                          <a:outerShdw blurRad="38100" dist="38100" dir="2700000" algn="tl">
                            <a:srgbClr val="000000">
                              <a:alpha val="43137"/>
                            </a:srgbClr>
                          </a:outerShdw>
                        </a:effectLst>
                        <a:latin typeface="Arial" panose="020B0604020202020204" pitchFamily="34" charset="0"/>
                      </a:endParaRPr>
                    </a:p>
                  </a:txBody>
                  <a:tcPr marL="7620" marR="7620" marT="7620" marB="0" anchor="ctr"/>
                </a:tc>
                <a:tc>
                  <a:txBody>
                    <a:bodyPr/>
                    <a:lstStyle/>
                    <a:p>
                      <a:pPr algn="ctr" fontAlgn="b"/>
                      <a:r>
                        <a:rPr lang="en-US" sz="2800" u="none" strike="noStrike">
                          <a:effectLst>
                            <a:outerShdw blurRad="38100" dist="38100" dir="2700000" algn="tl">
                              <a:srgbClr val="000000">
                                <a:alpha val="43137"/>
                              </a:srgbClr>
                            </a:outerShdw>
                          </a:effectLst>
                        </a:rPr>
                        <a:t>96</a:t>
                      </a:r>
                      <a:endParaRPr lang="en-US" sz="2800" b="1" i="0" u="none" strike="noStrike">
                        <a:solidFill>
                          <a:srgbClr val="000000"/>
                        </a:solidFill>
                        <a:effectLst>
                          <a:outerShdw blurRad="38100" dist="38100" dir="2700000" algn="tl">
                            <a:srgbClr val="000000">
                              <a:alpha val="43137"/>
                            </a:srgbClr>
                          </a:outerShdw>
                        </a:effectLst>
                        <a:latin typeface="Arial" panose="020B0604020202020204" pitchFamily="34" charset="0"/>
                      </a:endParaRPr>
                    </a:p>
                  </a:txBody>
                  <a:tcPr marL="7620" marR="7620" marT="7620" marB="0" anchor="ctr"/>
                </a:tc>
                <a:tc>
                  <a:txBody>
                    <a:bodyPr/>
                    <a:lstStyle/>
                    <a:p>
                      <a:pPr algn="ctr" fontAlgn="b"/>
                      <a:r>
                        <a:rPr lang="en-US" sz="2800" u="none" strike="noStrike" dirty="0">
                          <a:effectLst>
                            <a:outerShdw blurRad="38100" dist="38100" dir="2700000" algn="tl">
                              <a:srgbClr val="000000">
                                <a:alpha val="43137"/>
                              </a:srgbClr>
                            </a:outerShdw>
                          </a:effectLst>
                        </a:rPr>
                        <a:t>49%</a:t>
                      </a:r>
                      <a:endParaRPr lang="en-US" sz="2800" b="1" i="0" u="none" strike="noStrike" dirty="0">
                        <a:solidFill>
                          <a:srgbClr val="000000"/>
                        </a:solidFill>
                        <a:effectLst>
                          <a:outerShdw blurRad="38100" dist="38100" dir="2700000" algn="tl">
                            <a:srgbClr val="000000">
                              <a:alpha val="43137"/>
                            </a:srgbClr>
                          </a:outerShdw>
                        </a:effectLst>
                        <a:latin typeface="Arial" panose="020B0604020202020204" pitchFamily="34" charset="0"/>
                      </a:endParaRPr>
                    </a:p>
                  </a:txBody>
                  <a:tcPr marL="7620" marR="7620" marT="7620" marB="0" anchor="ctr"/>
                </a:tc>
                <a:extLst>
                  <a:ext uri="{0D108BD9-81ED-4DB2-BD59-A6C34878D82A}">
                    <a16:rowId xmlns="" xmlns:a16="http://schemas.microsoft.com/office/drawing/2014/main" val="2848424230"/>
                  </a:ext>
                </a:extLst>
              </a:tr>
            </a:tbl>
          </a:graphicData>
        </a:graphic>
      </p:graphicFrame>
    </p:spTree>
    <p:extLst>
      <p:ext uri="{BB962C8B-B14F-4D97-AF65-F5344CB8AC3E}">
        <p14:creationId xmlns:p14="http://schemas.microsoft.com/office/powerpoint/2010/main" val="32297742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44550" y="259770"/>
            <a:ext cx="9582150" cy="637503"/>
          </a:xfrm>
        </p:spPr>
        <p:txBody>
          <a:bodyPr>
            <a:normAutofit fontScale="90000"/>
          </a:bodyPr>
          <a:lstStyle/>
          <a:p>
            <a:r>
              <a:rPr lang="en-AU" b="1" dirty="0" smtClean="0"/>
              <a:t>NSDP Baseline Survey Jan 2018- Jan 2019</a:t>
            </a:r>
            <a:endParaRPr lang="en-AU" b="1" dirty="0"/>
          </a:p>
        </p:txBody>
      </p:sp>
      <p:sp>
        <p:nvSpPr>
          <p:cNvPr id="6" name="Content Placeholder 5"/>
          <p:cNvSpPr>
            <a:spLocks noGrp="1"/>
          </p:cNvSpPr>
          <p:nvPr>
            <p:ph idx="1"/>
          </p:nvPr>
        </p:nvSpPr>
        <p:spPr>
          <a:xfrm>
            <a:off x="1385912" y="1201361"/>
            <a:ext cx="10515600" cy="5008369"/>
          </a:xfrm>
        </p:spPr>
        <p:txBody>
          <a:bodyPr>
            <a:normAutofit/>
          </a:bodyPr>
          <a:lstStyle/>
          <a:p>
            <a:r>
              <a:rPr lang="en-US" sz="2600" dirty="0"/>
              <a:t>Rebasing of the National Accounts, CPI, and an expanded Household Income and Expenditure Survey with a focus on NSDP indicators as per the Indicators Database activities 2018-19</a:t>
            </a:r>
          </a:p>
          <a:p>
            <a:r>
              <a:rPr lang="en-US" sz="2600" dirty="0"/>
              <a:t>Also includes relevant SDG indicators</a:t>
            </a:r>
          </a:p>
          <a:p>
            <a:r>
              <a:rPr lang="en-US" sz="2600" dirty="0"/>
              <a:t>Vanuatu National Statistics Office (VNSO) and DSPPAC (National Planning Office) joint activity</a:t>
            </a:r>
            <a:endParaRPr lang="en-US" sz="2600" dirty="0"/>
          </a:p>
          <a:p>
            <a:pPr>
              <a:buFont typeface="Wingdings" panose="05000000000000000000" pitchFamily="2" charset="2"/>
              <a:buChar char="à"/>
            </a:pPr>
            <a:r>
              <a:rPr lang="en-US" sz="2600" dirty="0">
                <a:sym typeface="Wingdings" panose="05000000000000000000" pitchFamily="2" charset="2"/>
              </a:rPr>
              <a:t>VNSO has a list of all data providers which we modified for national annual reporting</a:t>
            </a:r>
          </a:p>
          <a:p>
            <a:pPr>
              <a:buFont typeface="Wingdings" panose="05000000000000000000" pitchFamily="2" charset="2"/>
              <a:buChar char="à"/>
            </a:pPr>
            <a:r>
              <a:rPr lang="en-US" sz="2600" dirty="0">
                <a:sym typeface="Wingdings" panose="05000000000000000000" pitchFamily="2" charset="2"/>
              </a:rPr>
              <a:t>Same list will include other key stakeholders including CSOs, donor partners, and agencies that collect key data </a:t>
            </a:r>
            <a:endParaRPr lang="en-US" sz="2600" dirty="0"/>
          </a:p>
          <a:p>
            <a:endParaRPr lang="en-US" sz="2400" dirty="0"/>
          </a:p>
        </p:txBody>
      </p:sp>
      <p:sp>
        <p:nvSpPr>
          <p:cNvPr id="4" name="Footer Placeholder 3"/>
          <p:cNvSpPr>
            <a:spLocks noGrp="1"/>
          </p:cNvSpPr>
          <p:nvPr>
            <p:ph type="ftr" sz="quarter" idx="11"/>
          </p:nvPr>
        </p:nvSpPr>
        <p:spPr/>
        <p:txBody>
          <a:bodyPr/>
          <a:lstStyle/>
          <a:p>
            <a:r>
              <a:rPr lang="en-AU" dirty="0" smtClean="0"/>
              <a:t>Vanuatu 2030 | The People's Plan</a:t>
            </a:r>
            <a:endParaRPr lang="en-AU" dirty="0"/>
          </a:p>
        </p:txBody>
      </p:sp>
    </p:spTree>
    <p:extLst>
      <p:ext uri="{BB962C8B-B14F-4D97-AF65-F5344CB8AC3E}">
        <p14:creationId xmlns:p14="http://schemas.microsoft.com/office/powerpoint/2010/main" val="34798337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7000"/>
            <a:ext cx="10515600" cy="330200"/>
          </a:xfrm>
        </p:spPr>
        <p:txBody>
          <a:bodyPr>
            <a:normAutofit fontScale="90000"/>
          </a:bodyPr>
          <a:lstStyle/>
          <a:p>
            <a:r>
              <a:rPr lang="en-AU" b="1" dirty="0" smtClean="0"/>
              <a:t>Vanuatu Draft VNR Work Plan </a:t>
            </a:r>
            <a:endParaRPr lang="en-AU" b="1"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590865674"/>
              </p:ext>
            </p:extLst>
          </p:nvPr>
        </p:nvGraphicFramePr>
        <p:xfrm>
          <a:off x="635000" y="611507"/>
          <a:ext cx="10604500" cy="5909088"/>
        </p:xfrm>
        <a:graphic>
          <a:graphicData uri="http://schemas.openxmlformats.org/drawingml/2006/table">
            <a:tbl>
              <a:tblPr firstRow="1" bandRow="1">
                <a:tableStyleId>{5C22544A-7EE6-4342-B048-85BDC9FD1C3A}</a:tableStyleId>
              </a:tblPr>
              <a:tblGrid>
                <a:gridCol w="2120900"/>
                <a:gridCol w="2120900"/>
                <a:gridCol w="2120900"/>
                <a:gridCol w="2120900"/>
                <a:gridCol w="2120900"/>
              </a:tblGrid>
              <a:tr h="229314">
                <a:tc>
                  <a:txBody>
                    <a:bodyPr/>
                    <a:lstStyle/>
                    <a:p>
                      <a:pPr>
                        <a:lnSpc>
                          <a:spcPct val="107000"/>
                        </a:lnSpc>
                        <a:spcAft>
                          <a:spcPts val="0"/>
                        </a:spcAft>
                      </a:pPr>
                      <a:r>
                        <a:rPr lang="en-AU" sz="1400" b="1" dirty="0">
                          <a:effectLst/>
                          <a:latin typeface="Calibri" panose="020F0502020204030204" pitchFamily="34" charset="0"/>
                          <a:ea typeface="Calibri" panose="020F0502020204030204" pitchFamily="34" charset="0"/>
                          <a:cs typeface="Times New Roman" panose="02020603050405020304" pitchFamily="18" charset="0"/>
                        </a:rPr>
                        <a:t>No.</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AU" sz="1400" b="1" dirty="0">
                          <a:effectLst/>
                          <a:latin typeface="Calibri" panose="020F0502020204030204" pitchFamily="34" charset="0"/>
                          <a:ea typeface="Calibri" panose="020F0502020204030204" pitchFamily="34" charset="0"/>
                          <a:cs typeface="Times New Roman" panose="02020603050405020304" pitchFamily="18" charset="0"/>
                        </a:rPr>
                        <a:t>Activity</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AU" sz="1400" b="1">
                          <a:effectLst/>
                          <a:latin typeface="Calibri" panose="020F0502020204030204" pitchFamily="34" charset="0"/>
                          <a:ea typeface="Calibri" panose="020F0502020204030204" pitchFamily="34" charset="0"/>
                          <a:cs typeface="Times New Roman" panose="02020603050405020304" pitchFamily="18" charset="0"/>
                        </a:rPr>
                        <a:t>Description</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AU" sz="1400" b="1">
                          <a:effectLst/>
                          <a:latin typeface="Calibri" panose="020F0502020204030204" pitchFamily="34" charset="0"/>
                          <a:ea typeface="Calibri" panose="020F0502020204030204" pitchFamily="34" charset="0"/>
                          <a:cs typeface="Times New Roman" panose="02020603050405020304" pitchFamily="18" charset="0"/>
                        </a:rPr>
                        <a:t>Responsibility </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AU" sz="1400" b="1" dirty="0">
                          <a:effectLst/>
                          <a:latin typeface="Calibri" panose="020F0502020204030204" pitchFamily="34" charset="0"/>
                          <a:ea typeface="Calibri" panose="020F0502020204030204" pitchFamily="34" charset="0"/>
                          <a:cs typeface="Times New Roman" panose="02020603050405020304" pitchFamily="18" charset="0"/>
                        </a:rPr>
                        <a:t>Deadlines*</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587881">
                <a:tc>
                  <a:txBody>
                    <a:bodyPr/>
                    <a:lstStyle/>
                    <a:p>
                      <a:pPr>
                        <a:lnSpc>
                          <a:spcPct val="107000"/>
                        </a:lnSpc>
                        <a:spcAft>
                          <a:spcPts val="0"/>
                        </a:spcAft>
                      </a:pPr>
                      <a:r>
                        <a:rPr lang="en-AU" sz="1400" dirty="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tc>
                <a:tc>
                  <a:txBody>
                    <a:bodyPr/>
                    <a:lstStyle/>
                    <a:p>
                      <a:pPr>
                        <a:lnSpc>
                          <a:spcPct val="107000"/>
                        </a:lnSpc>
                        <a:spcAft>
                          <a:spcPts val="0"/>
                        </a:spcAft>
                      </a:pPr>
                      <a:r>
                        <a:rPr lang="en-AU" sz="1400" dirty="0">
                          <a:effectLst/>
                          <a:latin typeface="Calibri" panose="020F0502020204030204" pitchFamily="34" charset="0"/>
                          <a:ea typeface="Calibri" panose="020F0502020204030204" pitchFamily="34" charset="0"/>
                          <a:cs typeface="Times New Roman" panose="02020603050405020304" pitchFamily="18" charset="0"/>
                        </a:rPr>
                        <a:t>NSDP/SDG Indicator Database </a:t>
                      </a:r>
                    </a:p>
                  </a:txBody>
                  <a:tcPr marL="68580" marR="68580" marT="0" marB="0"/>
                </a:tc>
                <a:tc>
                  <a:txBody>
                    <a:bodyPr/>
                    <a:lstStyle/>
                    <a:p>
                      <a:pPr marL="342900" lvl="0" indent="-342900">
                        <a:lnSpc>
                          <a:spcPct val="107000"/>
                        </a:lnSpc>
                        <a:spcAft>
                          <a:spcPts val="0"/>
                        </a:spcAft>
                        <a:buFont typeface="Symbol" panose="05050102010706020507" pitchFamily="18" charset="2"/>
                        <a:buChar char=""/>
                      </a:pPr>
                      <a:r>
                        <a:rPr lang="en-AU" sz="1400">
                          <a:effectLst/>
                          <a:latin typeface="Calibri" panose="020F0502020204030204" pitchFamily="34" charset="0"/>
                          <a:ea typeface="Calibri" panose="020F0502020204030204" pitchFamily="34" charset="0"/>
                          <a:cs typeface="Times New Roman" panose="02020603050405020304" pitchFamily="18" charset="0"/>
                        </a:rPr>
                        <a:t>Check how many SDG indicators are in the database with information and provide a status update</a:t>
                      </a:r>
                    </a:p>
                    <a:p>
                      <a:pPr marL="457200">
                        <a:lnSpc>
                          <a:spcPct val="107000"/>
                        </a:lnSpc>
                        <a:spcAft>
                          <a:spcPts val="0"/>
                        </a:spcAft>
                      </a:pPr>
                      <a:r>
                        <a:rPr lang="en-AU"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a:lnSpc>
                          <a:spcPct val="107000"/>
                        </a:lnSpc>
                        <a:spcAft>
                          <a:spcPts val="0"/>
                        </a:spcAft>
                      </a:pPr>
                      <a:r>
                        <a:rPr lang="en-AU" sz="1400">
                          <a:effectLst/>
                          <a:latin typeface="Calibri" panose="020F0502020204030204" pitchFamily="34" charset="0"/>
                          <a:ea typeface="Calibri" panose="020F0502020204030204" pitchFamily="34" charset="0"/>
                          <a:cs typeface="Times New Roman" panose="02020603050405020304" pitchFamily="18" charset="0"/>
                        </a:rPr>
                        <a:t>VNSO</a:t>
                      </a:r>
                    </a:p>
                  </a:txBody>
                  <a:tcPr marL="68580" marR="68580" marT="0" marB="0"/>
                </a:tc>
                <a:tc>
                  <a:txBody>
                    <a:bodyPr/>
                    <a:lstStyle/>
                    <a:p>
                      <a:pPr>
                        <a:lnSpc>
                          <a:spcPct val="107000"/>
                        </a:lnSpc>
                        <a:spcAft>
                          <a:spcPts val="0"/>
                        </a:spcAft>
                      </a:pPr>
                      <a:r>
                        <a:rPr lang="en-AU" sz="1400">
                          <a:effectLst/>
                          <a:latin typeface="Calibri" panose="020F0502020204030204" pitchFamily="34" charset="0"/>
                          <a:ea typeface="Calibri" panose="020F0502020204030204" pitchFamily="34" charset="0"/>
                          <a:cs typeface="Times New Roman" panose="02020603050405020304" pitchFamily="18" charset="0"/>
                        </a:rPr>
                        <a:t>December 2018</a:t>
                      </a:r>
                    </a:p>
                  </a:txBody>
                  <a:tcPr marL="68580" marR="68580" marT="0" marB="0"/>
                </a:tc>
              </a:tr>
              <a:tr h="1375886">
                <a:tc>
                  <a:txBody>
                    <a:bodyPr/>
                    <a:lstStyle/>
                    <a:p>
                      <a:pPr>
                        <a:lnSpc>
                          <a:spcPct val="107000"/>
                        </a:lnSpc>
                        <a:spcAft>
                          <a:spcPts val="0"/>
                        </a:spcAft>
                      </a:pPr>
                      <a:r>
                        <a:rPr lang="en-AU" sz="1400" dirty="0">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tc>
                <a:tc>
                  <a:txBody>
                    <a:bodyPr/>
                    <a:lstStyle/>
                    <a:p>
                      <a:pPr>
                        <a:lnSpc>
                          <a:spcPct val="107000"/>
                        </a:lnSpc>
                        <a:spcAft>
                          <a:spcPts val="0"/>
                        </a:spcAft>
                      </a:pPr>
                      <a:r>
                        <a:rPr lang="en-AU" sz="1400" dirty="0">
                          <a:effectLst/>
                          <a:latin typeface="Calibri" panose="020F0502020204030204" pitchFamily="34" charset="0"/>
                          <a:ea typeface="Calibri" panose="020F0502020204030204" pitchFamily="34" charset="0"/>
                          <a:cs typeface="Times New Roman" panose="02020603050405020304" pitchFamily="18" charset="0"/>
                        </a:rPr>
                        <a:t>SDGs Indicator gaps </a:t>
                      </a:r>
                    </a:p>
                  </a:txBody>
                  <a:tcPr marL="68580" marR="68580" marT="0" marB="0"/>
                </a:tc>
                <a:tc>
                  <a:txBody>
                    <a:bodyPr/>
                    <a:lstStyle/>
                    <a:p>
                      <a:pPr>
                        <a:lnSpc>
                          <a:spcPct val="107000"/>
                        </a:lnSpc>
                        <a:spcAft>
                          <a:spcPts val="0"/>
                        </a:spcAft>
                      </a:pPr>
                      <a:r>
                        <a:rPr lang="en-AU" sz="1400" dirty="0">
                          <a:effectLst/>
                          <a:latin typeface="Calibri" panose="020F0502020204030204" pitchFamily="34" charset="0"/>
                          <a:ea typeface="Calibri" panose="020F0502020204030204" pitchFamily="34" charset="0"/>
                          <a:cs typeface="Times New Roman" panose="02020603050405020304" pitchFamily="18" charset="0"/>
                        </a:rPr>
                        <a:t>Identify SDG indicator provider gaps –  check with VSS listing and identity who is responsible for this missing information and provide to DSPPAC </a:t>
                      </a:r>
                    </a:p>
                  </a:txBody>
                  <a:tcPr marL="68580" marR="68580" marT="0" marB="0"/>
                </a:tc>
                <a:tc>
                  <a:txBody>
                    <a:bodyPr/>
                    <a:lstStyle/>
                    <a:p>
                      <a:pPr>
                        <a:lnSpc>
                          <a:spcPct val="107000"/>
                        </a:lnSpc>
                        <a:spcAft>
                          <a:spcPts val="0"/>
                        </a:spcAft>
                      </a:pPr>
                      <a:r>
                        <a:rPr lang="en-AU" sz="1400">
                          <a:effectLst/>
                          <a:latin typeface="Calibri" panose="020F0502020204030204" pitchFamily="34" charset="0"/>
                          <a:ea typeface="Calibri" panose="020F0502020204030204" pitchFamily="34" charset="0"/>
                          <a:cs typeface="Times New Roman" panose="02020603050405020304" pitchFamily="18" charset="0"/>
                        </a:rPr>
                        <a:t>VNSO</a:t>
                      </a:r>
                    </a:p>
                  </a:txBody>
                  <a:tcPr marL="68580" marR="68580" marT="0" marB="0"/>
                </a:tc>
                <a:tc>
                  <a:txBody>
                    <a:bodyPr/>
                    <a:lstStyle/>
                    <a:p>
                      <a:pPr>
                        <a:lnSpc>
                          <a:spcPct val="107000"/>
                        </a:lnSpc>
                        <a:spcAft>
                          <a:spcPts val="0"/>
                        </a:spcAft>
                      </a:pPr>
                      <a:r>
                        <a:rPr lang="en-AU" sz="1400">
                          <a:effectLst/>
                          <a:latin typeface="Calibri" panose="020F0502020204030204" pitchFamily="34" charset="0"/>
                          <a:ea typeface="Calibri" panose="020F0502020204030204" pitchFamily="34" charset="0"/>
                          <a:cs typeface="Times New Roman" panose="02020603050405020304" pitchFamily="18" charset="0"/>
                        </a:rPr>
                        <a:t>January 2019</a:t>
                      </a:r>
                    </a:p>
                  </a:txBody>
                  <a:tcPr marL="68580" marR="68580" marT="0" marB="0"/>
                </a:tc>
              </a:tr>
              <a:tr h="1375886">
                <a:tc>
                  <a:txBody>
                    <a:bodyPr/>
                    <a:lstStyle/>
                    <a:p>
                      <a:pPr>
                        <a:lnSpc>
                          <a:spcPct val="107000"/>
                        </a:lnSpc>
                        <a:spcAft>
                          <a:spcPts val="0"/>
                        </a:spcAft>
                      </a:pPr>
                      <a:r>
                        <a:rPr lang="en-AU" sz="1400">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0" marB="0"/>
                </a:tc>
                <a:tc>
                  <a:txBody>
                    <a:bodyPr/>
                    <a:lstStyle/>
                    <a:p>
                      <a:pPr>
                        <a:lnSpc>
                          <a:spcPct val="107000"/>
                        </a:lnSpc>
                        <a:spcAft>
                          <a:spcPts val="0"/>
                        </a:spcAft>
                      </a:pPr>
                      <a:r>
                        <a:rPr lang="en-AU" sz="1400">
                          <a:effectLst/>
                          <a:latin typeface="Calibri" panose="020F0502020204030204" pitchFamily="34" charset="0"/>
                          <a:ea typeface="Calibri" panose="020F0502020204030204" pitchFamily="34" charset="0"/>
                          <a:cs typeface="Times New Roman" panose="02020603050405020304" pitchFamily="18" charset="0"/>
                        </a:rPr>
                        <a:t>What is going to go in our report? Report skeleton and 17 goal areas skeleton to be prepared before the stakeholder engagement starts </a:t>
                      </a:r>
                    </a:p>
                  </a:txBody>
                  <a:tcPr marL="68580" marR="68580" marT="0" marB="0"/>
                </a:tc>
                <a:tc>
                  <a:txBody>
                    <a:bodyPr/>
                    <a:lstStyle/>
                    <a:p>
                      <a:pPr>
                        <a:lnSpc>
                          <a:spcPct val="107000"/>
                        </a:lnSpc>
                        <a:spcAft>
                          <a:spcPts val="0"/>
                        </a:spcAft>
                      </a:pPr>
                      <a:r>
                        <a:rPr lang="en-AU" sz="1400">
                          <a:effectLst/>
                          <a:latin typeface="Calibri" panose="020F0502020204030204" pitchFamily="34" charset="0"/>
                          <a:ea typeface="Calibri" panose="020F0502020204030204" pitchFamily="34" charset="0"/>
                          <a:cs typeface="Times New Roman" panose="02020603050405020304" pitchFamily="18" charset="0"/>
                        </a:rPr>
                        <a:t>Divide the SDG indicators we have via the 17 SDG goal areas</a:t>
                      </a:r>
                    </a:p>
                  </a:txBody>
                  <a:tcPr marL="68580" marR="68580" marT="0" marB="0"/>
                </a:tc>
                <a:tc>
                  <a:txBody>
                    <a:bodyPr/>
                    <a:lstStyle/>
                    <a:p>
                      <a:pPr>
                        <a:lnSpc>
                          <a:spcPct val="107000"/>
                        </a:lnSpc>
                        <a:spcAft>
                          <a:spcPts val="0"/>
                        </a:spcAft>
                      </a:pPr>
                      <a:r>
                        <a:rPr lang="en-AU" sz="1400" dirty="0">
                          <a:effectLst/>
                          <a:latin typeface="Calibri" panose="020F0502020204030204" pitchFamily="34" charset="0"/>
                          <a:ea typeface="Calibri" panose="020F0502020204030204" pitchFamily="34" charset="0"/>
                          <a:cs typeface="Times New Roman" panose="02020603050405020304" pitchFamily="18" charset="0"/>
                        </a:rPr>
                        <a:t>M&amp;E Unit</a:t>
                      </a:r>
                    </a:p>
                    <a:p>
                      <a:pPr>
                        <a:lnSpc>
                          <a:spcPct val="107000"/>
                        </a:lnSpc>
                        <a:spcAft>
                          <a:spcPts val="0"/>
                        </a:spcAft>
                      </a:pPr>
                      <a:r>
                        <a:rPr lang="en-AU" sz="1400" dirty="0">
                          <a:effectLst/>
                          <a:latin typeface="Calibri" panose="020F0502020204030204" pitchFamily="34" charset="0"/>
                          <a:ea typeface="Calibri" panose="020F0502020204030204" pitchFamily="34" charset="0"/>
                          <a:cs typeface="Times New Roman" panose="02020603050405020304" pitchFamily="18" charset="0"/>
                        </a:rPr>
                        <a:t>VNSO</a:t>
                      </a:r>
                    </a:p>
                  </a:txBody>
                  <a:tcPr marL="68580" marR="68580" marT="0" marB="0"/>
                </a:tc>
                <a:tc>
                  <a:txBody>
                    <a:bodyPr/>
                    <a:lstStyle/>
                    <a:p>
                      <a:pPr>
                        <a:lnSpc>
                          <a:spcPct val="107000"/>
                        </a:lnSpc>
                        <a:spcAft>
                          <a:spcPts val="0"/>
                        </a:spcAft>
                      </a:pPr>
                      <a:r>
                        <a:rPr lang="en-AU" sz="1400">
                          <a:effectLst/>
                          <a:latin typeface="Calibri" panose="020F0502020204030204" pitchFamily="34" charset="0"/>
                          <a:ea typeface="Calibri" panose="020F0502020204030204" pitchFamily="34" charset="0"/>
                          <a:cs typeface="Times New Roman" panose="02020603050405020304" pitchFamily="18" charset="0"/>
                        </a:rPr>
                        <a:t>November 2018 – February 2019</a:t>
                      </a:r>
                    </a:p>
                  </a:txBody>
                  <a:tcPr marL="68580" marR="68580" marT="0" marB="0"/>
                </a:tc>
              </a:tr>
              <a:tr h="687943">
                <a:tc>
                  <a:txBody>
                    <a:bodyPr/>
                    <a:lstStyle/>
                    <a:p>
                      <a:pPr>
                        <a:lnSpc>
                          <a:spcPct val="107000"/>
                        </a:lnSpc>
                        <a:spcAft>
                          <a:spcPts val="0"/>
                        </a:spcAft>
                      </a:pPr>
                      <a:r>
                        <a:rPr lang="en-AU" sz="1400">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tc>
                <a:tc>
                  <a:txBody>
                    <a:bodyPr/>
                    <a:lstStyle/>
                    <a:p>
                      <a:pPr>
                        <a:lnSpc>
                          <a:spcPct val="107000"/>
                        </a:lnSpc>
                        <a:spcAft>
                          <a:spcPts val="0"/>
                        </a:spcAft>
                      </a:pPr>
                      <a:r>
                        <a:rPr lang="en-AU" sz="1400">
                          <a:effectLst/>
                          <a:latin typeface="Calibri" panose="020F0502020204030204" pitchFamily="34" charset="0"/>
                          <a:ea typeface="Calibri" panose="020F0502020204030204" pitchFamily="34" charset="0"/>
                          <a:cs typeface="Times New Roman" panose="02020603050405020304" pitchFamily="18" charset="0"/>
                        </a:rPr>
                        <a:t>Stakeholder mapping for data gaps and for consultations</a:t>
                      </a:r>
                    </a:p>
                  </a:txBody>
                  <a:tcPr marL="68580" marR="68580" marT="0" marB="0"/>
                </a:tc>
                <a:tc>
                  <a:txBody>
                    <a:bodyPr/>
                    <a:lstStyle/>
                    <a:p>
                      <a:pPr>
                        <a:lnSpc>
                          <a:spcPct val="107000"/>
                        </a:lnSpc>
                        <a:spcAft>
                          <a:spcPts val="0"/>
                        </a:spcAft>
                      </a:pPr>
                      <a:r>
                        <a:rPr lang="en-AU" sz="1400">
                          <a:effectLst/>
                          <a:latin typeface="Calibri" panose="020F0502020204030204" pitchFamily="34" charset="0"/>
                          <a:ea typeface="Calibri" panose="020F0502020204030204" pitchFamily="34" charset="0"/>
                          <a:cs typeface="Times New Roman" panose="02020603050405020304" pitchFamily="18" charset="0"/>
                        </a:rPr>
                        <a:t>Identify information provider gaps and organise consultations/discussions </a:t>
                      </a:r>
                    </a:p>
                  </a:txBody>
                  <a:tcPr marL="68580" marR="68580" marT="0" marB="0"/>
                </a:tc>
                <a:tc>
                  <a:txBody>
                    <a:bodyPr/>
                    <a:lstStyle/>
                    <a:p>
                      <a:pPr>
                        <a:lnSpc>
                          <a:spcPct val="107000"/>
                        </a:lnSpc>
                        <a:spcAft>
                          <a:spcPts val="0"/>
                        </a:spcAft>
                      </a:pPr>
                      <a:r>
                        <a:rPr lang="en-AU" sz="1400" dirty="0">
                          <a:effectLst/>
                          <a:latin typeface="Calibri" panose="020F0502020204030204" pitchFamily="34" charset="0"/>
                          <a:ea typeface="Calibri" panose="020F0502020204030204" pitchFamily="34" charset="0"/>
                          <a:cs typeface="Times New Roman" panose="02020603050405020304" pitchFamily="18" charset="0"/>
                        </a:rPr>
                        <a:t>M&amp;E Unit</a:t>
                      </a:r>
                    </a:p>
                    <a:p>
                      <a:pPr>
                        <a:lnSpc>
                          <a:spcPct val="107000"/>
                        </a:lnSpc>
                        <a:spcAft>
                          <a:spcPts val="0"/>
                        </a:spcAft>
                      </a:pPr>
                      <a:r>
                        <a:rPr lang="en-AU" sz="1400" dirty="0">
                          <a:effectLst/>
                          <a:latin typeface="Calibri" panose="020F0502020204030204" pitchFamily="34" charset="0"/>
                          <a:ea typeface="Calibri" panose="020F0502020204030204" pitchFamily="34" charset="0"/>
                          <a:cs typeface="Times New Roman" panose="02020603050405020304" pitchFamily="18" charset="0"/>
                        </a:rPr>
                        <a:t>VNSO</a:t>
                      </a:r>
                    </a:p>
                  </a:txBody>
                  <a:tcPr marL="68580" marR="68580" marT="0" marB="0"/>
                </a:tc>
                <a:tc>
                  <a:txBody>
                    <a:bodyPr/>
                    <a:lstStyle/>
                    <a:p>
                      <a:pPr>
                        <a:lnSpc>
                          <a:spcPct val="107000"/>
                        </a:lnSpc>
                        <a:spcAft>
                          <a:spcPts val="0"/>
                        </a:spcAft>
                      </a:pPr>
                      <a:r>
                        <a:rPr lang="en-AU" sz="1400" dirty="0">
                          <a:effectLst/>
                          <a:latin typeface="Calibri" panose="020F0502020204030204" pitchFamily="34" charset="0"/>
                          <a:ea typeface="Calibri" panose="020F0502020204030204" pitchFamily="34" charset="0"/>
                          <a:cs typeface="Times New Roman" panose="02020603050405020304" pitchFamily="18" charset="0"/>
                        </a:rPr>
                        <a:t>January – March 2019</a:t>
                      </a:r>
                    </a:p>
                  </a:txBody>
                  <a:tcPr marL="68580" marR="68580" marT="0" marB="0"/>
                </a:tc>
              </a:tr>
              <a:tr h="458629">
                <a:tc>
                  <a:txBody>
                    <a:bodyPr/>
                    <a:lstStyle/>
                    <a:p>
                      <a:pPr>
                        <a:lnSpc>
                          <a:spcPct val="107000"/>
                        </a:lnSpc>
                        <a:spcAft>
                          <a:spcPts val="0"/>
                        </a:spcAft>
                      </a:pPr>
                      <a:r>
                        <a:rPr lang="en-AU" sz="1400" dirty="0">
                          <a:effectLst/>
                          <a:latin typeface="Calibri" panose="020F0502020204030204" pitchFamily="34" charset="0"/>
                          <a:ea typeface="Calibri" panose="020F0502020204030204" pitchFamily="34" charset="0"/>
                          <a:cs typeface="Times New Roman" panose="02020603050405020304" pitchFamily="18" charset="0"/>
                        </a:rPr>
                        <a:t>5</a:t>
                      </a:r>
                    </a:p>
                  </a:txBody>
                  <a:tcPr marL="68580" marR="68580" marT="0" marB="0"/>
                </a:tc>
                <a:tc>
                  <a:txBody>
                    <a:bodyPr/>
                    <a:lstStyle/>
                    <a:p>
                      <a:pPr>
                        <a:lnSpc>
                          <a:spcPct val="107000"/>
                        </a:lnSpc>
                        <a:spcAft>
                          <a:spcPts val="0"/>
                        </a:spcAft>
                      </a:pPr>
                      <a:r>
                        <a:rPr lang="en-AU" sz="1400" dirty="0">
                          <a:effectLst/>
                          <a:latin typeface="Calibri" panose="020F0502020204030204" pitchFamily="34" charset="0"/>
                          <a:ea typeface="Calibri" panose="020F0502020204030204" pitchFamily="34" charset="0"/>
                          <a:cs typeface="Times New Roman" panose="02020603050405020304" pitchFamily="18" charset="0"/>
                        </a:rPr>
                        <a:t>Stakeholder consultations </a:t>
                      </a:r>
                    </a:p>
                  </a:txBody>
                  <a:tcPr marL="68580" marR="68580" marT="0" marB="0"/>
                </a:tc>
                <a:tc>
                  <a:txBody>
                    <a:bodyPr/>
                    <a:lstStyle/>
                    <a:p>
                      <a:pPr>
                        <a:lnSpc>
                          <a:spcPct val="107000"/>
                        </a:lnSpc>
                        <a:spcAft>
                          <a:spcPts val="0"/>
                        </a:spcAft>
                      </a:pPr>
                      <a:r>
                        <a:rPr lang="en-AU" sz="1400">
                          <a:effectLst/>
                          <a:latin typeface="Calibri" panose="020F0502020204030204" pitchFamily="34" charset="0"/>
                          <a:ea typeface="Calibri" panose="020F0502020204030204" pitchFamily="34" charset="0"/>
                          <a:cs typeface="Times New Roman" panose="02020603050405020304" pitchFamily="18" charset="0"/>
                        </a:rPr>
                        <a:t>Provide a list – content, objectives, etc.</a:t>
                      </a:r>
                    </a:p>
                  </a:txBody>
                  <a:tcPr marL="68580" marR="68580" marT="0" marB="0"/>
                </a:tc>
                <a:tc>
                  <a:txBody>
                    <a:bodyPr/>
                    <a:lstStyle/>
                    <a:p>
                      <a:pPr>
                        <a:lnSpc>
                          <a:spcPct val="107000"/>
                        </a:lnSpc>
                        <a:spcAft>
                          <a:spcPts val="0"/>
                        </a:spcAft>
                      </a:pPr>
                      <a:r>
                        <a:rPr lang="en-AU"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a:lnSpc>
                          <a:spcPct val="107000"/>
                        </a:lnSpc>
                        <a:spcAft>
                          <a:spcPts val="0"/>
                        </a:spcAft>
                      </a:pPr>
                      <a:r>
                        <a:rPr lang="en-AU" sz="1400" dirty="0">
                          <a:effectLst/>
                          <a:latin typeface="Calibri" panose="020F0502020204030204" pitchFamily="34" charset="0"/>
                          <a:ea typeface="Calibri" panose="020F0502020204030204" pitchFamily="34" charset="0"/>
                          <a:cs typeface="Times New Roman" panose="02020603050405020304" pitchFamily="18" charset="0"/>
                        </a:rPr>
                        <a:t>January – March 2019</a:t>
                      </a:r>
                    </a:p>
                  </a:txBody>
                  <a:tcPr marL="68580" marR="68580" marT="0" marB="0"/>
                </a:tc>
              </a:tr>
              <a:tr h="183452">
                <a:tc>
                  <a:txBody>
                    <a:bodyPr/>
                    <a:lstStyle/>
                    <a:p>
                      <a:pPr>
                        <a:lnSpc>
                          <a:spcPct val="107000"/>
                        </a:lnSpc>
                        <a:spcAft>
                          <a:spcPts val="0"/>
                        </a:spcAft>
                      </a:pP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4" name="Footer Placeholder 3"/>
          <p:cNvSpPr>
            <a:spLocks noGrp="1"/>
          </p:cNvSpPr>
          <p:nvPr>
            <p:ph type="ftr" sz="quarter" idx="11"/>
          </p:nvPr>
        </p:nvSpPr>
        <p:spPr/>
        <p:txBody>
          <a:bodyPr/>
          <a:lstStyle/>
          <a:p>
            <a:r>
              <a:rPr lang="en-AU" dirty="0" smtClean="0"/>
              <a:t>Vanuatu 2030 | The People's Plan</a:t>
            </a:r>
            <a:endParaRPr lang="en-AU" dirty="0"/>
          </a:p>
        </p:txBody>
      </p:sp>
    </p:spTree>
    <p:extLst>
      <p:ext uri="{BB962C8B-B14F-4D97-AF65-F5344CB8AC3E}">
        <p14:creationId xmlns:p14="http://schemas.microsoft.com/office/powerpoint/2010/main" val="16279055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4459312"/>
            <a:ext cx="10515600" cy="1897039"/>
          </a:xfrm>
        </p:spPr>
        <p:txBody>
          <a:bodyPr>
            <a:normAutofit fontScale="90000"/>
          </a:bodyPr>
          <a:lstStyle/>
          <a:p>
            <a:r>
              <a:rPr lang="en-US" sz="3100" b="1" dirty="0">
                <a:ea typeface="Calibri" panose="020F0502020204030204" pitchFamily="34" charset="0"/>
                <a:cs typeface="Arial" panose="020B0604020202020204" pitchFamily="34" charset="0"/>
              </a:rPr>
              <a:t>Feedback after July 2019 to everyone and anyone on results and HOW this should be used and in true M&amp;E style: review, revise, and go forth for another go</a:t>
            </a:r>
            <a:r>
              <a:rPr lang="en-US" dirty="0">
                <a:ea typeface="Calibri" panose="020F0502020204030204" pitchFamily="34" charset="0"/>
                <a:cs typeface="Arial" panose="020B0604020202020204" pitchFamily="34" charset="0"/>
              </a:rPr>
              <a:t/>
            </a:r>
            <a:br>
              <a:rPr lang="en-US" dirty="0">
                <a:ea typeface="Calibri" panose="020F0502020204030204" pitchFamily="34" charset="0"/>
                <a:cs typeface="Arial" panose="020B0604020202020204" pitchFamily="34" charset="0"/>
              </a:rPr>
            </a:br>
            <a:endParaRPr lang="en-AU"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1206276"/>
              </p:ext>
            </p:extLst>
          </p:nvPr>
        </p:nvGraphicFramePr>
        <p:xfrm>
          <a:off x="838200" y="449514"/>
          <a:ext cx="10515600" cy="3904123"/>
        </p:xfrm>
        <a:graphic>
          <a:graphicData uri="http://schemas.openxmlformats.org/drawingml/2006/table">
            <a:tbl>
              <a:tblPr firstRow="1" bandRow="1">
                <a:tableStyleId>{5C22544A-7EE6-4342-B048-85BDC9FD1C3A}</a:tableStyleId>
              </a:tblPr>
              <a:tblGrid>
                <a:gridCol w="2103120"/>
                <a:gridCol w="2103120"/>
                <a:gridCol w="2103120"/>
                <a:gridCol w="2103120"/>
                <a:gridCol w="2103120"/>
              </a:tblGrid>
              <a:tr h="463651">
                <a:tc>
                  <a:txBody>
                    <a:bodyPr/>
                    <a:lstStyle/>
                    <a:p>
                      <a:pPr>
                        <a:lnSpc>
                          <a:spcPct val="107000"/>
                        </a:lnSpc>
                        <a:spcAft>
                          <a:spcPts val="0"/>
                        </a:spcAft>
                      </a:pPr>
                      <a:r>
                        <a:rPr lang="en-AU" sz="1400" dirty="0">
                          <a:effectLst/>
                          <a:latin typeface="Calibri" panose="020F0502020204030204" pitchFamily="34" charset="0"/>
                          <a:ea typeface="Calibri" panose="020F0502020204030204" pitchFamily="34" charset="0"/>
                          <a:cs typeface="Times New Roman" panose="02020603050405020304" pitchFamily="18" charset="0"/>
                        </a:rPr>
                        <a:t>6</a:t>
                      </a:r>
                    </a:p>
                  </a:txBody>
                  <a:tcPr marL="68580" marR="68580" marT="0" marB="0"/>
                </a:tc>
                <a:tc>
                  <a:txBody>
                    <a:bodyPr/>
                    <a:lstStyle/>
                    <a:p>
                      <a:pPr>
                        <a:lnSpc>
                          <a:spcPct val="107000"/>
                        </a:lnSpc>
                        <a:spcAft>
                          <a:spcPts val="0"/>
                        </a:spcAft>
                      </a:pPr>
                      <a:r>
                        <a:rPr lang="en-AU" sz="14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VNR</a:t>
                      </a:r>
                      <a:r>
                        <a:rPr lang="en-AU" sz="1400" b="0"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Technical group</a:t>
                      </a:r>
                      <a:endParaRPr lang="en-AU"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AU"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AU"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a:lnSpc>
                          <a:spcPct val="107000"/>
                        </a:lnSpc>
                        <a:spcAft>
                          <a:spcPts val="0"/>
                        </a:spcAft>
                      </a:pPr>
                      <a:r>
                        <a:rPr lang="en-AU"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tr>
              <a:tr h="1146824">
                <a:tc>
                  <a:txBody>
                    <a:bodyPr/>
                    <a:lstStyle/>
                    <a:p>
                      <a:pPr>
                        <a:lnSpc>
                          <a:spcPct val="107000"/>
                        </a:lnSpc>
                        <a:spcAft>
                          <a:spcPts val="0"/>
                        </a:spcAft>
                      </a:pPr>
                      <a:r>
                        <a:rPr lang="en-AU" sz="1400" dirty="0">
                          <a:effectLst/>
                          <a:latin typeface="Calibri" panose="020F0502020204030204" pitchFamily="34" charset="0"/>
                          <a:ea typeface="Calibri" panose="020F0502020204030204" pitchFamily="34" charset="0"/>
                          <a:cs typeface="Times New Roman" panose="02020603050405020304" pitchFamily="18" charset="0"/>
                        </a:rPr>
                        <a:t>7</a:t>
                      </a:r>
                    </a:p>
                  </a:txBody>
                  <a:tcPr marL="68580" marR="68580" marT="0" marB="0"/>
                </a:tc>
                <a:tc>
                  <a:txBody>
                    <a:bodyPr/>
                    <a:lstStyle/>
                    <a:p>
                      <a:pPr>
                        <a:lnSpc>
                          <a:spcPct val="107000"/>
                        </a:lnSpc>
                        <a:spcAft>
                          <a:spcPts val="0"/>
                        </a:spcAft>
                      </a:pPr>
                      <a:r>
                        <a:rPr lang="en-AU" sz="1400" dirty="0">
                          <a:effectLst/>
                          <a:latin typeface="Calibri" panose="020F0502020204030204" pitchFamily="34" charset="0"/>
                          <a:ea typeface="Calibri" panose="020F0502020204030204" pitchFamily="34" charset="0"/>
                          <a:cs typeface="Times New Roman" panose="02020603050405020304" pitchFamily="18" charset="0"/>
                        </a:rPr>
                        <a:t>Technical assistance to VNSO and DSAPPAC – identify what and when, who</a:t>
                      </a:r>
                    </a:p>
                  </a:txBody>
                  <a:tcPr marL="68580" marR="68580" marT="0" marB="0"/>
                </a:tc>
                <a:tc>
                  <a:txBody>
                    <a:bodyPr/>
                    <a:lstStyle/>
                    <a:p>
                      <a:pPr>
                        <a:lnSpc>
                          <a:spcPct val="107000"/>
                        </a:lnSpc>
                        <a:spcAft>
                          <a:spcPts val="0"/>
                        </a:spcAft>
                      </a:pPr>
                      <a:r>
                        <a:rPr lang="en-AU"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a:lnSpc>
                          <a:spcPct val="107000"/>
                        </a:lnSpc>
                        <a:spcAft>
                          <a:spcPts val="0"/>
                        </a:spcAft>
                      </a:pPr>
                      <a:r>
                        <a:rPr lang="en-AU"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a:lnSpc>
                          <a:spcPct val="107000"/>
                        </a:lnSpc>
                        <a:spcAft>
                          <a:spcPts val="0"/>
                        </a:spcAft>
                      </a:pPr>
                      <a:r>
                        <a:rPr lang="en-AU" sz="1400">
                          <a:effectLst/>
                          <a:latin typeface="Calibri" panose="020F0502020204030204" pitchFamily="34" charset="0"/>
                          <a:ea typeface="Calibri" panose="020F0502020204030204" pitchFamily="34" charset="0"/>
                          <a:cs typeface="Times New Roman" panose="02020603050405020304" pitchFamily="18" charset="0"/>
                        </a:rPr>
                        <a:t>Ongoing</a:t>
                      </a:r>
                    </a:p>
                  </a:txBody>
                  <a:tcPr marL="68580" marR="68580" marT="0" marB="0"/>
                </a:tc>
              </a:tr>
              <a:tr h="573412">
                <a:tc>
                  <a:txBody>
                    <a:bodyPr/>
                    <a:lstStyle/>
                    <a:p>
                      <a:pPr>
                        <a:lnSpc>
                          <a:spcPct val="107000"/>
                        </a:lnSpc>
                        <a:spcAft>
                          <a:spcPts val="0"/>
                        </a:spcAft>
                      </a:pPr>
                      <a:r>
                        <a:rPr lang="en-AU" sz="1400">
                          <a:effectLst/>
                          <a:latin typeface="Calibri" panose="020F0502020204030204" pitchFamily="34" charset="0"/>
                          <a:ea typeface="Calibri" panose="020F0502020204030204" pitchFamily="34" charset="0"/>
                          <a:cs typeface="Times New Roman" panose="02020603050405020304" pitchFamily="18" charset="0"/>
                        </a:rPr>
                        <a:t>8</a:t>
                      </a:r>
                    </a:p>
                  </a:txBody>
                  <a:tcPr marL="68580" marR="68580" marT="0" marB="0"/>
                </a:tc>
                <a:tc>
                  <a:txBody>
                    <a:bodyPr/>
                    <a:lstStyle/>
                    <a:p>
                      <a:pPr>
                        <a:lnSpc>
                          <a:spcPct val="107000"/>
                        </a:lnSpc>
                        <a:spcAft>
                          <a:spcPts val="0"/>
                        </a:spcAft>
                      </a:pPr>
                      <a:r>
                        <a:rPr lang="en-AU" sz="1400" dirty="0">
                          <a:effectLst/>
                          <a:latin typeface="Calibri" panose="020F0502020204030204" pitchFamily="34" charset="0"/>
                          <a:ea typeface="Calibri" panose="020F0502020204030204" pitchFamily="34" charset="0"/>
                          <a:cs typeface="Times New Roman" panose="02020603050405020304" pitchFamily="18" charset="0"/>
                        </a:rPr>
                        <a:t>Deadlines for reports</a:t>
                      </a:r>
                    </a:p>
                  </a:txBody>
                  <a:tcPr marL="68580" marR="68580" marT="0" marB="0"/>
                </a:tc>
                <a:tc>
                  <a:txBody>
                    <a:bodyPr/>
                    <a:lstStyle/>
                    <a:p>
                      <a:pPr>
                        <a:lnSpc>
                          <a:spcPct val="107000"/>
                        </a:lnSpc>
                        <a:spcAft>
                          <a:spcPts val="0"/>
                        </a:spcAft>
                      </a:pPr>
                      <a:r>
                        <a:rPr lang="en-AU" sz="1400" dirty="0">
                          <a:effectLst/>
                          <a:latin typeface="Calibri" panose="020F0502020204030204" pitchFamily="34" charset="0"/>
                          <a:ea typeface="Calibri" panose="020F0502020204030204" pitchFamily="34" charset="0"/>
                          <a:cs typeface="Times New Roman" panose="02020603050405020304" pitchFamily="18" charset="0"/>
                        </a:rPr>
                        <a:t>Report formats and deadlines</a:t>
                      </a:r>
                    </a:p>
                  </a:txBody>
                  <a:tcPr marL="68580" marR="68580" marT="0" marB="0"/>
                </a:tc>
                <a:tc>
                  <a:txBody>
                    <a:bodyPr/>
                    <a:lstStyle/>
                    <a:p>
                      <a:pPr>
                        <a:lnSpc>
                          <a:spcPct val="107000"/>
                        </a:lnSpc>
                        <a:spcAft>
                          <a:spcPts val="0"/>
                        </a:spcAft>
                      </a:pPr>
                      <a:r>
                        <a:rPr lang="en-AU" sz="1400">
                          <a:effectLst/>
                          <a:latin typeface="Calibri" panose="020F0502020204030204" pitchFamily="34" charset="0"/>
                          <a:ea typeface="Calibri" panose="020F0502020204030204" pitchFamily="34" charset="0"/>
                          <a:cs typeface="Times New Roman" panose="02020603050405020304" pitchFamily="18" charset="0"/>
                        </a:rPr>
                        <a:t>UNDESA, PIFS, UNESCAP, DSPPAC, VNSO</a:t>
                      </a:r>
                    </a:p>
                  </a:txBody>
                  <a:tcPr marL="68580" marR="68580" marT="0" marB="0"/>
                </a:tc>
                <a:tc>
                  <a:txBody>
                    <a:bodyPr/>
                    <a:lstStyle/>
                    <a:p>
                      <a:pPr>
                        <a:lnSpc>
                          <a:spcPct val="107000"/>
                        </a:lnSpc>
                        <a:spcAft>
                          <a:spcPts val="0"/>
                        </a:spcAft>
                      </a:pPr>
                      <a:r>
                        <a:rPr lang="en-AU" sz="1400">
                          <a:effectLst/>
                          <a:latin typeface="Calibri" panose="020F0502020204030204" pitchFamily="34" charset="0"/>
                          <a:ea typeface="Calibri" panose="020F0502020204030204" pitchFamily="34" charset="0"/>
                          <a:cs typeface="Times New Roman" panose="02020603050405020304" pitchFamily="18" charset="0"/>
                        </a:rPr>
                        <a:t>TBC at Dec workshop</a:t>
                      </a:r>
                    </a:p>
                  </a:txBody>
                  <a:tcPr marL="68580" marR="68580" marT="0" marB="0"/>
                </a:tc>
              </a:tr>
              <a:tr h="573412">
                <a:tc>
                  <a:txBody>
                    <a:bodyPr/>
                    <a:lstStyle/>
                    <a:p>
                      <a:pPr>
                        <a:lnSpc>
                          <a:spcPct val="107000"/>
                        </a:lnSpc>
                        <a:spcAft>
                          <a:spcPts val="0"/>
                        </a:spcAft>
                      </a:pPr>
                      <a:r>
                        <a:rPr lang="en-AU" sz="1400">
                          <a:effectLst/>
                          <a:latin typeface="Calibri" panose="020F0502020204030204" pitchFamily="34" charset="0"/>
                          <a:ea typeface="Calibri" panose="020F0502020204030204" pitchFamily="34" charset="0"/>
                          <a:cs typeface="Times New Roman" panose="02020603050405020304" pitchFamily="18" charset="0"/>
                        </a:rPr>
                        <a:t>9</a:t>
                      </a:r>
                    </a:p>
                  </a:txBody>
                  <a:tcPr marL="68580" marR="68580" marT="0" marB="0"/>
                </a:tc>
                <a:tc>
                  <a:txBody>
                    <a:bodyPr/>
                    <a:lstStyle/>
                    <a:p>
                      <a:pPr>
                        <a:lnSpc>
                          <a:spcPct val="107000"/>
                        </a:lnSpc>
                        <a:spcAft>
                          <a:spcPts val="0"/>
                        </a:spcAft>
                      </a:pPr>
                      <a:r>
                        <a:rPr lang="en-AU" sz="1400" dirty="0">
                          <a:effectLst/>
                          <a:latin typeface="Calibri" panose="020F0502020204030204" pitchFamily="34" charset="0"/>
                          <a:ea typeface="Calibri" panose="020F0502020204030204" pitchFamily="34" charset="0"/>
                          <a:cs typeface="Times New Roman" panose="02020603050405020304" pitchFamily="18" charset="0"/>
                        </a:rPr>
                        <a:t>Report presentation</a:t>
                      </a:r>
                    </a:p>
                  </a:txBody>
                  <a:tcPr marL="68580" marR="68580" marT="0" marB="0"/>
                </a:tc>
                <a:tc>
                  <a:txBody>
                    <a:bodyPr/>
                    <a:lstStyle/>
                    <a:p>
                      <a:pPr>
                        <a:lnSpc>
                          <a:spcPct val="107000"/>
                        </a:lnSpc>
                        <a:spcAft>
                          <a:spcPts val="0"/>
                        </a:spcAft>
                      </a:pPr>
                      <a:r>
                        <a:rPr lang="en-AU" sz="1400" dirty="0">
                          <a:effectLst/>
                          <a:latin typeface="Calibri" panose="020F0502020204030204" pitchFamily="34" charset="0"/>
                          <a:ea typeface="Calibri" panose="020F0502020204030204" pitchFamily="34" charset="0"/>
                          <a:cs typeface="Times New Roman" panose="02020603050405020304" pitchFamily="18" charset="0"/>
                        </a:rPr>
                        <a:t>Report formats and deadlines</a:t>
                      </a:r>
                    </a:p>
                  </a:txBody>
                  <a:tcPr marL="68580" marR="68580" marT="0" marB="0"/>
                </a:tc>
                <a:tc>
                  <a:txBody>
                    <a:bodyPr/>
                    <a:lstStyle/>
                    <a:p>
                      <a:pPr>
                        <a:lnSpc>
                          <a:spcPct val="107000"/>
                        </a:lnSpc>
                        <a:spcAft>
                          <a:spcPts val="0"/>
                        </a:spcAft>
                      </a:pPr>
                      <a:r>
                        <a:rPr lang="en-AU" sz="1400" dirty="0">
                          <a:effectLst/>
                          <a:latin typeface="Calibri" panose="020F0502020204030204" pitchFamily="34" charset="0"/>
                          <a:ea typeface="Calibri" panose="020F0502020204030204" pitchFamily="34" charset="0"/>
                          <a:cs typeface="Times New Roman" panose="02020603050405020304" pitchFamily="18" charset="0"/>
                        </a:rPr>
                        <a:t>PMO, UN, </a:t>
                      </a:r>
                      <a:r>
                        <a:rPr lang="en-AU" sz="1400" dirty="0" smtClean="0">
                          <a:effectLst/>
                          <a:latin typeface="Calibri" panose="020F0502020204030204" pitchFamily="34" charset="0"/>
                          <a:ea typeface="Calibri" panose="020F0502020204030204" pitchFamily="34" charset="0"/>
                          <a:cs typeface="Times New Roman" panose="02020603050405020304" pitchFamily="18" charset="0"/>
                        </a:rPr>
                        <a:t> VNSO, etc</a:t>
                      </a:r>
                      <a:r>
                        <a:rPr lang="en-AU" sz="140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tc>
                <a:tc>
                  <a:txBody>
                    <a:bodyPr/>
                    <a:lstStyle/>
                    <a:p>
                      <a:pPr>
                        <a:lnSpc>
                          <a:spcPct val="107000"/>
                        </a:lnSpc>
                        <a:spcAft>
                          <a:spcPts val="0"/>
                        </a:spcAft>
                      </a:pPr>
                      <a:r>
                        <a:rPr lang="en-AU" sz="1400">
                          <a:effectLst/>
                          <a:latin typeface="Calibri" panose="020F0502020204030204" pitchFamily="34" charset="0"/>
                          <a:ea typeface="Calibri" panose="020F0502020204030204" pitchFamily="34" charset="0"/>
                          <a:cs typeface="Times New Roman" panose="02020603050405020304" pitchFamily="18" charset="0"/>
                        </a:rPr>
                        <a:t>July 2019</a:t>
                      </a:r>
                    </a:p>
                  </a:txBody>
                  <a:tcPr marL="68580" marR="68580" marT="0" marB="0"/>
                </a:tc>
              </a:tr>
              <a:tr h="573412">
                <a:tc>
                  <a:txBody>
                    <a:bodyPr/>
                    <a:lstStyle/>
                    <a:p>
                      <a:pPr>
                        <a:lnSpc>
                          <a:spcPct val="107000"/>
                        </a:lnSpc>
                        <a:spcAft>
                          <a:spcPts val="0"/>
                        </a:spcAft>
                      </a:pPr>
                      <a:r>
                        <a:rPr lang="en-AU" sz="1400" dirty="0">
                          <a:effectLst/>
                          <a:latin typeface="Calibri" panose="020F0502020204030204" pitchFamily="34" charset="0"/>
                          <a:ea typeface="Calibri" panose="020F0502020204030204" pitchFamily="34" charset="0"/>
                          <a:cs typeface="Times New Roman" panose="02020603050405020304" pitchFamily="18" charset="0"/>
                        </a:rPr>
                        <a:t>10</a:t>
                      </a:r>
                    </a:p>
                  </a:txBody>
                  <a:tcPr marL="68580" marR="68580" marT="0" marB="0"/>
                </a:tc>
                <a:tc>
                  <a:txBody>
                    <a:bodyPr/>
                    <a:lstStyle/>
                    <a:p>
                      <a:pPr>
                        <a:lnSpc>
                          <a:spcPct val="107000"/>
                        </a:lnSpc>
                        <a:spcAft>
                          <a:spcPts val="0"/>
                        </a:spcAft>
                      </a:pPr>
                      <a:r>
                        <a:rPr lang="en-AU" sz="1400" dirty="0">
                          <a:effectLst/>
                          <a:latin typeface="Calibri" panose="020F0502020204030204" pitchFamily="34" charset="0"/>
                          <a:ea typeface="Calibri" panose="020F0502020204030204" pitchFamily="34" charset="0"/>
                          <a:cs typeface="Times New Roman" panose="02020603050405020304" pitchFamily="18" charset="0"/>
                        </a:rPr>
                        <a:t>Report feedback – how, what, when</a:t>
                      </a:r>
                    </a:p>
                  </a:txBody>
                  <a:tcPr marL="68580" marR="68580" marT="0" marB="0"/>
                </a:tc>
                <a:tc>
                  <a:txBody>
                    <a:bodyPr/>
                    <a:lstStyle/>
                    <a:p>
                      <a:pPr>
                        <a:lnSpc>
                          <a:spcPct val="107000"/>
                        </a:lnSpc>
                        <a:spcAft>
                          <a:spcPts val="0"/>
                        </a:spcAft>
                      </a:pPr>
                      <a:r>
                        <a:rPr lang="en-AU"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a:lnSpc>
                          <a:spcPct val="107000"/>
                        </a:lnSpc>
                        <a:spcAft>
                          <a:spcPts val="0"/>
                        </a:spcAft>
                      </a:pPr>
                      <a:r>
                        <a:rPr lang="en-AU"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a:lnSpc>
                          <a:spcPct val="107000"/>
                        </a:lnSpc>
                        <a:spcAft>
                          <a:spcPts val="0"/>
                        </a:spcAft>
                      </a:pPr>
                      <a:r>
                        <a:rPr lang="en-AU" sz="1400">
                          <a:effectLst/>
                          <a:latin typeface="Calibri" panose="020F0502020204030204" pitchFamily="34" charset="0"/>
                          <a:ea typeface="Calibri" panose="020F0502020204030204" pitchFamily="34" charset="0"/>
                          <a:cs typeface="Times New Roman" panose="02020603050405020304" pitchFamily="18" charset="0"/>
                        </a:rPr>
                        <a:t>TBD</a:t>
                      </a:r>
                    </a:p>
                  </a:txBody>
                  <a:tcPr marL="68580" marR="68580" marT="0" marB="0"/>
                </a:tc>
              </a:tr>
              <a:tr h="573412">
                <a:tc>
                  <a:txBody>
                    <a:bodyPr/>
                    <a:lstStyle/>
                    <a:p>
                      <a:pPr>
                        <a:lnSpc>
                          <a:spcPct val="107000"/>
                        </a:lnSpc>
                        <a:spcAft>
                          <a:spcPts val="0"/>
                        </a:spcAft>
                      </a:pPr>
                      <a:r>
                        <a:rPr lang="en-AU" sz="1400">
                          <a:effectLst/>
                          <a:latin typeface="Calibri" panose="020F0502020204030204" pitchFamily="34" charset="0"/>
                          <a:ea typeface="Calibri" panose="020F0502020204030204" pitchFamily="34" charset="0"/>
                          <a:cs typeface="Times New Roman" panose="02020603050405020304" pitchFamily="18" charset="0"/>
                        </a:rPr>
                        <a:t>11</a:t>
                      </a:r>
                    </a:p>
                  </a:txBody>
                  <a:tcPr marL="68580" marR="68580" marT="0" marB="0"/>
                </a:tc>
                <a:tc>
                  <a:txBody>
                    <a:bodyPr/>
                    <a:lstStyle/>
                    <a:p>
                      <a:pPr>
                        <a:lnSpc>
                          <a:spcPct val="107000"/>
                        </a:lnSpc>
                        <a:spcAft>
                          <a:spcPts val="0"/>
                        </a:spcAft>
                      </a:pPr>
                      <a:r>
                        <a:rPr lang="en-AU" sz="1400" dirty="0">
                          <a:effectLst/>
                          <a:latin typeface="Calibri" panose="020F0502020204030204" pitchFamily="34" charset="0"/>
                          <a:ea typeface="Calibri" panose="020F0502020204030204" pitchFamily="34" charset="0"/>
                          <a:cs typeface="Times New Roman" panose="02020603050405020304" pitchFamily="18" charset="0"/>
                        </a:rPr>
                        <a:t>Planning for next VNR, recommendations, etc. </a:t>
                      </a:r>
                    </a:p>
                  </a:txBody>
                  <a:tcPr marL="68580" marR="68580" marT="0" marB="0"/>
                </a:tc>
                <a:tc>
                  <a:txBody>
                    <a:bodyPr/>
                    <a:lstStyle/>
                    <a:p>
                      <a:pPr>
                        <a:lnSpc>
                          <a:spcPct val="107000"/>
                        </a:lnSpc>
                        <a:spcAft>
                          <a:spcPts val="0"/>
                        </a:spcAft>
                      </a:pPr>
                      <a:r>
                        <a:rPr lang="en-AU"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a:lnSpc>
                          <a:spcPct val="107000"/>
                        </a:lnSpc>
                        <a:spcAft>
                          <a:spcPts val="0"/>
                        </a:spcAft>
                      </a:pPr>
                      <a:r>
                        <a:rPr lang="en-AU"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a:lnSpc>
                          <a:spcPct val="107000"/>
                        </a:lnSpc>
                        <a:spcAft>
                          <a:spcPts val="0"/>
                        </a:spcAft>
                      </a:pPr>
                      <a:r>
                        <a:rPr lang="en-AU" sz="1400" dirty="0">
                          <a:effectLst/>
                          <a:latin typeface="Calibri" panose="020F0502020204030204" pitchFamily="34" charset="0"/>
                          <a:ea typeface="Calibri" panose="020F0502020204030204" pitchFamily="34" charset="0"/>
                          <a:cs typeface="Times New Roman" panose="02020603050405020304" pitchFamily="18" charset="0"/>
                        </a:rPr>
                        <a:t>TBD</a:t>
                      </a:r>
                    </a:p>
                  </a:txBody>
                  <a:tcPr marL="68580" marR="68580" marT="0" marB="0"/>
                </a:tc>
              </a:tr>
            </a:tbl>
          </a:graphicData>
        </a:graphic>
      </p:graphicFrame>
      <p:sp>
        <p:nvSpPr>
          <p:cNvPr id="4" name="Footer Placeholder 3"/>
          <p:cNvSpPr>
            <a:spLocks noGrp="1"/>
          </p:cNvSpPr>
          <p:nvPr>
            <p:ph type="ftr" sz="quarter" idx="11"/>
          </p:nvPr>
        </p:nvSpPr>
        <p:spPr/>
        <p:txBody>
          <a:bodyPr/>
          <a:lstStyle/>
          <a:p>
            <a:r>
              <a:rPr lang="en-AU" smtClean="0"/>
              <a:t>Vanuatu 2030 | The People's Plan</a:t>
            </a:r>
            <a:endParaRPr lang="en-AU"/>
          </a:p>
        </p:txBody>
      </p:sp>
    </p:spTree>
    <p:extLst>
      <p:ext uri="{BB962C8B-B14F-4D97-AF65-F5344CB8AC3E}">
        <p14:creationId xmlns:p14="http://schemas.microsoft.com/office/powerpoint/2010/main" val="25636039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45"/>
          <p:cNvSpPr>
            <a:spLocks noChangeArrowheads="1"/>
          </p:cNvSpPr>
          <p:nvPr/>
        </p:nvSpPr>
        <p:spPr bwMode="auto">
          <a:xfrm>
            <a:off x="-1371600" y="171021"/>
            <a:ext cx="184731" cy="87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endParaRPr lang="en-US" sz="1100" b="1">
              <a:ea typeface="Calibri" panose="020F0502020204030204" pitchFamily="34" charset="0"/>
              <a:cs typeface="Calibri" panose="020F0502020204030204" pitchFamily="34" charset="0"/>
            </a:endParaRPr>
          </a:p>
          <a:p>
            <a:pPr eaLnBrk="0" fontAlgn="base" hangingPunct="0">
              <a:spcBef>
                <a:spcPct val="0"/>
              </a:spcBef>
              <a:spcAft>
                <a:spcPct val="0"/>
              </a:spcAft>
            </a:pPr>
            <a:r>
              <a:rPr lang="en-US" sz="1100" b="1">
                <a:latin typeface="Arial" panose="020B0604020202020204" pitchFamily="34" charset="0"/>
                <a:ea typeface="Calibri" panose="020F0502020204030204" pitchFamily="34" charset="0"/>
                <a:cs typeface="Calibri" panose="020F0502020204030204" pitchFamily="34" charset="0"/>
              </a:rPr>
              <a:t/>
            </a:r>
            <a:br>
              <a:rPr lang="en-US" sz="1100" b="1">
                <a:latin typeface="Arial" panose="020B0604020202020204" pitchFamily="34" charset="0"/>
                <a:ea typeface="Calibri" panose="020F0502020204030204" pitchFamily="34" charset="0"/>
                <a:cs typeface="Calibri" panose="020F0502020204030204" pitchFamily="34" charset="0"/>
              </a:rPr>
            </a:br>
            <a:endParaRPr lang="en-AU" sz="1100">
              <a:latin typeface="Arial" panose="020B0604020202020204" pitchFamily="34" charset="0"/>
            </a:endParaRPr>
          </a:p>
          <a:p>
            <a:pPr eaLnBrk="0" fontAlgn="base" hangingPunct="0">
              <a:spcBef>
                <a:spcPct val="0"/>
              </a:spcBef>
              <a:spcAft>
                <a:spcPct val="0"/>
              </a:spcAft>
            </a:pPr>
            <a:endParaRPr lang="en-AU">
              <a:latin typeface="Arial" panose="020B0604020202020204" pitchFamily="34" charset="0"/>
            </a:endParaRPr>
          </a:p>
        </p:txBody>
      </p:sp>
      <p:pic>
        <p:nvPicPr>
          <p:cNvPr id="55" name="Picture 54"/>
          <p:cNvPicPr>
            <a:picLocks noChangeAspect="1"/>
          </p:cNvPicPr>
          <p:nvPr/>
        </p:nvPicPr>
        <p:blipFill>
          <a:blip r:embed="rId2"/>
          <a:stretch>
            <a:fillRect/>
          </a:stretch>
        </p:blipFill>
        <p:spPr>
          <a:xfrm>
            <a:off x="3321475" y="200169"/>
            <a:ext cx="5030956" cy="6459938"/>
          </a:xfrm>
          <a:prstGeom prst="rect">
            <a:avLst/>
          </a:prstGeom>
        </p:spPr>
      </p:pic>
    </p:spTree>
    <p:extLst>
      <p:ext uri="{BB962C8B-B14F-4D97-AF65-F5344CB8AC3E}">
        <p14:creationId xmlns:p14="http://schemas.microsoft.com/office/powerpoint/2010/main" val="25828712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0653"/>
            <a:ext cx="10515600" cy="920754"/>
          </a:xfrm>
        </p:spPr>
        <p:txBody>
          <a:bodyPr/>
          <a:lstStyle/>
          <a:p>
            <a:r>
              <a:rPr lang="en-AU" b="1" dirty="0" smtClean="0"/>
              <a:t>Challenges</a:t>
            </a:r>
            <a:endParaRPr lang="en-AU" b="1" dirty="0"/>
          </a:p>
        </p:txBody>
      </p:sp>
      <p:sp>
        <p:nvSpPr>
          <p:cNvPr id="3" name="Content Placeholder 2"/>
          <p:cNvSpPr>
            <a:spLocks noGrp="1"/>
          </p:cNvSpPr>
          <p:nvPr>
            <p:ph idx="1"/>
          </p:nvPr>
        </p:nvSpPr>
        <p:spPr>
          <a:xfrm>
            <a:off x="838200" y="711201"/>
            <a:ext cx="11061700" cy="5549900"/>
          </a:xfrm>
        </p:spPr>
        <p:txBody>
          <a:bodyPr>
            <a:normAutofit fontScale="70000" lnSpcReduction="20000"/>
          </a:bodyPr>
          <a:lstStyle/>
          <a:p>
            <a:pPr marL="0" indent="0">
              <a:buNone/>
            </a:pPr>
            <a:endParaRPr lang="en-AU" sz="2400" b="1" dirty="0" smtClean="0"/>
          </a:p>
          <a:p>
            <a:pPr marL="0" indent="0">
              <a:buNone/>
            </a:pPr>
            <a:r>
              <a:rPr lang="en-AU" sz="2400" b="1" dirty="0" smtClean="0"/>
              <a:t>Data </a:t>
            </a:r>
            <a:r>
              <a:rPr lang="en-AU" sz="2400" b="1" dirty="0"/>
              <a:t>Limitations</a:t>
            </a:r>
          </a:p>
          <a:p>
            <a:pPr lvl="0"/>
            <a:r>
              <a:rPr lang="en-GB" sz="2400" dirty="0">
                <a:sym typeface="Wingdings" panose="05000000000000000000" pitchFamily="2" charset="2"/>
              </a:rPr>
              <a:t>Data </a:t>
            </a:r>
            <a:r>
              <a:rPr lang="en-GB" sz="2400" dirty="0">
                <a:sym typeface="Wingdings" panose="05000000000000000000" pitchFamily="2" charset="2"/>
              </a:rPr>
              <a:t>specifications</a:t>
            </a:r>
          </a:p>
          <a:p>
            <a:pPr lvl="0"/>
            <a:r>
              <a:rPr lang="en-GB" sz="2400" dirty="0">
                <a:sym typeface="Wingdings" panose="05000000000000000000" pitchFamily="2" charset="2"/>
              </a:rPr>
              <a:t>D</a:t>
            </a:r>
            <a:r>
              <a:rPr lang="en-GB" sz="2400" dirty="0">
                <a:sym typeface="Wingdings" panose="05000000000000000000" pitchFamily="2" charset="2"/>
              </a:rPr>
              <a:t>ata formats</a:t>
            </a:r>
            <a:endParaRPr lang="en-GB" sz="2400" dirty="0">
              <a:sym typeface="Wingdings" panose="05000000000000000000" pitchFamily="2" charset="2"/>
            </a:endParaRPr>
          </a:p>
          <a:p>
            <a:pPr marL="0" indent="0">
              <a:buNone/>
            </a:pPr>
            <a:endParaRPr lang="en-AU" sz="2400" dirty="0"/>
          </a:p>
          <a:p>
            <a:pPr marL="0" indent="0">
              <a:buNone/>
            </a:pPr>
            <a:r>
              <a:rPr lang="en-AU" sz="2400" b="1" dirty="0"/>
              <a:t>Institutional Coordination</a:t>
            </a:r>
          </a:p>
          <a:p>
            <a:pPr lvl="0"/>
            <a:r>
              <a:rPr lang="en-US" sz="2400" dirty="0"/>
              <a:t>Proper </a:t>
            </a:r>
            <a:r>
              <a:rPr lang="en-US" sz="2400" dirty="0"/>
              <a:t>coordination in terms of working groups from key </a:t>
            </a:r>
            <a:r>
              <a:rPr lang="en-US" sz="2400" dirty="0"/>
              <a:t>stakeholders</a:t>
            </a:r>
            <a:endParaRPr lang="en-US" sz="2400" dirty="0"/>
          </a:p>
          <a:p>
            <a:pPr marL="0" indent="0">
              <a:buNone/>
            </a:pPr>
            <a:endParaRPr lang="en-AU" sz="2400" dirty="0" smtClean="0"/>
          </a:p>
          <a:p>
            <a:pPr marL="0" indent="0">
              <a:buNone/>
            </a:pPr>
            <a:r>
              <a:rPr lang="en-AU" sz="2400" b="1" dirty="0" smtClean="0"/>
              <a:t>Final Report Write up and Format/s</a:t>
            </a:r>
          </a:p>
          <a:p>
            <a:r>
              <a:rPr lang="en-AU" sz="2400" dirty="0" smtClean="0"/>
              <a:t>What to use, analysis, inclusion</a:t>
            </a:r>
          </a:p>
          <a:p>
            <a:pPr marL="0" indent="0">
              <a:buNone/>
            </a:pPr>
            <a:endParaRPr lang="en-AU" sz="2400" dirty="0"/>
          </a:p>
          <a:p>
            <a:pPr marL="0" indent="0">
              <a:buNone/>
            </a:pPr>
            <a:r>
              <a:rPr lang="en-US" sz="2400" b="1" dirty="0"/>
              <a:t>Limited capacity</a:t>
            </a:r>
          </a:p>
          <a:p>
            <a:r>
              <a:rPr lang="en-US" sz="2400" dirty="0"/>
              <a:t>For both VNSO </a:t>
            </a:r>
            <a:r>
              <a:rPr lang="en-US" sz="2400" dirty="0"/>
              <a:t>and the key </a:t>
            </a:r>
            <a:r>
              <a:rPr lang="en-US" sz="2400" dirty="0"/>
              <a:t>stakeholders</a:t>
            </a:r>
          </a:p>
          <a:p>
            <a:r>
              <a:rPr lang="en-US" sz="2400" dirty="0"/>
              <a:t>Understanding </a:t>
            </a:r>
            <a:r>
              <a:rPr lang="en-US" sz="2400" dirty="0"/>
              <a:t>data  specification, formats, and </a:t>
            </a:r>
            <a:r>
              <a:rPr lang="en-US" sz="2400" dirty="0"/>
              <a:t>methodology</a:t>
            </a:r>
          </a:p>
          <a:p>
            <a:pPr marL="0" indent="0">
              <a:buNone/>
            </a:pPr>
            <a:endParaRPr lang="en-US" sz="2400" dirty="0"/>
          </a:p>
          <a:p>
            <a:pPr marL="0" indent="0">
              <a:buNone/>
            </a:pPr>
            <a:r>
              <a:rPr lang="en-US" sz="2400" b="1" dirty="0"/>
              <a:t>Funding</a:t>
            </a:r>
          </a:p>
          <a:p>
            <a:r>
              <a:rPr lang="en-US" sz="2400" dirty="0"/>
              <a:t>Crucial </a:t>
            </a:r>
            <a:r>
              <a:rPr lang="en-US" sz="2400" dirty="0"/>
              <a:t>part and one of the main constrains </a:t>
            </a:r>
            <a:r>
              <a:rPr lang="en-US" sz="2400" dirty="0"/>
              <a:t>to </a:t>
            </a:r>
            <a:r>
              <a:rPr lang="en-US" sz="2400" dirty="0"/>
              <a:t>policy implementation</a:t>
            </a:r>
            <a:endParaRPr lang="en-AU" sz="2400" dirty="0"/>
          </a:p>
          <a:p>
            <a:pPr marL="0" indent="0">
              <a:buNone/>
            </a:pPr>
            <a:endParaRPr lang="en-US" dirty="0"/>
          </a:p>
          <a:p>
            <a:pPr marL="0" indent="0">
              <a:buNone/>
            </a:pPr>
            <a:endParaRPr lang="en-AU" dirty="0"/>
          </a:p>
        </p:txBody>
      </p:sp>
      <p:sp>
        <p:nvSpPr>
          <p:cNvPr id="4" name="Footer Placeholder 3"/>
          <p:cNvSpPr>
            <a:spLocks noGrp="1"/>
          </p:cNvSpPr>
          <p:nvPr>
            <p:ph type="ftr" sz="quarter" idx="11"/>
          </p:nvPr>
        </p:nvSpPr>
        <p:spPr/>
        <p:txBody>
          <a:bodyPr/>
          <a:lstStyle/>
          <a:p>
            <a:r>
              <a:rPr lang="en-AU" smtClean="0"/>
              <a:t>Vanuatu 2030 | The People's Plan</a:t>
            </a:r>
            <a:endParaRPr lang="en-AU"/>
          </a:p>
        </p:txBody>
      </p:sp>
    </p:spTree>
    <p:extLst>
      <p:ext uri="{BB962C8B-B14F-4D97-AF65-F5344CB8AC3E}">
        <p14:creationId xmlns:p14="http://schemas.microsoft.com/office/powerpoint/2010/main" val="8604892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Question </a:t>
            </a:r>
            <a:r>
              <a:rPr lang="en-AU" dirty="0" smtClean="0"/>
              <a:t>for the Participants</a:t>
            </a:r>
            <a:endParaRPr lang="en-AU" dirty="0"/>
          </a:p>
        </p:txBody>
      </p:sp>
      <p:sp>
        <p:nvSpPr>
          <p:cNvPr id="3" name="Content Placeholder 2"/>
          <p:cNvSpPr>
            <a:spLocks noGrp="1"/>
          </p:cNvSpPr>
          <p:nvPr>
            <p:ph idx="1"/>
          </p:nvPr>
        </p:nvSpPr>
        <p:spPr/>
        <p:txBody>
          <a:bodyPr/>
          <a:lstStyle/>
          <a:p>
            <a:pPr marL="0" indent="0">
              <a:buNone/>
            </a:pPr>
            <a:r>
              <a:rPr lang="en-AU" b="1" dirty="0" smtClean="0"/>
              <a:t>Report content and analysis</a:t>
            </a:r>
          </a:p>
          <a:p>
            <a:pPr marL="0" indent="0">
              <a:buNone/>
            </a:pPr>
            <a:endParaRPr lang="en-AU" b="1" dirty="0" smtClean="0"/>
          </a:p>
          <a:p>
            <a:r>
              <a:rPr lang="en-AU" dirty="0" smtClean="0"/>
              <a:t>How do you know enough is enough and how do you make sure the important stuff gets in? </a:t>
            </a:r>
            <a:endParaRPr lang="en-AU" dirty="0"/>
          </a:p>
        </p:txBody>
      </p:sp>
      <p:sp>
        <p:nvSpPr>
          <p:cNvPr id="4" name="Footer Placeholder 3"/>
          <p:cNvSpPr>
            <a:spLocks noGrp="1"/>
          </p:cNvSpPr>
          <p:nvPr>
            <p:ph type="ftr" sz="quarter" idx="11"/>
          </p:nvPr>
        </p:nvSpPr>
        <p:spPr/>
        <p:txBody>
          <a:bodyPr/>
          <a:lstStyle/>
          <a:p>
            <a:r>
              <a:rPr lang="en-AU" smtClean="0"/>
              <a:t>Vanuatu 2030 | The People's Plan</a:t>
            </a:r>
            <a:endParaRPr lang="en-AU"/>
          </a:p>
        </p:txBody>
      </p:sp>
    </p:spTree>
    <p:extLst>
      <p:ext uri="{BB962C8B-B14F-4D97-AF65-F5344CB8AC3E}">
        <p14:creationId xmlns:p14="http://schemas.microsoft.com/office/powerpoint/2010/main" val="27205431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1651" y="101603"/>
            <a:ext cx="9582152" cy="1589091"/>
          </a:xfrm>
        </p:spPr>
        <p:txBody>
          <a:bodyPr>
            <a:normAutofit fontScale="90000"/>
          </a:bodyPr>
          <a:lstStyle/>
          <a:p>
            <a:r>
              <a:rPr lang="en-AU" dirty="0" smtClean="0"/>
              <a:t>Vanuatu 2030: The People’s Plan (NSDP) </a:t>
            </a:r>
            <a:br>
              <a:rPr lang="en-AU" dirty="0" smtClean="0"/>
            </a:br>
            <a:r>
              <a:rPr lang="en-AU" dirty="0" smtClean="0"/>
              <a:t> A framework for action</a:t>
            </a:r>
            <a:br>
              <a:rPr lang="en-AU" dirty="0" smtClean="0"/>
            </a:br>
            <a:endParaRPr lang="en-AU" dirty="0"/>
          </a:p>
        </p:txBody>
      </p:sp>
      <p:sp>
        <p:nvSpPr>
          <p:cNvPr id="3" name="Content Placeholder 2"/>
          <p:cNvSpPr>
            <a:spLocks noGrp="1"/>
          </p:cNvSpPr>
          <p:nvPr>
            <p:ph idx="1"/>
          </p:nvPr>
        </p:nvSpPr>
        <p:spPr>
          <a:xfrm>
            <a:off x="3179929" y="1392741"/>
            <a:ext cx="8173874" cy="4707808"/>
          </a:xfrm>
        </p:spPr>
        <p:txBody>
          <a:bodyPr>
            <a:normAutofit fontScale="92500" lnSpcReduction="10000"/>
          </a:bodyPr>
          <a:lstStyle/>
          <a:p>
            <a:r>
              <a:rPr lang="en-AU" dirty="0" smtClean="0"/>
              <a:t>The goals represent the priorities expressed through the consultations and have been grouped under the three pillars</a:t>
            </a:r>
          </a:p>
          <a:p>
            <a:r>
              <a:rPr lang="en-AU" dirty="0" smtClean="0"/>
              <a:t>Under each of the goals are policy objectives, which specify the interventions and the outcomes to be focused on to achieve the goals</a:t>
            </a:r>
          </a:p>
          <a:p>
            <a:r>
              <a:rPr lang="en-AU" dirty="0" smtClean="0"/>
              <a:t>Each policy objective is to have a corresponding target and indicators to enable monitoring and reporting on progress</a:t>
            </a:r>
          </a:p>
          <a:p>
            <a:r>
              <a:rPr lang="en-AU" dirty="0" smtClean="0">
                <a:solidFill>
                  <a:schemeClr val="accent5"/>
                </a:solidFill>
              </a:rPr>
              <a:t>The national targets and indicators will also inform how we contextualise and monitor the global Sustainable Development Goals, which came into force in 2016 to replace the Millennium Development Goals (MDGs)</a:t>
            </a:r>
          </a:p>
          <a:p>
            <a:endParaRPr lang="en-AU" dirty="0"/>
          </a:p>
        </p:txBody>
      </p:sp>
      <p:sp>
        <p:nvSpPr>
          <p:cNvPr id="5" name="Footer Placeholder 4"/>
          <p:cNvSpPr>
            <a:spLocks noGrp="1"/>
          </p:cNvSpPr>
          <p:nvPr>
            <p:ph type="ftr" sz="quarter" idx="11"/>
          </p:nvPr>
        </p:nvSpPr>
        <p:spPr/>
        <p:txBody>
          <a:bodyPr/>
          <a:lstStyle/>
          <a:p>
            <a:r>
              <a:rPr lang="en-AU" dirty="0" smtClean="0"/>
              <a:t>Vanuatu 2030 | The People's Plan</a:t>
            </a:r>
            <a:endParaRPr lang="en-AU"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5399" t="4012" r="6690" b="3611"/>
          <a:stretch/>
        </p:blipFill>
        <p:spPr>
          <a:xfrm>
            <a:off x="150670" y="1690694"/>
            <a:ext cx="2743200" cy="405338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472802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hape 86"/>
          <p:cNvPicPr preferRelativeResize="0"/>
          <p:nvPr/>
        </p:nvPicPr>
        <p:blipFill rotWithShape="1">
          <a:blip r:embed="rId2">
            <a:alphaModFix/>
          </a:blip>
          <a:srcRect/>
          <a:stretch/>
        </p:blipFill>
        <p:spPr>
          <a:xfrm>
            <a:off x="2857677" y="394774"/>
            <a:ext cx="2057099" cy="2389200"/>
          </a:xfrm>
          <a:prstGeom prst="rect">
            <a:avLst/>
          </a:prstGeom>
          <a:noFill/>
          <a:ln>
            <a:noFill/>
          </a:ln>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7902" y="609168"/>
            <a:ext cx="2198537" cy="2202083"/>
          </a:xfrm>
          <a:prstGeom prst="rect">
            <a:avLst/>
          </a:prstGeom>
        </p:spPr>
      </p:pic>
      <p:sp>
        <p:nvSpPr>
          <p:cNvPr id="6" name="TextBox 5"/>
          <p:cNvSpPr txBox="1"/>
          <p:nvPr/>
        </p:nvSpPr>
        <p:spPr>
          <a:xfrm>
            <a:off x="1992573" y="4353636"/>
            <a:ext cx="7629099" cy="1938992"/>
          </a:xfrm>
          <a:prstGeom prst="rect">
            <a:avLst/>
          </a:prstGeom>
          <a:noFill/>
        </p:spPr>
        <p:txBody>
          <a:bodyPr wrap="square" rtlCol="0">
            <a:spAutoFit/>
          </a:bodyPr>
          <a:lstStyle/>
          <a:p>
            <a:pPr algn="ctr"/>
            <a:r>
              <a:rPr lang="en-AU" sz="4000" b="1" dirty="0" smtClean="0">
                <a:latin typeface="Aharoni" panose="02010803020104030203" pitchFamily="2" charset="-79"/>
                <a:cs typeface="Aharoni" panose="02010803020104030203" pitchFamily="2" charset="-79"/>
              </a:rPr>
              <a:t>TANKIU TUMAS </a:t>
            </a:r>
          </a:p>
          <a:p>
            <a:pPr algn="ctr"/>
            <a:endParaRPr lang="en-AU" sz="4000" b="1" dirty="0">
              <a:latin typeface="Aharoni" panose="02010803020104030203" pitchFamily="2" charset="-79"/>
              <a:cs typeface="Aharoni" panose="02010803020104030203" pitchFamily="2" charset="-79"/>
            </a:endParaRPr>
          </a:p>
          <a:p>
            <a:pPr algn="ctr"/>
            <a:r>
              <a:rPr lang="en-AU" sz="4000" b="1" dirty="0" smtClean="0">
                <a:latin typeface="Aharoni" panose="02010803020104030203" pitchFamily="2" charset="-79"/>
                <a:cs typeface="Aharoni" panose="02010803020104030203" pitchFamily="2" charset="-79"/>
              </a:rPr>
              <a:t>THANK YOU </a:t>
            </a:r>
            <a:endParaRPr lang="en-AU" sz="4000" b="1"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1351743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771650" y="365132"/>
            <a:ext cx="9582150" cy="1325563"/>
          </a:xfrm>
        </p:spPr>
        <p:txBody>
          <a:bodyPr>
            <a:normAutofit/>
          </a:bodyPr>
          <a:lstStyle/>
          <a:p>
            <a:r>
              <a:rPr lang="en-AU" dirty="0" smtClean="0"/>
              <a:t>An Integrated Approach:</a:t>
            </a:r>
            <a:br>
              <a:rPr lang="en-AU" dirty="0" smtClean="0"/>
            </a:br>
            <a:r>
              <a:rPr lang="en-AU" dirty="0" smtClean="0"/>
              <a:t>Balancing the 3 pillars of development</a:t>
            </a:r>
            <a:endParaRPr lang="en-AU" dirty="0"/>
          </a:p>
        </p:txBody>
      </p:sp>
      <p:sp>
        <p:nvSpPr>
          <p:cNvPr id="7" name="Content Placeholder 6"/>
          <p:cNvSpPr>
            <a:spLocks noGrp="1"/>
          </p:cNvSpPr>
          <p:nvPr>
            <p:ph sz="half" idx="1"/>
          </p:nvPr>
        </p:nvSpPr>
        <p:spPr>
          <a:xfrm>
            <a:off x="838200" y="2161033"/>
            <a:ext cx="5181600" cy="4015931"/>
          </a:xfrm>
        </p:spPr>
        <p:txBody>
          <a:bodyPr/>
          <a:lstStyle/>
          <a:p>
            <a:pPr marL="0" indent="0">
              <a:buNone/>
            </a:pPr>
            <a:r>
              <a:rPr lang="en-AU" dirty="0" smtClean="0"/>
              <a:t>Our culture, traditional knowledge and Christian principles are the foundation of the plan, which focuses on improving the wellbeing of our people (society); protecting and enhancing our place (environment); and maximising opportunities for shared prosperity (economy). </a:t>
            </a:r>
            <a:endParaRPr lang="en-AU" dirty="0"/>
          </a:p>
        </p:txBody>
      </p:sp>
      <p:pic>
        <p:nvPicPr>
          <p:cNvPr id="11" name="Content Placeholder 10"/>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985662" y="1870082"/>
            <a:ext cx="4560343" cy="4222794"/>
          </a:xfrm>
        </p:spPr>
      </p:pic>
      <p:sp>
        <p:nvSpPr>
          <p:cNvPr id="5" name="Footer Placeholder 4"/>
          <p:cNvSpPr>
            <a:spLocks noGrp="1"/>
          </p:cNvSpPr>
          <p:nvPr>
            <p:ph type="ftr" sz="quarter" idx="11"/>
          </p:nvPr>
        </p:nvSpPr>
        <p:spPr/>
        <p:txBody>
          <a:bodyPr/>
          <a:lstStyle/>
          <a:p>
            <a:r>
              <a:rPr lang="en-AU" dirty="0" smtClean="0"/>
              <a:t>Vanuatu 2030 | The People's Plan</a:t>
            </a:r>
            <a:endParaRPr lang="en-AU" dirty="0"/>
          </a:p>
        </p:txBody>
      </p:sp>
    </p:spTree>
    <p:extLst>
      <p:ext uri="{BB962C8B-B14F-4D97-AF65-F5344CB8AC3E}">
        <p14:creationId xmlns:p14="http://schemas.microsoft.com/office/powerpoint/2010/main" val="33831193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8"/>
          <p:cNvSpPr>
            <a:spLocks noGrp="1"/>
          </p:cNvSpPr>
          <p:nvPr>
            <p:ph type="ftr" sz="quarter" idx="11"/>
          </p:nvPr>
        </p:nvSpPr>
        <p:spPr/>
        <p:txBody>
          <a:bodyPr/>
          <a:lstStyle/>
          <a:p>
            <a:r>
              <a:rPr lang="en-AU" smtClean="0"/>
              <a:t>Vanuatu 2030 | The People's Plan</a:t>
            </a:r>
            <a:endParaRPr lang="en-AU"/>
          </a:p>
        </p:txBody>
      </p:sp>
      <p:pic>
        <p:nvPicPr>
          <p:cNvPr id="8" name="Picture Placeholder 7"/>
          <p:cNvPicPr>
            <a:picLocks noGrp="1" noChangeAspect="1"/>
          </p:cNvPicPr>
          <p:nvPr>
            <p:ph type="pic" idx="4294967295"/>
          </p:nvPr>
        </p:nvPicPr>
        <p:blipFill rotWithShape="1">
          <a:blip r:embed="rId2" cstate="print">
            <a:extLst>
              <a:ext uri="{28A0092B-C50C-407E-A947-70E740481C1C}">
                <a14:useLocalDpi xmlns:a14="http://schemas.microsoft.com/office/drawing/2010/main" val="0"/>
              </a:ext>
            </a:extLst>
          </a:blip>
          <a:srcRect l="7717" t="10521" r="7252" b="29924"/>
          <a:stretch/>
        </p:blipFill>
        <p:spPr>
          <a:xfrm>
            <a:off x="1569493" y="412751"/>
            <a:ext cx="8747125" cy="6126162"/>
          </a:xfrm>
        </p:spPr>
      </p:pic>
    </p:spTree>
    <p:extLst>
      <p:ext uri="{BB962C8B-B14F-4D97-AF65-F5344CB8AC3E}">
        <p14:creationId xmlns:p14="http://schemas.microsoft.com/office/powerpoint/2010/main" val="21056017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965450" y="41858"/>
            <a:ext cx="9582150" cy="1325563"/>
          </a:xfrm>
        </p:spPr>
        <p:txBody>
          <a:bodyPr/>
          <a:lstStyle/>
          <a:p>
            <a:r>
              <a:rPr lang="en-AU" dirty="0"/>
              <a:t>15 Goals and 98 Policy Objectives</a:t>
            </a:r>
          </a:p>
        </p:txBody>
      </p:sp>
      <p:sp>
        <p:nvSpPr>
          <p:cNvPr id="6" name="Content Placeholder 5"/>
          <p:cNvSpPr>
            <a:spLocks noGrp="1"/>
          </p:cNvSpPr>
          <p:nvPr>
            <p:ph idx="1"/>
          </p:nvPr>
        </p:nvSpPr>
        <p:spPr>
          <a:xfrm>
            <a:off x="838200" y="1473203"/>
            <a:ext cx="10515600" cy="4703763"/>
          </a:xfrm>
        </p:spPr>
        <p:txBody>
          <a:bodyPr>
            <a:normAutofit fontScale="92500" lnSpcReduction="10000"/>
          </a:bodyPr>
          <a:lstStyle/>
          <a:p>
            <a:pPr marL="0" indent="0">
              <a:buNone/>
            </a:pPr>
            <a:endParaRPr lang="en-AU" dirty="0" smtClean="0">
              <a:cs typeface="Arial" panose="020B0604020202020204" pitchFamily="34" charset="0"/>
            </a:endParaRPr>
          </a:p>
          <a:p>
            <a:pPr marL="0" indent="0">
              <a:buNone/>
            </a:pPr>
            <a:r>
              <a:rPr lang="en-AU" dirty="0" smtClean="0">
                <a:cs typeface="Arial" panose="020B0604020202020204" pitchFamily="34" charset="0"/>
              </a:rPr>
              <a:t>3 Pillars </a:t>
            </a:r>
            <a:r>
              <a:rPr lang="en-AU" dirty="0" smtClean="0">
                <a:cs typeface="Arial" panose="020B0604020202020204" pitchFamily="34" charset="0"/>
                <a:sym typeface="Wingdings" panose="05000000000000000000" pitchFamily="2" charset="2"/>
              </a:rPr>
              <a:t> 15</a:t>
            </a:r>
            <a:r>
              <a:rPr lang="en-AU" dirty="0" smtClean="0">
                <a:cs typeface="Arial" panose="020B0604020202020204" pitchFamily="34" charset="0"/>
              </a:rPr>
              <a:t> Goals </a:t>
            </a:r>
            <a:r>
              <a:rPr lang="en-AU" dirty="0" smtClean="0">
                <a:cs typeface="Arial" panose="020B0604020202020204" pitchFamily="34" charset="0"/>
                <a:sym typeface="Wingdings" panose="05000000000000000000" pitchFamily="2" charset="2"/>
              </a:rPr>
              <a:t> </a:t>
            </a:r>
            <a:r>
              <a:rPr lang="en-AU" dirty="0" smtClean="0">
                <a:cs typeface="Arial" panose="020B0604020202020204" pitchFamily="34" charset="0"/>
                <a:sym typeface="Wingdings" panose="05000000000000000000" pitchFamily="2" charset="2"/>
              </a:rPr>
              <a:t>98 </a:t>
            </a:r>
            <a:r>
              <a:rPr lang="en-AU" dirty="0" smtClean="0">
                <a:cs typeface="Arial" panose="020B0604020202020204" pitchFamily="34" charset="0"/>
              </a:rPr>
              <a:t>Policy </a:t>
            </a:r>
            <a:r>
              <a:rPr lang="en-AU" dirty="0">
                <a:cs typeface="Arial" panose="020B0604020202020204" pitchFamily="34" charset="0"/>
              </a:rPr>
              <a:t>Objectives </a:t>
            </a:r>
            <a:r>
              <a:rPr lang="en-AU" dirty="0">
                <a:cs typeface="Arial" panose="020B0604020202020204" pitchFamily="34" charset="0"/>
                <a:sym typeface="Wingdings" panose="05000000000000000000" pitchFamily="2" charset="2"/>
              </a:rPr>
              <a:t> </a:t>
            </a:r>
            <a:r>
              <a:rPr lang="en-AU" dirty="0" smtClean="0">
                <a:cs typeface="Arial" panose="020B0604020202020204" pitchFamily="34" charset="0"/>
                <a:sym typeface="Wingdings" panose="05000000000000000000" pitchFamily="2" charset="2"/>
              </a:rPr>
              <a:t>196 Indicators &amp; 205 Targets </a:t>
            </a:r>
            <a:r>
              <a:rPr lang="en-AU" dirty="0" smtClean="0">
                <a:cs typeface="Arial" panose="020B0604020202020204" pitchFamily="34" charset="0"/>
                <a:sym typeface="Wingdings" panose="05000000000000000000" pitchFamily="2" charset="2"/>
              </a:rPr>
              <a:t> </a:t>
            </a:r>
            <a:r>
              <a:rPr lang="en-AU" dirty="0" smtClean="0">
                <a:cs typeface="Arial" panose="020B0604020202020204" pitchFamily="34" charset="0"/>
                <a:sym typeface="Wingdings" panose="05000000000000000000" pitchFamily="2" charset="2"/>
              </a:rPr>
              <a:t> 17 SDGs </a:t>
            </a:r>
            <a:r>
              <a:rPr lang="en-AU" dirty="0" smtClean="0">
                <a:cs typeface="Arial" panose="020B0604020202020204" pitchFamily="34" charset="0"/>
                <a:sym typeface="Wingdings" panose="05000000000000000000" pitchFamily="2" charset="2"/>
              </a:rPr>
              <a:t>and </a:t>
            </a:r>
            <a:r>
              <a:rPr lang="en-AU" dirty="0" smtClean="0">
                <a:cs typeface="Arial" panose="020B0604020202020204" pitchFamily="34" charset="0"/>
                <a:sym typeface="Wingdings" panose="05000000000000000000" pitchFamily="2" charset="2"/>
              </a:rPr>
              <a:t>122 SDG indicators (includes Regional Core Indicators) </a:t>
            </a:r>
            <a:endParaRPr lang="en-AU" dirty="0" smtClean="0">
              <a:cs typeface="Arial" panose="020B0604020202020204" pitchFamily="34" charset="0"/>
              <a:sym typeface="Wingdings" panose="05000000000000000000" pitchFamily="2" charset="2"/>
            </a:endParaRPr>
          </a:p>
          <a:p>
            <a:pPr marL="0" indent="0">
              <a:buNone/>
            </a:pPr>
            <a:endParaRPr lang="en-AU" dirty="0">
              <a:cs typeface="Arial" panose="020B0604020202020204" pitchFamily="34" charset="0"/>
              <a:sym typeface="Wingdings" panose="05000000000000000000" pitchFamily="2" charset="2"/>
            </a:endParaRPr>
          </a:p>
          <a:p>
            <a:r>
              <a:rPr lang="en-AU" dirty="0" smtClean="0">
                <a:solidFill>
                  <a:srgbClr val="0070C0"/>
                </a:solidFill>
                <a:cs typeface="Arial" panose="020B0604020202020204" pitchFamily="34" charset="0"/>
              </a:rPr>
              <a:t>17 </a:t>
            </a:r>
            <a:r>
              <a:rPr lang="en-AU" dirty="0" smtClean="0">
                <a:solidFill>
                  <a:srgbClr val="0070C0"/>
                </a:solidFill>
                <a:cs typeface="Arial" panose="020B0604020202020204" pitchFamily="34" charset="0"/>
              </a:rPr>
              <a:t>SDG Goals and the </a:t>
            </a:r>
            <a:r>
              <a:rPr lang="en-AU" dirty="0" smtClean="0">
                <a:solidFill>
                  <a:srgbClr val="0070C0"/>
                </a:solidFill>
                <a:cs typeface="Arial" panose="020B0604020202020204" pitchFamily="34" charset="0"/>
              </a:rPr>
              <a:t>122 </a:t>
            </a:r>
            <a:r>
              <a:rPr lang="en-AU" dirty="0" smtClean="0">
                <a:solidFill>
                  <a:srgbClr val="0070C0"/>
                </a:solidFill>
                <a:cs typeface="Arial" panose="020B0604020202020204" pitchFamily="34" charset="0"/>
              </a:rPr>
              <a:t>SDG Targets and Indicators have also been analysed and linked to the NSDP Policy Objectives through an ‘integrated and localisation’ process </a:t>
            </a:r>
            <a:endParaRPr lang="en-AU" dirty="0">
              <a:solidFill>
                <a:srgbClr val="0070C0"/>
              </a:solidFill>
              <a:cs typeface="Arial" panose="020B0604020202020204" pitchFamily="34" charset="0"/>
            </a:endParaRPr>
          </a:p>
          <a:p>
            <a:r>
              <a:rPr lang="en-AU" dirty="0" smtClean="0">
                <a:cs typeface="Arial" panose="020B0604020202020204" pitchFamily="34" charset="0"/>
              </a:rPr>
              <a:t>Integrated reporting framework for both NSDP and SDGs </a:t>
            </a:r>
            <a:r>
              <a:rPr lang="en-AU" dirty="0" smtClean="0">
                <a:cs typeface="Arial" panose="020B0604020202020204" pitchFamily="34" charset="0"/>
              </a:rPr>
              <a:t>in </a:t>
            </a:r>
            <a:r>
              <a:rPr lang="en-AU" dirty="0" smtClean="0">
                <a:cs typeface="Arial" panose="020B0604020202020204" pitchFamily="34" charset="0"/>
              </a:rPr>
              <a:t>the Annual Development Report (ADR)</a:t>
            </a:r>
            <a:endParaRPr lang="en-AU" dirty="0">
              <a:cs typeface="Arial" panose="020B0604020202020204" pitchFamily="34" charset="0"/>
            </a:endParaRPr>
          </a:p>
          <a:p>
            <a:r>
              <a:rPr lang="en-AU" dirty="0" smtClean="0">
                <a:cs typeface="Arial" panose="020B0604020202020204" pitchFamily="34" charset="0"/>
              </a:rPr>
              <a:t>Reporting </a:t>
            </a:r>
            <a:r>
              <a:rPr lang="en-AU" dirty="0">
                <a:cs typeface="Arial" panose="020B0604020202020204" pitchFamily="34" charset="0"/>
              </a:rPr>
              <a:t>Mechanisms </a:t>
            </a:r>
            <a:r>
              <a:rPr lang="en-AU" dirty="0" smtClean="0">
                <a:cs typeface="Arial" panose="020B0604020202020204" pitchFamily="34" charset="0"/>
                <a:sym typeface="Wingdings" panose="05000000000000000000" pitchFamily="2" charset="2"/>
              </a:rPr>
              <a:t>National Planning Framework and National M&amp;E Policy</a:t>
            </a:r>
          </a:p>
          <a:p>
            <a:r>
              <a:rPr lang="en-AU" dirty="0" smtClean="0">
                <a:cs typeface="Arial" panose="020B0604020202020204" pitchFamily="34" charset="0"/>
                <a:sym typeface="Wingdings" panose="05000000000000000000" pitchFamily="2" charset="2"/>
              </a:rPr>
              <a:t>Tools </a:t>
            </a:r>
            <a:r>
              <a:rPr lang="en-AU" dirty="0" smtClean="0">
                <a:cs typeface="Arial" panose="020B0604020202020204" pitchFamily="34" charset="0"/>
                <a:sym typeface="Wingdings" panose="05000000000000000000" pitchFamily="2" charset="2"/>
              </a:rPr>
              <a:t>- NSDP Baseline Survey and the NSDP Indicators Database </a:t>
            </a:r>
          </a:p>
          <a:p>
            <a:pPr marL="0" indent="0">
              <a:buNone/>
            </a:pPr>
            <a:endParaRPr lang="en-AU" dirty="0">
              <a:cs typeface="Arial" panose="020B0604020202020204" pitchFamily="34" charset="0"/>
            </a:endParaRPr>
          </a:p>
          <a:p>
            <a:pPr marL="0" indent="0">
              <a:buNone/>
            </a:pPr>
            <a:endParaRPr lang="en-AU" dirty="0" smtClean="0"/>
          </a:p>
        </p:txBody>
      </p:sp>
      <p:sp>
        <p:nvSpPr>
          <p:cNvPr id="4" name="Footer Placeholder 3"/>
          <p:cNvSpPr>
            <a:spLocks noGrp="1"/>
          </p:cNvSpPr>
          <p:nvPr>
            <p:ph type="ftr" sz="quarter" idx="11"/>
          </p:nvPr>
        </p:nvSpPr>
        <p:spPr/>
        <p:txBody>
          <a:bodyPr/>
          <a:lstStyle/>
          <a:p>
            <a:r>
              <a:rPr lang="en-AU" dirty="0"/>
              <a:t>Vanuatu 2030 | The People's Plan | NSDP M&amp;E Framework </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4454" y="2"/>
            <a:ext cx="1177308" cy="1367419"/>
          </a:xfrm>
          <a:prstGeom prst="rect">
            <a:avLst/>
          </a:prstGeom>
        </p:spPr>
      </p:pic>
      <p:pic>
        <p:nvPicPr>
          <p:cNvPr id="2" name="Picture 1"/>
          <p:cNvPicPr>
            <a:picLocks noChangeAspect="1"/>
          </p:cNvPicPr>
          <p:nvPr/>
        </p:nvPicPr>
        <p:blipFill>
          <a:blip r:embed="rId3"/>
          <a:stretch>
            <a:fillRect/>
          </a:stretch>
        </p:blipFill>
        <p:spPr>
          <a:xfrm>
            <a:off x="1426854" y="191068"/>
            <a:ext cx="1265546" cy="1192023"/>
          </a:xfrm>
          <a:prstGeom prst="rect">
            <a:avLst/>
          </a:prstGeom>
        </p:spPr>
      </p:pic>
    </p:spTree>
    <p:extLst>
      <p:ext uri="{BB962C8B-B14F-4D97-AF65-F5344CB8AC3E}">
        <p14:creationId xmlns:p14="http://schemas.microsoft.com/office/powerpoint/2010/main" val="25810524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8000" y="272047"/>
            <a:ext cx="8331200" cy="1325563"/>
          </a:xfrm>
        </p:spPr>
        <p:txBody>
          <a:bodyPr/>
          <a:lstStyle/>
          <a:p>
            <a:r>
              <a:rPr lang="en-AU" b="1" dirty="0" smtClean="0"/>
              <a:t>ADR Matrix &amp; Report Template</a:t>
            </a:r>
            <a:endParaRPr lang="en-AU" b="1" dirty="0"/>
          </a:p>
        </p:txBody>
      </p:sp>
      <p:sp>
        <p:nvSpPr>
          <p:cNvPr id="4" name="Footer Placeholder 3"/>
          <p:cNvSpPr>
            <a:spLocks noGrp="1"/>
          </p:cNvSpPr>
          <p:nvPr>
            <p:ph type="ftr" sz="quarter" idx="11"/>
          </p:nvPr>
        </p:nvSpPr>
        <p:spPr/>
        <p:txBody>
          <a:bodyPr/>
          <a:lstStyle/>
          <a:p>
            <a:r>
              <a:rPr lang="en-AU" smtClean="0"/>
              <a:t>Vanuatu 2030 | The People's Plan</a:t>
            </a:r>
            <a:endParaRPr lang="en-AU"/>
          </a:p>
        </p:txBody>
      </p:sp>
      <p:graphicFrame>
        <p:nvGraphicFramePr>
          <p:cNvPr id="3" name="Table 2"/>
          <p:cNvGraphicFramePr>
            <a:graphicFrameLocks noGrp="1"/>
          </p:cNvGraphicFramePr>
          <p:nvPr>
            <p:extLst/>
          </p:nvPr>
        </p:nvGraphicFramePr>
        <p:xfrm>
          <a:off x="1181101" y="1690696"/>
          <a:ext cx="9829801" cy="4675187"/>
        </p:xfrm>
        <a:graphic>
          <a:graphicData uri="http://schemas.openxmlformats.org/drawingml/2006/table">
            <a:tbl>
              <a:tblPr>
                <a:tableStyleId>{5C22544A-7EE6-4342-B048-85BDC9FD1C3A}</a:tableStyleId>
              </a:tblPr>
              <a:tblGrid>
                <a:gridCol w="1258113"/>
                <a:gridCol w="1429674"/>
                <a:gridCol w="50833"/>
                <a:gridCol w="1715608"/>
                <a:gridCol w="1658421"/>
                <a:gridCol w="1258113"/>
                <a:gridCol w="1315300"/>
                <a:gridCol w="1143739"/>
              </a:tblGrid>
              <a:tr h="438191">
                <a:tc gridSpan="8">
                  <a:txBody>
                    <a:bodyPr/>
                    <a:lstStyle/>
                    <a:p>
                      <a:pPr marL="0" marR="0">
                        <a:lnSpc>
                          <a:spcPct val="115000"/>
                        </a:lnSpc>
                        <a:spcBef>
                          <a:spcPts val="0"/>
                        </a:spcBef>
                        <a:spcAft>
                          <a:spcPts val="0"/>
                        </a:spcAft>
                      </a:pPr>
                      <a:r>
                        <a:rPr lang="en-GB" sz="1100" b="1" spc="-10" dirty="0">
                          <a:effectLst/>
                          <a:latin typeface="Tahoma" panose="020B0604030504040204" pitchFamily="34" charset="0"/>
                          <a:ea typeface="Tahoma" panose="020B0604030504040204" pitchFamily="34" charset="0"/>
                          <a:cs typeface="Tahoma" panose="020B0604030504040204" pitchFamily="34" charset="0"/>
                        </a:rPr>
                        <a:t>SOCIETY GOAL 3: </a:t>
                      </a:r>
                      <a:endParaRPr lang="en-US" sz="1100" b="1" dirty="0">
                        <a:effectLst/>
                        <a:latin typeface="Tahoma" panose="020B0604030504040204" pitchFamily="34" charset="0"/>
                        <a:ea typeface="Tahoma" panose="020B0604030504040204" pitchFamily="34" charset="0"/>
                        <a:cs typeface="Tahoma" panose="020B0604030504040204" pitchFamily="34" charset="0"/>
                      </a:endParaRPr>
                    </a:p>
                    <a:p>
                      <a:pPr marL="0" marR="0">
                        <a:lnSpc>
                          <a:spcPct val="107000"/>
                        </a:lnSpc>
                        <a:spcBef>
                          <a:spcPts val="0"/>
                        </a:spcBef>
                        <a:spcAft>
                          <a:spcPts val="0"/>
                        </a:spcAft>
                      </a:pPr>
                      <a:r>
                        <a:rPr lang="en-US" sz="1100" b="1" dirty="0">
                          <a:effectLst/>
                          <a:latin typeface="Tahoma" panose="020B0604030504040204" pitchFamily="34" charset="0"/>
                          <a:ea typeface="Tahoma" panose="020B0604030504040204" pitchFamily="34" charset="0"/>
                          <a:cs typeface="Tahoma" panose="020B0604030504040204" pitchFamily="34" charset="0"/>
                        </a:rPr>
                        <a:t>A healthy population that enjoys a high quality of physical, mental, spiritual and social well-being </a:t>
                      </a:r>
                      <a:endParaRPr lang="en-US" sz="11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0" marR="0" marT="0" marB="0">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14227">
                <a:tc>
                  <a:txBody>
                    <a:bodyPr/>
                    <a:lstStyle/>
                    <a:p>
                      <a:pPr marL="228600" marR="0" algn="ctr">
                        <a:lnSpc>
                          <a:spcPct val="115000"/>
                        </a:lnSpc>
                        <a:spcBef>
                          <a:spcPts val="0"/>
                        </a:spcBef>
                        <a:spcAft>
                          <a:spcPts val="0"/>
                        </a:spcAft>
                      </a:pPr>
                      <a:r>
                        <a:rPr lang="en-US" sz="1100" kern="1200" dirty="0">
                          <a:effectLst/>
                          <a:latin typeface="Tahoma" panose="020B0604030504040204" pitchFamily="34" charset="0"/>
                          <a:ea typeface="Tahoma" panose="020B0604030504040204" pitchFamily="34" charset="0"/>
                          <a:cs typeface="Tahoma" panose="020B0604030504040204" pitchFamily="34" charset="0"/>
                        </a:rPr>
                        <a:t>PO</a:t>
                      </a:r>
                      <a:endParaRPr lang="en-US" sz="1100" dirty="0">
                        <a:effectLst/>
                        <a:latin typeface="Tahoma" panose="020B0604030504040204" pitchFamily="34" charset="0"/>
                        <a:ea typeface="Tahoma" panose="020B0604030504040204" pitchFamily="34" charset="0"/>
                        <a:cs typeface="Tahoma" panose="020B0604030504040204" pitchFamily="34" charset="0"/>
                      </a:endParaRPr>
                    </a:p>
                  </a:txBody>
                  <a:tcPr marL="0" marR="0" marT="0" marB="0">
                    <a:solidFill>
                      <a:schemeClr val="accent2">
                        <a:lumMod val="20000"/>
                        <a:lumOff val="80000"/>
                      </a:schemeClr>
                    </a:solidFill>
                  </a:tcPr>
                </a:tc>
                <a:tc gridSpan="4">
                  <a:txBody>
                    <a:bodyPr/>
                    <a:lstStyle/>
                    <a:p>
                      <a:pPr marL="228600" marR="0" algn="ctr">
                        <a:lnSpc>
                          <a:spcPct val="115000"/>
                        </a:lnSpc>
                        <a:spcBef>
                          <a:spcPts val="0"/>
                        </a:spcBef>
                        <a:spcAft>
                          <a:spcPts val="0"/>
                        </a:spcAft>
                      </a:pPr>
                      <a:r>
                        <a:rPr lang="en-US" sz="1100" kern="1200" dirty="0">
                          <a:effectLst/>
                          <a:latin typeface="Tahoma" panose="020B0604030504040204" pitchFamily="34" charset="0"/>
                          <a:ea typeface="Tahoma" panose="020B0604030504040204" pitchFamily="34" charset="0"/>
                          <a:cs typeface="Tahoma" panose="020B0604030504040204" pitchFamily="34" charset="0"/>
                        </a:rPr>
                        <a:t>Monitoring</a:t>
                      </a:r>
                      <a:endParaRPr lang="en-US" sz="1100" dirty="0">
                        <a:effectLst/>
                        <a:latin typeface="Tahoma" panose="020B0604030504040204" pitchFamily="34" charset="0"/>
                        <a:ea typeface="Tahoma" panose="020B0604030504040204" pitchFamily="34" charset="0"/>
                        <a:cs typeface="Tahoma" panose="020B0604030504040204" pitchFamily="34" charset="0"/>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1100" kern="1200" dirty="0">
                          <a:effectLst/>
                          <a:latin typeface="Tahoma" panose="020B0604030504040204" pitchFamily="34" charset="0"/>
                          <a:ea typeface="Tahoma" panose="020B0604030504040204" pitchFamily="34" charset="0"/>
                          <a:cs typeface="Tahoma" panose="020B0604030504040204" pitchFamily="34" charset="0"/>
                        </a:rPr>
                        <a:t>Evaluation</a:t>
                      </a:r>
                      <a:endParaRPr lang="en-US" sz="1100" dirty="0">
                        <a:effectLst/>
                        <a:latin typeface="Tahoma" panose="020B0604030504040204" pitchFamily="34" charset="0"/>
                        <a:ea typeface="Tahoma" panose="020B0604030504040204" pitchFamily="34" charset="0"/>
                        <a:cs typeface="Tahoma" panose="020B0604030504040204" pitchFamily="34" charset="0"/>
                      </a:endParaRPr>
                    </a:p>
                  </a:txBody>
                  <a:tcPr marL="0" marR="0" marT="0" marB="0">
                    <a:solidFill>
                      <a:schemeClr val="accent4">
                        <a:lumMod val="40000"/>
                        <a:lumOff val="60000"/>
                      </a:schemeClr>
                    </a:solidFill>
                  </a:tcPr>
                </a:tc>
                <a:tc hMerge="1">
                  <a:txBody>
                    <a:bodyPr/>
                    <a:lstStyle/>
                    <a:p>
                      <a:endParaRPr lang="en-US"/>
                    </a:p>
                  </a:txBody>
                  <a:tcPr/>
                </a:tc>
                <a:tc hMerge="1">
                  <a:txBody>
                    <a:bodyPr/>
                    <a:lstStyle/>
                    <a:p>
                      <a:endParaRPr lang="en-US"/>
                    </a:p>
                  </a:txBody>
                  <a:tcPr/>
                </a:tc>
              </a:tr>
              <a:tr h="670921">
                <a:tc>
                  <a:txBody>
                    <a:bodyPr/>
                    <a:lstStyle/>
                    <a:p>
                      <a:pPr marL="0" marR="0">
                        <a:lnSpc>
                          <a:spcPct val="115000"/>
                        </a:lnSpc>
                        <a:spcBef>
                          <a:spcPts val="0"/>
                        </a:spcBef>
                        <a:spcAft>
                          <a:spcPts val="0"/>
                        </a:spcAft>
                      </a:pPr>
                      <a:r>
                        <a:rPr lang="en-US" sz="1100" dirty="0">
                          <a:effectLst/>
                          <a:latin typeface="Tahoma" panose="020B0604030504040204" pitchFamily="34" charset="0"/>
                          <a:ea typeface="Tahoma" panose="020B0604030504040204" pitchFamily="34" charset="0"/>
                          <a:cs typeface="Tahoma" panose="020B0604030504040204" pitchFamily="34" charset="0"/>
                        </a:rPr>
                        <a:t>NSDP Policy Objectives</a:t>
                      </a:r>
                    </a:p>
                  </a:txBody>
                  <a:tcPr marL="0" marR="0" marT="0" marB="0">
                    <a:solidFill>
                      <a:schemeClr val="accent2">
                        <a:lumMod val="20000"/>
                        <a:lumOff val="80000"/>
                      </a:schemeClr>
                    </a:solidFill>
                  </a:tcPr>
                </a:tc>
                <a:tc gridSpan="2">
                  <a:txBody>
                    <a:bodyPr/>
                    <a:lstStyle/>
                    <a:p>
                      <a:pPr marL="0" marR="0" algn="ctr">
                        <a:lnSpc>
                          <a:spcPct val="115000"/>
                        </a:lnSpc>
                        <a:spcBef>
                          <a:spcPts val="0"/>
                        </a:spcBef>
                        <a:spcAft>
                          <a:spcPts val="0"/>
                        </a:spcAft>
                      </a:pPr>
                      <a:r>
                        <a:rPr lang="en-US" sz="1100" dirty="0">
                          <a:effectLst/>
                          <a:latin typeface="Tahoma" panose="020B0604030504040204" pitchFamily="34" charset="0"/>
                          <a:ea typeface="Tahoma" panose="020B0604030504040204" pitchFamily="34" charset="0"/>
                          <a:cs typeface="Tahoma" panose="020B0604030504040204" pitchFamily="34" charset="0"/>
                        </a:rPr>
                        <a:t>Indicators</a:t>
                      </a:r>
                    </a:p>
                    <a:p>
                      <a:pPr marL="0" marR="0" algn="ctr">
                        <a:lnSpc>
                          <a:spcPct val="115000"/>
                        </a:lnSpc>
                        <a:spcBef>
                          <a:spcPts val="0"/>
                        </a:spcBef>
                        <a:spcAft>
                          <a:spcPts val="0"/>
                        </a:spcAft>
                      </a:pPr>
                      <a:r>
                        <a:rPr lang="en-US" sz="1100" kern="1200" dirty="0">
                          <a:effectLst/>
                          <a:latin typeface="Tahoma" panose="020B0604030504040204" pitchFamily="34" charset="0"/>
                          <a:ea typeface="Tahoma" panose="020B0604030504040204" pitchFamily="34" charset="0"/>
                          <a:cs typeface="Tahoma" panose="020B0604030504040204" pitchFamily="34" charset="0"/>
                        </a:rPr>
                        <a:t>What are we Monitoring</a:t>
                      </a:r>
                      <a:endParaRPr lang="en-US" sz="1100" dirty="0">
                        <a:effectLst/>
                        <a:latin typeface="Tahoma" panose="020B0604030504040204" pitchFamily="34" charset="0"/>
                        <a:ea typeface="Tahoma" panose="020B0604030504040204" pitchFamily="34" charset="0"/>
                        <a:cs typeface="Tahoma" panose="020B0604030504040204" pitchFamily="34" charset="0"/>
                      </a:endParaRPr>
                    </a:p>
                  </a:txBody>
                  <a:tcPr marL="25400" marR="25400" marT="9525" marB="0"/>
                </a:tc>
                <a:tc hMerge="1">
                  <a:txBody>
                    <a:bodyPr/>
                    <a:lstStyle/>
                    <a:p>
                      <a:endParaRPr lang="en-US"/>
                    </a:p>
                  </a:txBody>
                  <a:tcPr/>
                </a:tc>
                <a:tc>
                  <a:txBody>
                    <a:bodyPr/>
                    <a:lstStyle/>
                    <a:p>
                      <a:pPr marL="0" marR="0" algn="ctr">
                        <a:lnSpc>
                          <a:spcPct val="115000"/>
                        </a:lnSpc>
                        <a:spcBef>
                          <a:spcPts val="0"/>
                        </a:spcBef>
                        <a:spcAft>
                          <a:spcPts val="0"/>
                        </a:spcAft>
                      </a:pPr>
                      <a:r>
                        <a:rPr lang="en-US" sz="1100" kern="1200">
                          <a:effectLst/>
                          <a:latin typeface="Tahoma" panose="020B0604030504040204" pitchFamily="34" charset="0"/>
                          <a:ea typeface="Tahoma" panose="020B0604030504040204" pitchFamily="34" charset="0"/>
                          <a:cs typeface="Tahoma" panose="020B0604030504040204" pitchFamily="34" charset="0"/>
                        </a:rPr>
                        <a:t>Baseline</a:t>
                      </a:r>
                      <a:endParaRPr lang="en-US" sz="1100">
                        <a:effectLst/>
                        <a:latin typeface="Tahoma" panose="020B0604030504040204" pitchFamily="34" charset="0"/>
                        <a:ea typeface="Tahoma" panose="020B0604030504040204" pitchFamily="34" charset="0"/>
                        <a:cs typeface="Tahoma" panose="020B0604030504040204" pitchFamily="34" charset="0"/>
                      </a:endParaRPr>
                    </a:p>
                  </a:txBody>
                  <a:tcPr marL="25400" marR="25400" marT="9525" marB="0"/>
                </a:tc>
                <a:tc>
                  <a:txBody>
                    <a:bodyPr/>
                    <a:lstStyle/>
                    <a:p>
                      <a:pPr marL="228600" marR="0" algn="ctr">
                        <a:lnSpc>
                          <a:spcPct val="115000"/>
                        </a:lnSpc>
                        <a:spcBef>
                          <a:spcPts val="0"/>
                        </a:spcBef>
                        <a:spcAft>
                          <a:spcPts val="0"/>
                        </a:spcAft>
                      </a:pPr>
                      <a:r>
                        <a:rPr lang="en-US" sz="1100" kern="1200" dirty="0">
                          <a:effectLst/>
                          <a:latin typeface="Tahoma" panose="020B0604030504040204" pitchFamily="34" charset="0"/>
                          <a:ea typeface="Tahoma" panose="020B0604030504040204" pitchFamily="34" charset="0"/>
                          <a:cs typeface="Tahoma" panose="020B0604030504040204" pitchFamily="34" charset="0"/>
                        </a:rPr>
                        <a:t>Target </a:t>
                      </a:r>
                      <a:endParaRPr lang="en-US" sz="1100" dirty="0">
                        <a:effectLst/>
                        <a:latin typeface="Tahoma" panose="020B0604030504040204" pitchFamily="34" charset="0"/>
                        <a:ea typeface="Tahoma" panose="020B0604030504040204" pitchFamily="34" charset="0"/>
                        <a:cs typeface="Tahoma" panose="020B0604030504040204" pitchFamily="34" charset="0"/>
                      </a:endParaRPr>
                    </a:p>
                    <a:p>
                      <a:pPr marL="0" marR="0" algn="ctr">
                        <a:lnSpc>
                          <a:spcPct val="115000"/>
                        </a:lnSpc>
                        <a:spcBef>
                          <a:spcPts val="0"/>
                        </a:spcBef>
                        <a:spcAft>
                          <a:spcPts val="0"/>
                        </a:spcAft>
                      </a:pPr>
                      <a:r>
                        <a:rPr lang="en-US" sz="1100" kern="1200" dirty="0">
                          <a:effectLst/>
                          <a:latin typeface="Tahoma" panose="020B0604030504040204" pitchFamily="34" charset="0"/>
                          <a:ea typeface="Tahoma" panose="020B0604030504040204" pitchFamily="34" charset="0"/>
                          <a:cs typeface="Tahoma" panose="020B0604030504040204" pitchFamily="34" charset="0"/>
                        </a:rPr>
                        <a:t>Where do we want/need to be</a:t>
                      </a:r>
                      <a:endParaRPr lang="en-US" sz="1100" dirty="0">
                        <a:effectLst/>
                        <a:latin typeface="Tahoma" panose="020B0604030504040204" pitchFamily="34" charset="0"/>
                        <a:ea typeface="Tahoma" panose="020B0604030504040204" pitchFamily="34" charset="0"/>
                        <a:cs typeface="Tahoma" panose="020B0604030504040204" pitchFamily="34" charset="0"/>
                      </a:endParaRPr>
                    </a:p>
                  </a:txBody>
                  <a:tcPr marL="25400" marR="25400" marT="9525" marB="0"/>
                </a:tc>
                <a:tc>
                  <a:txBody>
                    <a:bodyPr/>
                    <a:lstStyle/>
                    <a:p>
                      <a:pPr marL="0" marR="0" algn="ctr">
                        <a:lnSpc>
                          <a:spcPct val="115000"/>
                        </a:lnSpc>
                        <a:spcBef>
                          <a:spcPts val="0"/>
                        </a:spcBef>
                        <a:spcAft>
                          <a:spcPts val="0"/>
                        </a:spcAft>
                      </a:pPr>
                      <a:r>
                        <a:rPr lang="en-US" sz="1100" kern="1200" dirty="0">
                          <a:effectLst/>
                          <a:latin typeface="Tahoma" panose="020B0604030504040204" pitchFamily="34" charset="0"/>
                          <a:ea typeface="Tahoma" panose="020B0604030504040204" pitchFamily="34" charset="0"/>
                          <a:cs typeface="Tahoma" panose="020B0604030504040204" pitchFamily="34" charset="0"/>
                        </a:rPr>
                        <a:t>Status </a:t>
                      </a:r>
                      <a:endParaRPr lang="en-US" sz="1100" dirty="0">
                        <a:effectLst/>
                        <a:latin typeface="Tahoma" panose="020B0604030504040204" pitchFamily="34" charset="0"/>
                        <a:ea typeface="Tahoma" panose="020B0604030504040204" pitchFamily="34" charset="0"/>
                        <a:cs typeface="Tahoma" panose="020B0604030504040204" pitchFamily="34" charset="0"/>
                      </a:endParaRPr>
                    </a:p>
                    <a:p>
                      <a:pPr marL="0" marR="0" algn="ctr">
                        <a:lnSpc>
                          <a:spcPct val="115000"/>
                        </a:lnSpc>
                        <a:spcBef>
                          <a:spcPts val="0"/>
                        </a:spcBef>
                        <a:spcAft>
                          <a:spcPts val="0"/>
                        </a:spcAft>
                      </a:pPr>
                      <a:r>
                        <a:rPr lang="en-US" sz="1100" kern="1200" dirty="0">
                          <a:effectLst/>
                          <a:latin typeface="Tahoma" panose="020B0604030504040204" pitchFamily="34" charset="0"/>
                          <a:ea typeface="Tahoma" panose="020B0604030504040204" pitchFamily="34" charset="0"/>
                          <a:cs typeface="Tahoma" panose="020B0604030504040204" pitchFamily="34" charset="0"/>
                        </a:rPr>
                        <a:t>NSDP Indicator and SDGs</a:t>
                      </a:r>
                      <a:endParaRPr lang="en-US" sz="1100" dirty="0">
                        <a:effectLst/>
                        <a:latin typeface="Tahoma" panose="020B0604030504040204" pitchFamily="34" charset="0"/>
                        <a:ea typeface="Tahoma" panose="020B0604030504040204" pitchFamily="34" charset="0"/>
                        <a:cs typeface="Tahoma" panose="020B0604030504040204" pitchFamily="34" charset="0"/>
                      </a:endParaRPr>
                    </a:p>
                  </a:txBody>
                  <a:tcPr marL="25400" marR="25400" marT="9525" marB="0">
                    <a:solidFill>
                      <a:schemeClr val="accent4">
                        <a:lumMod val="40000"/>
                        <a:lumOff val="60000"/>
                      </a:schemeClr>
                    </a:solidFill>
                  </a:tcPr>
                </a:tc>
                <a:tc>
                  <a:txBody>
                    <a:bodyPr/>
                    <a:lstStyle/>
                    <a:p>
                      <a:pPr marL="0" marR="0" algn="ctr">
                        <a:lnSpc>
                          <a:spcPct val="115000"/>
                        </a:lnSpc>
                        <a:spcBef>
                          <a:spcPts val="0"/>
                        </a:spcBef>
                        <a:spcAft>
                          <a:spcPts val="0"/>
                        </a:spcAft>
                      </a:pPr>
                      <a:r>
                        <a:rPr lang="en-US" sz="1100" kern="1200" dirty="0">
                          <a:effectLst/>
                          <a:latin typeface="Tahoma" panose="020B0604030504040204" pitchFamily="34" charset="0"/>
                          <a:ea typeface="Tahoma" panose="020B0604030504040204" pitchFamily="34" charset="0"/>
                          <a:cs typeface="Tahoma" panose="020B0604030504040204" pitchFamily="34" charset="0"/>
                        </a:rPr>
                        <a:t>Measurement </a:t>
                      </a:r>
                      <a:endParaRPr lang="en-US" sz="1100" dirty="0">
                        <a:effectLst/>
                        <a:latin typeface="Tahoma" panose="020B0604030504040204" pitchFamily="34" charset="0"/>
                        <a:ea typeface="Tahoma" panose="020B0604030504040204" pitchFamily="34" charset="0"/>
                        <a:cs typeface="Tahoma" panose="020B0604030504040204" pitchFamily="34" charset="0"/>
                      </a:endParaRPr>
                    </a:p>
                  </a:txBody>
                  <a:tcPr marL="0" marR="0" marT="0" marB="0">
                    <a:solidFill>
                      <a:schemeClr val="accent4">
                        <a:lumMod val="40000"/>
                        <a:lumOff val="60000"/>
                      </a:schemeClr>
                    </a:solidFill>
                  </a:tcPr>
                </a:tc>
                <a:tc>
                  <a:txBody>
                    <a:bodyPr/>
                    <a:lstStyle/>
                    <a:p>
                      <a:pPr marL="0" marR="0" algn="ctr">
                        <a:lnSpc>
                          <a:spcPct val="115000"/>
                        </a:lnSpc>
                        <a:spcBef>
                          <a:spcPts val="0"/>
                        </a:spcBef>
                        <a:spcAft>
                          <a:spcPts val="0"/>
                        </a:spcAft>
                      </a:pPr>
                      <a:r>
                        <a:rPr lang="en-US" sz="1100" kern="1200">
                          <a:effectLst/>
                          <a:latin typeface="Tahoma" panose="020B0604030504040204" pitchFamily="34" charset="0"/>
                          <a:ea typeface="Tahoma" panose="020B0604030504040204" pitchFamily="34" charset="0"/>
                          <a:cs typeface="Tahoma" panose="020B0604030504040204" pitchFamily="34" charset="0"/>
                        </a:rPr>
                        <a:t>Summary Analysis </a:t>
                      </a:r>
                      <a:endParaRPr lang="en-US" sz="1100">
                        <a:effectLst/>
                        <a:latin typeface="Tahoma" panose="020B0604030504040204" pitchFamily="34" charset="0"/>
                        <a:ea typeface="Tahoma" panose="020B0604030504040204" pitchFamily="34" charset="0"/>
                        <a:cs typeface="Tahoma" panose="020B0604030504040204" pitchFamily="34" charset="0"/>
                      </a:endParaRPr>
                    </a:p>
                    <a:p>
                      <a:pPr marL="0" marR="0" algn="ctr">
                        <a:lnSpc>
                          <a:spcPct val="115000"/>
                        </a:lnSpc>
                        <a:spcBef>
                          <a:spcPts val="0"/>
                        </a:spcBef>
                        <a:spcAft>
                          <a:spcPts val="0"/>
                        </a:spcAft>
                      </a:pPr>
                      <a:r>
                        <a:rPr lang="en-US" sz="1100" kern="1200">
                          <a:effectLst/>
                          <a:latin typeface="Tahoma" panose="020B0604030504040204" pitchFamily="34" charset="0"/>
                          <a:ea typeface="Tahoma" panose="020B0604030504040204" pitchFamily="34" charset="0"/>
                          <a:cs typeface="Tahoma" panose="020B0604030504040204" pitchFamily="34" charset="0"/>
                        </a:rPr>
                        <a:t>(Validation)</a:t>
                      </a:r>
                      <a:endParaRPr lang="en-US" sz="1100">
                        <a:effectLst/>
                        <a:latin typeface="Tahoma" panose="020B0604030504040204" pitchFamily="34" charset="0"/>
                        <a:ea typeface="Tahoma" panose="020B0604030504040204" pitchFamily="34" charset="0"/>
                        <a:cs typeface="Tahoma" panose="020B0604030504040204" pitchFamily="34" charset="0"/>
                      </a:endParaRPr>
                    </a:p>
                  </a:txBody>
                  <a:tcPr marL="25400" marR="25400" marT="9525" marB="0">
                    <a:solidFill>
                      <a:schemeClr val="accent4">
                        <a:lumMod val="40000"/>
                        <a:lumOff val="60000"/>
                      </a:schemeClr>
                    </a:solidFill>
                  </a:tcPr>
                </a:tc>
              </a:tr>
              <a:tr h="3351848">
                <a:tc>
                  <a:txBody>
                    <a:bodyPr/>
                    <a:lstStyle/>
                    <a:p>
                      <a:pPr marL="0" marR="0">
                        <a:lnSpc>
                          <a:spcPct val="107000"/>
                        </a:lnSpc>
                        <a:spcBef>
                          <a:spcPts val="0"/>
                        </a:spcBef>
                        <a:spcAft>
                          <a:spcPts val="0"/>
                        </a:spcAft>
                      </a:pPr>
                      <a:r>
                        <a:rPr lang="en-US" sz="1100" dirty="0">
                          <a:effectLst/>
                          <a:latin typeface="Tahoma" panose="020B0604030504040204" pitchFamily="34" charset="0"/>
                          <a:ea typeface="Tahoma" panose="020B0604030504040204" pitchFamily="34" charset="0"/>
                          <a:cs typeface="Tahoma" panose="020B0604030504040204" pitchFamily="34" charset="0"/>
                        </a:rPr>
                        <a:t>SOC 3.1: </a:t>
                      </a:r>
                    </a:p>
                    <a:p>
                      <a:pPr marL="0" marR="0">
                        <a:lnSpc>
                          <a:spcPct val="107000"/>
                        </a:lnSpc>
                        <a:spcBef>
                          <a:spcPts val="0"/>
                        </a:spcBef>
                        <a:spcAft>
                          <a:spcPts val="0"/>
                        </a:spcAft>
                      </a:pPr>
                      <a:r>
                        <a:rPr lang="en-US" sz="1100" dirty="0">
                          <a:effectLst/>
                          <a:latin typeface="Tahoma" panose="020B0604030504040204" pitchFamily="34" charset="0"/>
                          <a:ea typeface="Tahoma" panose="020B0604030504040204" pitchFamily="34" charset="0"/>
                          <a:cs typeface="Tahoma" panose="020B0604030504040204" pitchFamily="34" charset="0"/>
                        </a:rPr>
                        <a:t>Ensure that the population of Vanuatu has equitable access to affordable, quality health care through the fair distribution of facilities that are suitably resourced and equipped </a:t>
                      </a:r>
                    </a:p>
                    <a:p>
                      <a:pPr marL="0" marR="0">
                        <a:lnSpc>
                          <a:spcPct val="115000"/>
                        </a:lnSpc>
                        <a:spcBef>
                          <a:spcPts val="0"/>
                        </a:spcBef>
                        <a:spcAft>
                          <a:spcPts val="0"/>
                        </a:spcAft>
                      </a:pPr>
                      <a:r>
                        <a:rPr lang="en-US" sz="1100" kern="1200" dirty="0">
                          <a:effectLst/>
                          <a:latin typeface="Tahoma" panose="020B0604030504040204" pitchFamily="34" charset="0"/>
                          <a:ea typeface="Tahoma" panose="020B0604030504040204" pitchFamily="34" charset="0"/>
                          <a:cs typeface="Tahoma" panose="020B0604030504040204" pitchFamily="34" charset="0"/>
                        </a:rPr>
                        <a:t> </a:t>
                      </a:r>
                      <a:endParaRPr lang="en-US" sz="1100" dirty="0">
                        <a:effectLst/>
                        <a:latin typeface="Tahoma" panose="020B0604030504040204" pitchFamily="34" charset="0"/>
                        <a:ea typeface="Tahoma" panose="020B0604030504040204" pitchFamily="34" charset="0"/>
                        <a:cs typeface="Tahoma" panose="020B0604030504040204" pitchFamily="34" charset="0"/>
                      </a:endParaRPr>
                    </a:p>
                  </a:txBody>
                  <a:tcPr marL="0" marR="0" marT="0" marB="0">
                    <a:solidFill>
                      <a:schemeClr val="accent2">
                        <a:lumMod val="20000"/>
                        <a:lumOff val="80000"/>
                      </a:schemeClr>
                    </a:solidFill>
                  </a:tcPr>
                </a:tc>
                <a:tc>
                  <a:txBody>
                    <a:bodyPr/>
                    <a:lstStyle/>
                    <a:p>
                      <a:pPr marL="0" marR="0">
                        <a:lnSpc>
                          <a:spcPct val="107000"/>
                        </a:lnSpc>
                        <a:spcBef>
                          <a:spcPts val="0"/>
                        </a:spcBef>
                        <a:spcAft>
                          <a:spcPts val="0"/>
                        </a:spcAft>
                      </a:pPr>
                      <a:r>
                        <a:rPr lang="en-US" sz="1100">
                          <a:effectLst/>
                          <a:latin typeface="Tahoma" panose="020B0604030504040204" pitchFamily="34" charset="0"/>
                          <a:ea typeface="Tahoma" panose="020B0604030504040204" pitchFamily="34" charset="0"/>
                          <a:cs typeface="Tahoma" panose="020B0604030504040204" pitchFamily="34" charset="0"/>
                        </a:rPr>
                        <a:t>SOC 3.1.1 </a:t>
                      </a:r>
                    </a:p>
                    <a:p>
                      <a:pPr marL="0" marR="0">
                        <a:lnSpc>
                          <a:spcPct val="107000"/>
                        </a:lnSpc>
                        <a:spcBef>
                          <a:spcPts val="0"/>
                        </a:spcBef>
                        <a:spcAft>
                          <a:spcPts val="0"/>
                        </a:spcAft>
                      </a:pPr>
                      <a:r>
                        <a:rPr lang="en-US" sz="1100">
                          <a:effectLst/>
                          <a:latin typeface="Tahoma" panose="020B0604030504040204" pitchFamily="34" charset="0"/>
                          <a:ea typeface="Tahoma" panose="020B0604030504040204" pitchFamily="34" charset="0"/>
                          <a:cs typeface="Tahoma" panose="020B0604030504040204" pitchFamily="34" charset="0"/>
                        </a:rPr>
                        <a:t>Number of skilled health professionals to 10,000 population </a:t>
                      </a:r>
                    </a:p>
                    <a:p>
                      <a:pPr marL="0" marR="0">
                        <a:lnSpc>
                          <a:spcPct val="107000"/>
                        </a:lnSpc>
                        <a:spcBef>
                          <a:spcPts val="0"/>
                        </a:spcBef>
                        <a:spcAft>
                          <a:spcPts val="0"/>
                        </a:spcAft>
                      </a:pPr>
                      <a:r>
                        <a:rPr lang="en-US" sz="1100">
                          <a:effectLst/>
                          <a:latin typeface="Tahoma" panose="020B0604030504040204" pitchFamily="34" charset="0"/>
                          <a:ea typeface="Tahoma" panose="020B0604030504040204" pitchFamily="34" charset="0"/>
                          <a:cs typeface="Tahoma" panose="020B0604030504040204" pitchFamily="34" charset="0"/>
                        </a:rPr>
                        <a:t> </a:t>
                      </a:r>
                      <a:endParaRPr lang="en-US" sz="110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25400" marR="25400" marT="9525" marB="0"/>
                </a:tc>
                <a:tc gridSpan="2">
                  <a:txBody>
                    <a:bodyPr/>
                    <a:lstStyle/>
                    <a:p>
                      <a:pPr marL="0" marR="0">
                        <a:lnSpc>
                          <a:spcPct val="107000"/>
                        </a:lnSpc>
                        <a:spcBef>
                          <a:spcPts val="0"/>
                        </a:spcBef>
                        <a:spcAft>
                          <a:spcPts val="0"/>
                        </a:spcAft>
                      </a:pPr>
                      <a:r>
                        <a:rPr lang="en-US" sz="1100" dirty="0">
                          <a:effectLst/>
                          <a:latin typeface="Tahoma" panose="020B0604030504040204" pitchFamily="34" charset="0"/>
                          <a:ea typeface="Tahoma" panose="020B0604030504040204" pitchFamily="34" charset="0"/>
                          <a:cs typeface="Tahoma" panose="020B0604030504040204" pitchFamily="34" charset="0"/>
                        </a:rPr>
                        <a:t>Baseline: </a:t>
                      </a:r>
                    </a:p>
                    <a:p>
                      <a:pPr marL="342900" marR="0" lvl="0" indent="-342900">
                        <a:lnSpc>
                          <a:spcPct val="107000"/>
                        </a:lnSpc>
                        <a:spcBef>
                          <a:spcPts val="0"/>
                        </a:spcBef>
                        <a:spcAft>
                          <a:spcPts val="0"/>
                        </a:spcAft>
                        <a:buFont typeface="Wingdings" panose="05000000000000000000" pitchFamily="2" charset="2"/>
                        <a:buChar char=""/>
                      </a:pPr>
                      <a:r>
                        <a:rPr lang="en-US" sz="1100" dirty="0">
                          <a:effectLst/>
                          <a:latin typeface="Tahoma" panose="020B0604030504040204" pitchFamily="34" charset="0"/>
                          <a:ea typeface="Tahoma" panose="020B0604030504040204" pitchFamily="34" charset="0"/>
                          <a:cs typeface="Tahoma" panose="020B0604030504040204" pitchFamily="34" charset="0"/>
                        </a:rPr>
                        <a:t>2014 - Doctors = 1 per 10,000; Nurses = 12.3 per 10,000; Midwives = 1.4 per 10,000 population [Source: HRIS2, </a:t>
                      </a:r>
                      <a:r>
                        <a:rPr lang="en-US" sz="1100" dirty="0" err="1">
                          <a:effectLst/>
                          <a:latin typeface="Tahoma" panose="020B0604030504040204" pitchFamily="34" charset="0"/>
                          <a:ea typeface="Tahoma" panose="020B0604030504040204" pitchFamily="34" charset="0"/>
                          <a:cs typeface="Tahoma" panose="020B0604030504040204" pitchFamily="34" charset="0"/>
                        </a:rPr>
                        <a:t>MoH</a:t>
                      </a:r>
                      <a:r>
                        <a:rPr lang="en-US" sz="1100" dirty="0">
                          <a:effectLst/>
                          <a:latin typeface="Tahoma" panose="020B0604030504040204" pitchFamily="34" charset="0"/>
                          <a:ea typeface="Tahoma" panose="020B0604030504040204" pitchFamily="34" charset="0"/>
                          <a:cs typeface="Tahoma" panose="020B0604030504040204" pitchFamily="34" charset="0"/>
                        </a:rPr>
                        <a:t>] </a:t>
                      </a:r>
                    </a:p>
                    <a:p>
                      <a:pPr marL="342900" marR="0" lvl="0" indent="-342900">
                        <a:lnSpc>
                          <a:spcPct val="107000"/>
                        </a:lnSpc>
                        <a:spcBef>
                          <a:spcPts val="0"/>
                        </a:spcBef>
                        <a:spcAft>
                          <a:spcPts val="0"/>
                        </a:spcAft>
                        <a:buFont typeface="Wingdings" panose="05000000000000000000" pitchFamily="2" charset="2"/>
                        <a:buChar char=""/>
                      </a:pPr>
                      <a:r>
                        <a:rPr lang="en-US" sz="1100" dirty="0">
                          <a:effectLst/>
                          <a:latin typeface="Tahoma" panose="020B0604030504040204" pitchFamily="34" charset="0"/>
                          <a:ea typeface="Tahoma" panose="020B0604030504040204" pitchFamily="34" charset="0"/>
                          <a:cs typeface="Tahoma" panose="020B0604030504040204" pitchFamily="34" charset="0"/>
                        </a:rPr>
                        <a:t>2015 - Doctors = 1.1 per 10,000 population; Nurses = 12.2 per 10,000 population; Midwifes = 1.3 per 10,000 population [Source: HRIS2, </a:t>
                      </a:r>
                      <a:r>
                        <a:rPr lang="en-US" sz="1100" dirty="0" err="1">
                          <a:effectLst/>
                          <a:latin typeface="Tahoma" panose="020B0604030504040204" pitchFamily="34" charset="0"/>
                          <a:ea typeface="Tahoma" panose="020B0604030504040204" pitchFamily="34" charset="0"/>
                          <a:cs typeface="Tahoma" panose="020B0604030504040204" pitchFamily="34" charset="0"/>
                        </a:rPr>
                        <a:t>MoH</a:t>
                      </a:r>
                      <a:r>
                        <a:rPr lang="en-US" sz="1100" dirty="0">
                          <a:effectLst/>
                          <a:latin typeface="Tahoma" panose="020B0604030504040204" pitchFamily="34" charset="0"/>
                          <a:ea typeface="Tahoma" panose="020B0604030504040204" pitchFamily="34" charset="0"/>
                          <a:cs typeface="Tahoma" panose="020B0604030504040204" pitchFamily="34" charset="0"/>
                        </a:rPr>
                        <a:t>] </a:t>
                      </a:r>
                      <a:endParaRPr lang="en-US" sz="110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25400" marR="25400" marT="9525" marB="0"/>
                </a:tc>
                <a:tc hMerge="1">
                  <a:txBody>
                    <a:bodyPr/>
                    <a:lstStyle/>
                    <a:p>
                      <a:endParaRPr lang="en-US"/>
                    </a:p>
                  </a:txBody>
                  <a:tcPr/>
                </a:tc>
                <a:tc>
                  <a:txBody>
                    <a:bodyPr/>
                    <a:lstStyle/>
                    <a:p>
                      <a:pPr marL="342900" marR="0" lvl="0" indent="-342900">
                        <a:lnSpc>
                          <a:spcPct val="107000"/>
                        </a:lnSpc>
                        <a:spcBef>
                          <a:spcPts val="0"/>
                        </a:spcBef>
                        <a:spcAft>
                          <a:spcPts val="0"/>
                        </a:spcAft>
                        <a:buFont typeface="Wingdings" panose="05000000000000000000" pitchFamily="2" charset="2"/>
                        <a:buChar char=""/>
                      </a:pPr>
                      <a:r>
                        <a:rPr lang="en-US" sz="1100" dirty="0">
                          <a:effectLst/>
                          <a:latin typeface="Tahoma" panose="020B0604030504040204" pitchFamily="34" charset="0"/>
                          <a:ea typeface="Tahoma" panose="020B0604030504040204" pitchFamily="34" charset="0"/>
                          <a:cs typeface="Tahoma" panose="020B0604030504040204" pitchFamily="34" charset="0"/>
                        </a:rPr>
                        <a:t>2020-Vanuatu has a density of 24 HWs per 10,000 population </a:t>
                      </a:r>
                    </a:p>
                    <a:p>
                      <a:pPr marL="342900" marR="0" lvl="0" indent="-342900">
                        <a:lnSpc>
                          <a:spcPct val="107000"/>
                        </a:lnSpc>
                        <a:spcBef>
                          <a:spcPts val="0"/>
                        </a:spcBef>
                        <a:spcAft>
                          <a:spcPts val="0"/>
                        </a:spcAft>
                        <a:buFont typeface="Wingdings" panose="05000000000000000000" pitchFamily="2" charset="2"/>
                        <a:buChar char=""/>
                      </a:pPr>
                      <a:r>
                        <a:rPr lang="en-US" sz="1100" dirty="0">
                          <a:effectLst/>
                          <a:latin typeface="Tahoma" panose="020B0604030504040204" pitchFamily="34" charset="0"/>
                          <a:ea typeface="Tahoma" panose="020B0604030504040204" pitchFamily="34" charset="0"/>
                          <a:cs typeface="Tahoma" panose="020B0604030504040204" pitchFamily="34" charset="0"/>
                        </a:rPr>
                        <a:t>2025-Vanuatu has a density of 31 HWs per 10,000 population </a:t>
                      </a:r>
                    </a:p>
                    <a:p>
                      <a:pPr marL="342900" marR="0" lvl="0" indent="-342900">
                        <a:lnSpc>
                          <a:spcPct val="107000"/>
                        </a:lnSpc>
                        <a:spcBef>
                          <a:spcPts val="0"/>
                        </a:spcBef>
                        <a:spcAft>
                          <a:spcPts val="0"/>
                        </a:spcAft>
                        <a:buFont typeface="Wingdings" panose="05000000000000000000" pitchFamily="2" charset="2"/>
                        <a:buChar char=""/>
                      </a:pPr>
                      <a:r>
                        <a:rPr lang="en-US" sz="1100" dirty="0">
                          <a:effectLst/>
                          <a:latin typeface="Tahoma" panose="020B0604030504040204" pitchFamily="34" charset="0"/>
                          <a:ea typeface="Tahoma" panose="020B0604030504040204" pitchFamily="34" charset="0"/>
                          <a:cs typeface="Tahoma" panose="020B0604030504040204" pitchFamily="34" charset="0"/>
                        </a:rPr>
                        <a:t>2030-Vanuatu has a density of 38 HWs per 10,000 population </a:t>
                      </a:r>
                    </a:p>
                    <a:p>
                      <a:pPr marL="0" marR="0">
                        <a:lnSpc>
                          <a:spcPct val="107000"/>
                        </a:lnSpc>
                        <a:spcBef>
                          <a:spcPts val="0"/>
                        </a:spcBef>
                        <a:spcAft>
                          <a:spcPts val="0"/>
                        </a:spcAft>
                      </a:pPr>
                      <a:r>
                        <a:rPr lang="en-US" sz="1100" dirty="0">
                          <a:effectLst/>
                          <a:latin typeface="Tahoma" panose="020B0604030504040204" pitchFamily="34" charset="0"/>
                          <a:ea typeface="Tahoma" panose="020B0604030504040204" pitchFamily="34" charset="0"/>
                          <a:cs typeface="Tahoma" panose="020B0604030504040204" pitchFamily="34" charset="0"/>
                        </a:rPr>
                        <a:t> </a:t>
                      </a:r>
                    </a:p>
                    <a:p>
                      <a:pPr marL="0" marR="0">
                        <a:lnSpc>
                          <a:spcPct val="107000"/>
                        </a:lnSpc>
                        <a:spcBef>
                          <a:spcPts val="0"/>
                        </a:spcBef>
                        <a:spcAft>
                          <a:spcPts val="0"/>
                        </a:spcAft>
                      </a:pPr>
                      <a:r>
                        <a:rPr lang="en-US" sz="1100" dirty="0">
                          <a:effectLst/>
                          <a:latin typeface="Tahoma" panose="020B0604030504040204" pitchFamily="34" charset="0"/>
                          <a:ea typeface="Tahoma" panose="020B0604030504040204" pitchFamily="34" charset="0"/>
                          <a:cs typeface="Tahoma" panose="020B0604030504040204" pitchFamily="34" charset="0"/>
                        </a:rPr>
                        <a:t>SDG 3.c </a:t>
                      </a:r>
                    </a:p>
                    <a:p>
                      <a:pPr marL="0" marR="0">
                        <a:lnSpc>
                          <a:spcPct val="115000"/>
                        </a:lnSpc>
                        <a:spcBef>
                          <a:spcPts val="0"/>
                        </a:spcBef>
                        <a:spcAft>
                          <a:spcPts val="0"/>
                        </a:spcAft>
                      </a:pPr>
                      <a:r>
                        <a:rPr lang="en-US" sz="1100" dirty="0">
                          <a:effectLst/>
                          <a:latin typeface="Tahoma" panose="020B0604030504040204" pitchFamily="34" charset="0"/>
                          <a:ea typeface="Tahoma" panose="020B0604030504040204" pitchFamily="34" charset="0"/>
                          <a:cs typeface="Tahoma" panose="020B0604030504040204" pitchFamily="34" charset="0"/>
                        </a:rPr>
                        <a:t>3.c.1 (Tier 1)</a:t>
                      </a:r>
                    </a:p>
                    <a:p>
                      <a:pPr marL="0" marR="0">
                        <a:lnSpc>
                          <a:spcPct val="107000"/>
                        </a:lnSpc>
                        <a:spcBef>
                          <a:spcPts val="0"/>
                        </a:spcBef>
                        <a:spcAft>
                          <a:spcPts val="0"/>
                        </a:spcAft>
                      </a:pPr>
                      <a:r>
                        <a:rPr lang="en-US" sz="1100" dirty="0">
                          <a:effectLst/>
                          <a:latin typeface="Tahoma" panose="020B0604030504040204" pitchFamily="34" charset="0"/>
                          <a:ea typeface="Tahoma" panose="020B0604030504040204" pitchFamily="34" charset="0"/>
                          <a:cs typeface="Tahoma" panose="020B0604030504040204" pitchFamily="34" charset="0"/>
                        </a:rPr>
                        <a:t> </a:t>
                      </a:r>
                      <a:endParaRPr lang="en-US" sz="110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25400" marR="25400" marT="9525" marB="0"/>
                </a:tc>
                <a:tc>
                  <a:txBody>
                    <a:bodyPr/>
                    <a:lstStyle/>
                    <a:p>
                      <a:pPr marL="0" marR="0">
                        <a:lnSpc>
                          <a:spcPct val="107000"/>
                        </a:lnSpc>
                        <a:spcBef>
                          <a:spcPts val="0"/>
                        </a:spcBef>
                        <a:spcAft>
                          <a:spcPts val="0"/>
                        </a:spcAft>
                      </a:pPr>
                      <a:r>
                        <a:rPr lang="en-US" sz="1100" dirty="0">
                          <a:effectLst/>
                          <a:latin typeface="Tahoma" panose="020B0604030504040204" pitchFamily="34" charset="0"/>
                          <a:ea typeface="Tahoma" panose="020B0604030504040204" pitchFamily="34" charset="0"/>
                          <a:cs typeface="Tahoma" panose="020B0604030504040204" pitchFamily="34" charset="0"/>
                        </a:rPr>
                        <a:t>2017: 17.27 health workers per 10,000</a:t>
                      </a:r>
                    </a:p>
                    <a:p>
                      <a:pPr marL="0" marR="0">
                        <a:lnSpc>
                          <a:spcPct val="107000"/>
                        </a:lnSpc>
                        <a:spcBef>
                          <a:spcPts val="0"/>
                        </a:spcBef>
                        <a:spcAft>
                          <a:spcPts val="0"/>
                        </a:spcAft>
                      </a:pPr>
                      <a:r>
                        <a:rPr lang="en-US" sz="1100" dirty="0">
                          <a:effectLst/>
                          <a:latin typeface="Tahoma" panose="020B0604030504040204" pitchFamily="34" charset="0"/>
                          <a:ea typeface="Tahoma" panose="020B0604030504040204" pitchFamily="34" charset="0"/>
                          <a:cs typeface="Tahoma" panose="020B0604030504040204" pitchFamily="34" charset="0"/>
                        </a:rPr>
                        <a:t>population (HRMIS)</a:t>
                      </a:r>
                    </a:p>
                    <a:p>
                      <a:pPr marL="0" marR="0">
                        <a:lnSpc>
                          <a:spcPct val="107000"/>
                        </a:lnSpc>
                        <a:spcBef>
                          <a:spcPts val="0"/>
                        </a:spcBef>
                        <a:spcAft>
                          <a:spcPts val="0"/>
                        </a:spcAft>
                      </a:pPr>
                      <a:r>
                        <a:rPr lang="en-US" sz="1100" dirty="0">
                          <a:effectLst/>
                          <a:latin typeface="Tahoma" panose="020B0604030504040204" pitchFamily="34" charset="0"/>
                          <a:ea typeface="Tahoma" panose="020B0604030504040204" pitchFamily="34" charset="0"/>
                          <a:cs typeface="Tahoma" panose="020B0604030504040204" pitchFamily="34" charset="0"/>
                        </a:rPr>
                        <a:t> </a:t>
                      </a:r>
                      <a:endParaRPr lang="en-US" sz="110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25400" marR="25400" marT="9525" marB="0">
                    <a:solidFill>
                      <a:schemeClr val="accent4">
                        <a:lumMod val="40000"/>
                        <a:lumOff val="60000"/>
                      </a:schemeClr>
                    </a:solidFill>
                  </a:tcPr>
                </a:tc>
                <a:tc>
                  <a:txBody>
                    <a:bodyPr/>
                    <a:lstStyle/>
                    <a:p>
                      <a:pPr marL="0" marR="0">
                        <a:lnSpc>
                          <a:spcPct val="115000"/>
                        </a:lnSpc>
                        <a:spcBef>
                          <a:spcPts val="0"/>
                        </a:spcBef>
                        <a:spcAft>
                          <a:spcPts val="0"/>
                        </a:spcAft>
                      </a:pPr>
                      <a:r>
                        <a:rPr lang="en-US" sz="1100" kern="1200" dirty="0">
                          <a:effectLst/>
                          <a:latin typeface="Tahoma" panose="020B0604030504040204" pitchFamily="34" charset="0"/>
                          <a:ea typeface="Tahoma" panose="020B0604030504040204" pitchFamily="34" charset="0"/>
                          <a:cs typeface="Tahoma" panose="020B0604030504040204" pitchFamily="34" charset="0"/>
                        </a:rPr>
                        <a:t>2 - Less than 50% progress from 14.6 in 2015 to 17.27 in 2017</a:t>
                      </a:r>
                      <a:endParaRPr lang="en-US" sz="1100" dirty="0">
                        <a:effectLst/>
                        <a:latin typeface="Tahoma" panose="020B0604030504040204" pitchFamily="34" charset="0"/>
                        <a:ea typeface="Tahoma" panose="020B0604030504040204" pitchFamily="34" charset="0"/>
                        <a:cs typeface="Tahoma" panose="020B0604030504040204" pitchFamily="34" charset="0"/>
                      </a:endParaRPr>
                    </a:p>
                    <a:p>
                      <a:pPr marL="0" marR="0">
                        <a:lnSpc>
                          <a:spcPct val="115000"/>
                        </a:lnSpc>
                        <a:spcBef>
                          <a:spcPts val="0"/>
                        </a:spcBef>
                        <a:spcAft>
                          <a:spcPts val="0"/>
                        </a:spcAft>
                      </a:pPr>
                      <a:r>
                        <a:rPr lang="en-US" sz="1100" kern="1200" dirty="0">
                          <a:effectLst/>
                          <a:latin typeface="Tahoma" panose="020B0604030504040204" pitchFamily="34" charset="0"/>
                          <a:ea typeface="Tahoma" panose="020B0604030504040204" pitchFamily="34" charset="0"/>
                          <a:cs typeface="Tahoma" panose="020B0604030504040204" pitchFamily="34" charset="0"/>
                        </a:rPr>
                        <a:t>(50% marker is 19.3 per 10,000 population)</a:t>
                      </a:r>
                      <a:endParaRPr lang="en-US" sz="1100" dirty="0">
                        <a:effectLst/>
                        <a:latin typeface="Tahoma" panose="020B0604030504040204" pitchFamily="34" charset="0"/>
                        <a:ea typeface="Tahoma" panose="020B0604030504040204" pitchFamily="34" charset="0"/>
                        <a:cs typeface="Tahoma" panose="020B0604030504040204" pitchFamily="34" charset="0"/>
                      </a:endParaRPr>
                    </a:p>
                  </a:txBody>
                  <a:tcPr marL="25400" marR="25400" marT="9525" marB="0">
                    <a:solidFill>
                      <a:schemeClr val="accent4">
                        <a:lumMod val="40000"/>
                        <a:lumOff val="60000"/>
                      </a:schemeClr>
                    </a:solidFill>
                  </a:tcPr>
                </a:tc>
                <a:tc>
                  <a:txBody>
                    <a:bodyPr/>
                    <a:lstStyle/>
                    <a:p>
                      <a:pPr marL="0" marR="0">
                        <a:lnSpc>
                          <a:spcPct val="115000"/>
                        </a:lnSpc>
                        <a:spcBef>
                          <a:spcPts val="0"/>
                        </a:spcBef>
                        <a:spcAft>
                          <a:spcPts val="0"/>
                        </a:spcAft>
                      </a:pPr>
                      <a:r>
                        <a:rPr lang="en-US" sz="1100" kern="1200" dirty="0">
                          <a:effectLst/>
                          <a:latin typeface="Tahoma" panose="020B0604030504040204" pitchFamily="34" charset="0"/>
                          <a:ea typeface="Tahoma" panose="020B0604030504040204" pitchFamily="34" charset="0"/>
                          <a:cs typeface="Tahoma" panose="020B0604030504040204" pitchFamily="34" charset="0"/>
                        </a:rPr>
                        <a:t>Based on Human Resource Information Systems as of 31</a:t>
                      </a:r>
                      <a:r>
                        <a:rPr lang="en-US" sz="1100" kern="1200" baseline="30000" dirty="0">
                          <a:effectLst/>
                          <a:latin typeface="Tahoma" panose="020B0604030504040204" pitchFamily="34" charset="0"/>
                          <a:ea typeface="Tahoma" panose="020B0604030504040204" pitchFamily="34" charset="0"/>
                          <a:cs typeface="Tahoma" panose="020B0604030504040204" pitchFamily="34" charset="0"/>
                        </a:rPr>
                        <a:t>st</a:t>
                      </a:r>
                      <a:r>
                        <a:rPr lang="en-US" sz="1100" kern="1200" dirty="0">
                          <a:effectLst/>
                          <a:latin typeface="Tahoma" panose="020B0604030504040204" pitchFamily="34" charset="0"/>
                          <a:ea typeface="Tahoma" panose="020B0604030504040204" pitchFamily="34" charset="0"/>
                          <a:cs typeface="Tahoma" panose="020B0604030504040204" pitchFamily="34" charset="0"/>
                        </a:rPr>
                        <a:t> December 2017. </a:t>
                      </a:r>
                      <a:endParaRPr lang="en-US" sz="1100" dirty="0">
                        <a:effectLst/>
                        <a:latin typeface="Tahoma" panose="020B0604030504040204" pitchFamily="34" charset="0"/>
                        <a:ea typeface="Tahoma" panose="020B0604030504040204" pitchFamily="34" charset="0"/>
                        <a:cs typeface="Tahoma" panose="020B0604030504040204" pitchFamily="34" charset="0"/>
                      </a:endParaRPr>
                    </a:p>
                    <a:p>
                      <a:pPr marL="0" marR="0">
                        <a:lnSpc>
                          <a:spcPct val="115000"/>
                        </a:lnSpc>
                        <a:spcBef>
                          <a:spcPts val="0"/>
                        </a:spcBef>
                        <a:spcAft>
                          <a:spcPts val="0"/>
                        </a:spcAft>
                      </a:pPr>
                      <a:r>
                        <a:rPr lang="en-US" sz="1100" kern="1200" dirty="0">
                          <a:effectLst/>
                          <a:latin typeface="Tahoma" panose="020B0604030504040204" pitchFamily="34" charset="0"/>
                          <a:ea typeface="Tahoma" panose="020B0604030504040204" pitchFamily="34" charset="0"/>
                          <a:cs typeface="Tahoma" panose="020B0604030504040204" pitchFamily="34" charset="0"/>
                        </a:rPr>
                        <a:t> </a:t>
                      </a:r>
                      <a:endParaRPr lang="en-US" sz="1100" dirty="0">
                        <a:effectLst/>
                        <a:latin typeface="Tahoma" panose="020B0604030504040204" pitchFamily="34" charset="0"/>
                        <a:ea typeface="Tahoma" panose="020B0604030504040204" pitchFamily="34" charset="0"/>
                        <a:cs typeface="Tahoma" panose="020B0604030504040204" pitchFamily="34" charset="0"/>
                      </a:endParaRPr>
                    </a:p>
                    <a:p>
                      <a:pPr marL="0" marR="0">
                        <a:lnSpc>
                          <a:spcPct val="115000"/>
                        </a:lnSpc>
                        <a:spcBef>
                          <a:spcPts val="0"/>
                        </a:spcBef>
                        <a:spcAft>
                          <a:spcPts val="0"/>
                        </a:spcAft>
                      </a:pPr>
                      <a:r>
                        <a:rPr lang="en-US" sz="1100" kern="1200" dirty="0">
                          <a:effectLst/>
                          <a:latin typeface="Tahoma" panose="020B0604030504040204" pitchFamily="34" charset="0"/>
                          <a:ea typeface="Tahoma" panose="020B0604030504040204" pitchFamily="34" charset="0"/>
                          <a:cs typeface="Tahoma" panose="020B0604030504040204" pitchFamily="34" charset="0"/>
                        </a:rPr>
                        <a:t>NOTE: Prior to </a:t>
                      </a:r>
                      <a:r>
                        <a:rPr lang="en-US" sz="1100" kern="1200" dirty="0" err="1">
                          <a:effectLst/>
                          <a:latin typeface="Tahoma" panose="020B0604030504040204" pitchFamily="34" charset="0"/>
                          <a:ea typeface="Tahoma" panose="020B0604030504040204" pitchFamily="34" charset="0"/>
                          <a:cs typeface="Tahoma" panose="020B0604030504040204" pitchFamily="34" charset="0"/>
                        </a:rPr>
                        <a:t>GoV</a:t>
                      </a:r>
                      <a:r>
                        <a:rPr lang="en-US" sz="1100" kern="1200" dirty="0">
                          <a:effectLst/>
                          <a:latin typeface="Tahoma" panose="020B0604030504040204" pitchFamily="34" charset="0"/>
                          <a:ea typeface="Tahoma" panose="020B0604030504040204" pitchFamily="34" charset="0"/>
                          <a:cs typeface="Tahoma" panose="020B0604030504040204" pitchFamily="34" charset="0"/>
                        </a:rPr>
                        <a:t> retirement of age group 55+ which will have effect on 2018 reporting.</a:t>
                      </a:r>
                      <a:endParaRPr lang="en-US" sz="1100" dirty="0">
                        <a:effectLst/>
                        <a:latin typeface="Tahoma" panose="020B0604030504040204" pitchFamily="34" charset="0"/>
                        <a:ea typeface="Tahoma" panose="020B0604030504040204" pitchFamily="34" charset="0"/>
                        <a:cs typeface="Tahoma" panose="020B0604030504040204" pitchFamily="34" charset="0"/>
                      </a:endParaRPr>
                    </a:p>
                    <a:p>
                      <a:pPr marL="0" marR="0">
                        <a:lnSpc>
                          <a:spcPct val="115000"/>
                        </a:lnSpc>
                        <a:spcBef>
                          <a:spcPts val="0"/>
                        </a:spcBef>
                        <a:spcAft>
                          <a:spcPts val="0"/>
                        </a:spcAft>
                      </a:pPr>
                      <a:r>
                        <a:rPr lang="en-US" sz="1100" kern="1200" dirty="0">
                          <a:effectLst/>
                          <a:latin typeface="Tahoma" panose="020B0604030504040204" pitchFamily="34" charset="0"/>
                          <a:ea typeface="Tahoma" panose="020B0604030504040204" pitchFamily="34" charset="0"/>
                          <a:cs typeface="Tahoma" panose="020B0604030504040204" pitchFamily="34" charset="0"/>
                        </a:rPr>
                        <a:t> </a:t>
                      </a:r>
                      <a:endParaRPr lang="en-US" sz="1100" dirty="0">
                        <a:effectLst/>
                        <a:latin typeface="Tahoma" panose="020B0604030504040204" pitchFamily="34" charset="0"/>
                        <a:ea typeface="Tahoma" panose="020B0604030504040204" pitchFamily="34" charset="0"/>
                        <a:cs typeface="Tahoma" panose="020B0604030504040204" pitchFamily="34" charset="0"/>
                      </a:endParaRPr>
                    </a:p>
                    <a:p>
                      <a:pPr marL="0" marR="0">
                        <a:lnSpc>
                          <a:spcPct val="115000"/>
                        </a:lnSpc>
                        <a:spcBef>
                          <a:spcPts val="0"/>
                        </a:spcBef>
                        <a:spcAft>
                          <a:spcPts val="0"/>
                        </a:spcAft>
                      </a:pPr>
                      <a:r>
                        <a:rPr lang="en-US" sz="1100" kern="1200" dirty="0">
                          <a:effectLst/>
                          <a:latin typeface="Tahoma" panose="020B0604030504040204" pitchFamily="34" charset="0"/>
                          <a:ea typeface="Tahoma" panose="020B0604030504040204" pitchFamily="34" charset="0"/>
                          <a:cs typeface="Tahoma" panose="020B0604030504040204" pitchFamily="34" charset="0"/>
                        </a:rPr>
                        <a:t>Based on population as a Dec 2017</a:t>
                      </a:r>
                      <a:endParaRPr lang="en-US" sz="1100" dirty="0">
                        <a:effectLst/>
                        <a:latin typeface="Tahoma" panose="020B0604030504040204" pitchFamily="34" charset="0"/>
                        <a:ea typeface="Tahoma" panose="020B0604030504040204" pitchFamily="34" charset="0"/>
                        <a:cs typeface="Tahoma" panose="020B0604030504040204" pitchFamily="34" charset="0"/>
                      </a:endParaRPr>
                    </a:p>
                  </a:txBody>
                  <a:tcPr marL="0" marR="0" marT="0" marB="0">
                    <a:solidFill>
                      <a:schemeClr val="accent4">
                        <a:lumMod val="40000"/>
                        <a:lumOff val="60000"/>
                      </a:schemeClr>
                    </a:solidFill>
                  </a:tcPr>
                </a:tc>
              </a:tr>
            </a:tbl>
          </a:graphicData>
        </a:graphic>
      </p:graphicFrame>
    </p:spTree>
    <p:extLst>
      <p:ext uri="{BB962C8B-B14F-4D97-AF65-F5344CB8AC3E}">
        <p14:creationId xmlns:p14="http://schemas.microsoft.com/office/powerpoint/2010/main" val="18107707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434971" y="143785"/>
            <a:ext cx="3905250" cy="637503"/>
          </a:xfrm>
        </p:spPr>
        <p:txBody>
          <a:bodyPr>
            <a:normAutofit fontScale="90000"/>
          </a:bodyPr>
          <a:lstStyle/>
          <a:p>
            <a:r>
              <a:rPr lang="en-AU" dirty="0" smtClean="0"/>
              <a:t>Implementation</a:t>
            </a:r>
            <a:endParaRPr lang="en-AU" dirty="0"/>
          </a:p>
        </p:txBody>
      </p:sp>
      <p:sp>
        <p:nvSpPr>
          <p:cNvPr id="6" name="Content Placeholder 5"/>
          <p:cNvSpPr>
            <a:spLocks noGrp="1"/>
          </p:cNvSpPr>
          <p:nvPr>
            <p:ph idx="1"/>
          </p:nvPr>
        </p:nvSpPr>
        <p:spPr>
          <a:xfrm>
            <a:off x="1426855" y="1146413"/>
            <a:ext cx="10515600" cy="5209938"/>
          </a:xfrm>
        </p:spPr>
        <p:txBody>
          <a:bodyPr>
            <a:normAutofit fontScale="77500" lnSpcReduction="20000"/>
          </a:bodyPr>
          <a:lstStyle/>
          <a:p>
            <a:r>
              <a:rPr lang="en-AU" dirty="0" smtClean="0"/>
              <a:t>15 years collaborative </a:t>
            </a:r>
            <a:r>
              <a:rPr lang="en-AU" dirty="0" smtClean="0"/>
              <a:t>partnership between government, businesses, civil society and development partners – modalities such as annual recurrent budget, ODA, GCF, EDF, etc.</a:t>
            </a:r>
          </a:p>
          <a:p>
            <a:pPr marL="0" indent="0">
              <a:buNone/>
            </a:pPr>
            <a:r>
              <a:rPr lang="en-AU" dirty="0" smtClean="0"/>
              <a:t> </a:t>
            </a:r>
            <a:r>
              <a:rPr lang="en-AU" dirty="0" smtClean="0">
                <a:sym typeface="Wingdings" panose="05000000000000000000" pitchFamily="2" charset="2"/>
              </a:rPr>
              <a:t> </a:t>
            </a:r>
            <a:r>
              <a:rPr lang="en-AU" dirty="0" smtClean="0"/>
              <a:t>Prioritising and cyclical review will be important for meeting development aspirations</a:t>
            </a:r>
          </a:p>
          <a:p>
            <a:pPr marL="0" indent="0">
              <a:buNone/>
            </a:pPr>
            <a:r>
              <a:rPr lang="en-AU" dirty="0">
                <a:sym typeface="Wingdings" panose="05000000000000000000" pitchFamily="2" charset="2"/>
              </a:rPr>
              <a:t>  </a:t>
            </a:r>
            <a:r>
              <a:rPr lang="en-AU" dirty="0" smtClean="0">
                <a:sym typeface="Wingdings" panose="05000000000000000000" pitchFamily="2" charset="2"/>
              </a:rPr>
              <a:t> GoV has a CSO desk at Internal Affairs ministry to facilitate activities through VANGO and other  CSOs and INGOs also have MOU arrangements with ministries, departments, etc. </a:t>
            </a:r>
            <a:endParaRPr lang="en-AU" dirty="0" smtClean="0"/>
          </a:p>
          <a:p>
            <a:r>
              <a:rPr lang="en-AU" dirty="0" smtClean="0"/>
              <a:t>NSDP provides </a:t>
            </a:r>
            <a:r>
              <a:rPr lang="en-AU" dirty="0" smtClean="0"/>
              <a:t>overarching </a:t>
            </a:r>
            <a:r>
              <a:rPr lang="en-AU" dirty="0" smtClean="0"/>
              <a:t>framework for all national, provincial and local government policies, strategies, priorities and development programmes to be aligned with through National Planning Framework (NPF)</a:t>
            </a:r>
          </a:p>
          <a:p>
            <a:r>
              <a:rPr lang="en-AU" dirty="0" smtClean="0"/>
              <a:t>New Medium-Term national plan will follow; linked to medium-term policy priorities and Medium-Term </a:t>
            </a:r>
            <a:r>
              <a:rPr lang="en-AU" dirty="0"/>
              <a:t>E</a:t>
            </a:r>
            <a:r>
              <a:rPr lang="en-AU" dirty="0" smtClean="0"/>
              <a:t>xpenditure </a:t>
            </a:r>
            <a:r>
              <a:rPr lang="en-AU" dirty="0"/>
              <a:t>F</a:t>
            </a:r>
            <a:r>
              <a:rPr lang="en-AU" dirty="0" smtClean="0"/>
              <a:t>ramework (MTEF) with a new one in review</a:t>
            </a:r>
          </a:p>
          <a:p>
            <a:r>
              <a:rPr lang="en-US" altLang="en-US" dirty="0">
                <a:cs typeface="Arial" panose="020B0604020202020204" pitchFamily="34" charset="0"/>
              </a:rPr>
              <a:t>National Monitoring &amp; Evaluation Policy (MEP) guidance on government related M&amp;E activities and processes </a:t>
            </a:r>
          </a:p>
          <a:p>
            <a:r>
              <a:rPr lang="en-AU" dirty="0" smtClean="0"/>
              <a:t>Annual follow up and review and reporting will take place under the Annual Development Report (ADR)</a:t>
            </a:r>
          </a:p>
          <a:p>
            <a:r>
              <a:rPr lang="en-AU" dirty="0" smtClean="0">
                <a:solidFill>
                  <a:schemeClr val="accent5"/>
                </a:solidFill>
              </a:rPr>
              <a:t>The NSDP guides how we tailor the implementation and reporting on the SDGs and framework for Pacific regionalism to minimise reporting burdens and duplication of efforts</a:t>
            </a:r>
          </a:p>
        </p:txBody>
      </p:sp>
      <p:sp>
        <p:nvSpPr>
          <p:cNvPr id="4" name="Footer Placeholder 3"/>
          <p:cNvSpPr>
            <a:spLocks noGrp="1"/>
          </p:cNvSpPr>
          <p:nvPr>
            <p:ph type="ftr" sz="quarter" idx="11"/>
          </p:nvPr>
        </p:nvSpPr>
        <p:spPr/>
        <p:txBody>
          <a:bodyPr/>
          <a:lstStyle/>
          <a:p>
            <a:r>
              <a:rPr lang="en-AU" dirty="0" smtClean="0"/>
              <a:t>Vanuatu 2030 | The People's Plan</a:t>
            </a:r>
            <a:endParaRPr lang="en-AU" dirty="0"/>
          </a:p>
        </p:txBody>
      </p:sp>
    </p:spTree>
    <p:extLst>
      <p:ext uri="{BB962C8B-B14F-4D97-AF65-F5344CB8AC3E}">
        <p14:creationId xmlns:p14="http://schemas.microsoft.com/office/powerpoint/2010/main" val="32535291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019" y="255947"/>
            <a:ext cx="7043799" cy="917762"/>
          </a:xfrm>
        </p:spPr>
        <p:txBody>
          <a:bodyPr/>
          <a:lstStyle/>
          <a:p>
            <a:r>
              <a:rPr lang="en-AU" dirty="0" smtClean="0"/>
              <a:t>National Planning Framework</a:t>
            </a:r>
            <a:endParaRPr lang="en-AU" dirty="0"/>
          </a:p>
        </p:txBody>
      </p:sp>
      <p:sp>
        <p:nvSpPr>
          <p:cNvPr id="4" name="Content Placeholder 3"/>
          <p:cNvSpPr>
            <a:spLocks noGrp="1"/>
          </p:cNvSpPr>
          <p:nvPr>
            <p:ph idx="1"/>
          </p:nvPr>
        </p:nvSpPr>
        <p:spPr/>
        <p:txBody>
          <a:bodyPr>
            <a:normAutofit/>
          </a:bodyPr>
          <a:lstStyle/>
          <a:p>
            <a:r>
              <a:rPr lang="en-AU" dirty="0" smtClean="0"/>
              <a:t>The aim is to </a:t>
            </a:r>
            <a:r>
              <a:rPr lang="en-AU" dirty="0"/>
              <a:t>i</a:t>
            </a:r>
            <a:r>
              <a:rPr lang="en-AU" dirty="0" smtClean="0"/>
              <a:t>mproving </a:t>
            </a:r>
            <a:r>
              <a:rPr lang="en-AU" dirty="0"/>
              <a:t>government-wide planning and ability to translate the national goals in the NSDP in to programmed activities and long-term development </a:t>
            </a:r>
            <a:r>
              <a:rPr lang="en-AU" dirty="0" smtClean="0"/>
              <a:t>outcomes</a:t>
            </a:r>
          </a:p>
          <a:p>
            <a:r>
              <a:rPr lang="en-AU" dirty="0" smtClean="0"/>
              <a:t>This will also involve </a:t>
            </a:r>
            <a:r>
              <a:rPr lang="en-AU" dirty="0"/>
              <a:t>producing key documents to guide and inform the work of DSPPAC and </a:t>
            </a:r>
            <a:r>
              <a:rPr lang="en-AU" dirty="0" smtClean="0"/>
              <a:t>ministry planners </a:t>
            </a:r>
            <a:r>
              <a:rPr lang="en-AU" dirty="0"/>
              <a:t>throughout </a:t>
            </a:r>
            <a:r>
              <a:rPr lang="en-AU" dirty="0" smtClean="0"/>
              <a:t>government</a:t>
            </a:r>
            <a:endParaRPr lang="en-AU" dirty="0"/>
          </a:p>
          <a:p>
            <a:r>
              <a:rPr lang="en-AU" dirty="0" smtClean="0"/>
              <a:t>The National </a:t>
            </a:r>
            <a:r>
              <a:rPr lang="en-AU" dirty="0"/>
              <a:t>Planning </a:t>
            </a:r>
            <a:r>
              <a:rPr lang="en-AU" dirty="0" smtClean="0"/>
              <a:t>Framework (NPF) should:</a:t>
            </a:r>
            <a:endParaRPr lang="en-AU" dirty="0"/>
          </a:p>
          <a:p>
            <a:pPr lvl="1"/>
            <a:r>
              <a:rPr lang="en-AU" dirty="0" smtClean="0"/>
              <a:t>Align </a:t>
            </a:r>
            <a:r>
              <a:rPr lang="en-AU" dirty="0"/>
              <a:t>all levels of planning in Vanuatu in line with the NSDP</a:t>
            </a:r>
          </a:p>
          <a:p>
            <a:pPr lvl="1"/>
            <a:r>
              <a:rPr lang="en-AU" dirty="0" smtClean="0"/>
              <a:t>Align </a:t>
            </a:r>
            <a:r>
              <a:rPr lang="en-AU" dirty="0"/>
              <a:t>with the National M&amp;E Policy so that planning, monitoring and reporting </a:t>
            </a:r>
            <a:r>
              <a:rPr lang="en-AU" dirty="0" smtClean="0"/>
              <a:t>effectively achieved</a:t>
            </a:r>
            <a:endParaRPr lang="en-AU" dirty="0"/>
          </a:p>
          <a:p>
            <a:pPr lvl="1"/>
            <a:r>
              <a:rPr lang="en-AU" dirty="0" smtClean="0"/>
              <a:t>Provide </a:t>
            </a:r>
            <a:r>
              <a:rPr lang="en-AU" dirty="0"/>
              <a:t>a platform for aligning budgeting with planning at the sector level</a:t>
            </a:r>
          </a:p>
          <a:p>
            <a:endParaRPr lang="en-AU" dirty="0"/>
          </a:p>
        </p:txBody>
      </p:sp>
    </p:spTree>
    <p:extLst>
      <p:ext uri="{BB962C8B-B14F-4D97-AF65-F5344CB8AC3E}">
        <p14:creationId xmlns:p14="http://schemas.microsoft.com/office/powerpoint/2010/main" val="21069910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2655" y="228651"/>
            <a:ext cx="9581147" cy="740341"/>
          </a:xfrm>
        </p:spPr>
        <p:txBody>
          <a:bodyPr/>
          <a:lstStyle/>
          <a:p>
            <a:r>
              <a:rPr lang="en-AU" dirty="0" smtClean="0"/>
              <a:t>GoV Planning Flow Chart </a:t>
            </a:r>
            <a:endParaRPr lang="en-AU" dirty="0"/>
          </a:p>
        </p:txBody>
      </p:sp>
      <p:pic>
        <p:nvPicPr>
          <p:cNvPr id="6" name="Content Placeholder 5" descr="C:\Users\bigpanda\Documents\ADBVanuatu\October2017\Planning Framework\image003 (6).pn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54100" y="1132764"/>
            <a:ext cx="9588500" cy="5377218"/>
          </a:xfrm>
          <a:prstGeom prst="rect">
            <a:avLst/>
          </a:prstGeom>
          <a:noFill/>
          <a:ln>
            <a:noFill/>
          </a:ln>
        </p:spPr>
      </p:pic>
    </p:spTree>
    <p:extLst>
      <p:ext uri="{BB962C8B-B14F-4D97-AF65-F5344CB8AC3E}">
        <p14:creationId xmlns:p14="http://schemas.microsoft.com/office/powerpoint/2010/main" val="36257724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3224</TotalTime>
  <Words>1517</Words>
  <Application>Microsoft Office PowerPoint</Application>
  <PresentationFormat>Widescreen</PresentationFormat>
  <Paragraphs>234</Paragraphs>
  <Slides>20</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Aharoni</vt:lpstr>
      <vt:lpstr>Arial</vt:lpstr>
      <vt:lpstr>Calibri</vt:lpstr>
      <vt:lpstr>Calibri Light</vt:lpstr>
      <vt:lpstr>Copperplate Gothic Bold</vt:lpstr>
      <vt:lpstr>Symbol</vt:lpstr>
      <vt:lpstr>Tahoma</vt:lpstr>
      <vt:lpstr>Times New Roman</vt:lpstr>
      <vt:lpstr>Wingdings</vt:lpstr>
      <vt:lpstr>Office Theme</vt:lpstr>
      <vt:lpstr>Best-practice sharing on effective national Monitoring &amp; Evaluation systems: Vanuatu 2030 and the SDGs </vt:lpstr>
      <vt:lpstr>Vanuatu 2030: The People’s Plan (NSDP)   A framework for action </vt:lpstr>
      <vt:lpstr>An Integrated Approach: Balancing the 3 pillars of development</vt:lpstr>
      <vt:lpstr>PowerPoint Presentation</vt:lpstr>
      <vt:lpstr>15 Goals and 98 Policy Objectives</vt:lpstr>
      <vt:lpstr>ADR Matrix &amp; Report Template</vt:lpstr>
      <vt:lpstr>Implementation</vt:lpstr>
      <vt:lpstr>National Planning Framework</vt:lpstr>
      <vt:lpstr>GoV Planning Flow Chart </vt:lpstr>
      <vt:lpstr>National Monitoring &amp; Evaluation Policy</vt:lpstr>
      <vt:lpstr>NSDP and SDGs Indicators Database </vt:lpstr>
      <vt:lpstr>PowerPoint Presentation</vt:lpstr>
      <vt:lpstr>PowerPoint Presentation</vt:lpstr>
      <vt:lpstr>NSDP Baseline Survey Jan 2018- Jan 2019</vt:lpstr>
      <vt:lpstr>Vanuatu Draft VNR Work Plan </vt:lpstr>
      <vt:lpstr>Feedback after July 2019 to everyone and anyone on results and HOW this should be used and in true M&amp;E style: review, revise, and go forth for another go </vt:lpstr>
      <vt:lpstr>PowerPoint Presentation</vt:lpstr>
      <vt:lpstr>Challenges</vt:lpstr>
      <vt:lpstr>Question for the Participants</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Vanuatu 2030 | The People’s Plan  National Sustainable Development Plan 2016 – 2030</dc:title>
  <dc:creator>James Hughes</dc:creator>
  <cp:lastModifiedBy>Juliette Hakwa</cp:lastModifiedBy>
  <cp:revision>140</cp:revision>
  <dcterms:created xsi:type="dcterms:W3CDTF">2016-11-15T05:58:39Z</dcterms:created>
  <dcterms:modified xsi:type="dcterms:W3CDTF">2019-01-24T02:53:34Z</dcterms:modified>
</cp:coreProperties>
</file>