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6" r:id="rId2"/>
    <p:sldId id="389" r:id="rId3"/>
    <p:sldId id="391" r:id="rId4"/>
    <p:sldId id="395" r:id="rId5"/>
    <p:sldId id="396" r:id="rId6"/>
    <p:sldId id="398" r:id="rId7"/>
    <p:sldId id="405" r:id="rId8"/>
    <p:sldId id="338" r:id="rId9"/>
    <p:sldId id="382" r:id="rId10"/>
    <p:sldId id="383" r:id="rId11"/>
    <p:sldId id="354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409" r:id="rId25"/>
    <p:sldId id="412" r:id="rId26"/>
    <p:sldId id="413" r:id="rId27"/>
    <p:sldId id="369" r:id="rId28"/>
    <p:sldId id="385" r:id="rId29"/>
    <p:sldId id="3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67687372411783"/>
          <c:y val="0.20321178602674667"/>
          <c:w val="0.33257236074657337"/>
          <c:h val="0.5701240469941257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Prioritization of SDG Targets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36-4A1C-B464-353C2ECF13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36-4A1C-B464-353C2ECF13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36-4A1C-B464-353C2ECF13F0}"/>
              </c:ext>
            </c:extLst>
          </c:dPt>
          <c:dLbls>
            <c:dLbl>
              <c:idx val="1"/>
              <c:layout>
                <c:manualLayout>
                  <c:x val="3.170828378913991E-2"/>
                  <c:y val="-2.9290923432461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5650004213206998"/>
                      <c:h val="0.239748326713993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36-4A1C-B464-353C2ECF1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Prioritized in ADS</c:v>
                </c:pt>
                <c:pt idx="1">
                  <c:v>Prioritized only in sectoral documents</c:v>
                </c:pt>
                <c:pt idx="2">
                  <c:v>Not prioritized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0.378698224852071</c:v>
                </c:pt>
                <c:pt idx="1">
                  <c:v>0.26035502958579881</c:v>
                </c:pt>
                <c:pt idx="2">
                  <c:v>0.36094674556213019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36-4A1C-B464-353C2ECF1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Self-assessment on compliance with definitions  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21A-4489-B792-653AD9B8A7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1A-4489-B792-653AD9B8A7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21A-4489-B792-653AD9B8A7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1A-4489-B792-653AD9B8A7D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D4E51F2-0B17-4696-8CC5-78FB4DD04DCF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 (105)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21A-4489-B792-653AD9B8A7D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322621BF-63D2-46B8-A794-8EE613282137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 (94)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21A-4489-B792-653AD9B8A7D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BB602229-99DB-4504-B81C-8C398899E34E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 (34)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21A-4489-B792-653AD9B8A7D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BFBCA54-6A7D-4080-85B9-052F4D5CB1F8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 (12)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1A-4489-B792-653AD9B8A7D4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fully compliant</c:v>
                </c:pt>
                <c:pt idx="1">
                  <c:v>mostly compliant </c:v>
                </c:pt>
                <c:pt idx="2">
                  <c:v>partly compliant </c:v>
                </c:pt>
                <c:pt idx="3">
                  <c:v>problematic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39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A-4489-B792-653AD9B8A7D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available and published</c:v>
                </c:pt>
                <c:pt idx="1">
                  <c:v>available and published, 
but definition differs
</c:v>
                </c:pt>
                <c:pt idx="2">
                  <c:v>available, but requires additional 
database development
</c:v>
                </c:pt>
                <c:pt idx="3">
                  <c:v>could be collected, but requires new 
mechanisms and tools
</c:v>
                </c:pt>
                <c:pt idx="4">
                  <c:v>needs to be checked for the 
methodological correspondence
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7.0000000000000007E-2</c:v>
                </c:pt>
                <c:pt idx="2">
                  <c:v>0.2</c:v>
                </c:pt>
                <c:pt idx="3">
                  <c:v>0.14000000000000001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8-48A9-B4EF-474DBFDB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available and published</c:v>
                </c:pt>
                <c:pt idx="1">
                  <c:v>available and published, 
but definition differs
</c:v>
                </c:pt>
                <c:pt idx="2">
                  <c:v>available, but requires additional 
database development
</c:v>
                </c:pt>
                <c:pt idx="3">
                  <c:v>could be collected, but requires new 
mechanisms and tools
</c:v>
                </c:pt>
                <c:pt idx="4">
                  <c:v>needs to be checked for the 
methodological correspondence
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9198-48A9-B4EF-474DBFDB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available and published</c:v>
                </c:pt>
                <c:pt idx="1">
                  <c:v>available and published, 
but definition differs
</c:v>
                </c:pt>
                <c:pt idx="2">
                  <c:v>available, but requires additional 
database development
</c:v>
                </c:pt>
                <c:pt idx="3">
                  <c:v>could be collected, but requires new 
mechanisms and tools
</c:v>
                </c:pt>
                <c:pt idx="4">
                  <c:v>needs to be checked for the 
methodological correspondence
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9198-48A9-B4EF-474DBFDBDF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16539567"/>
        <c:axId val="1716541231"/>
      </c:barChart>
      <c:catAx>
        <c:axId val="17165395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541231"/>
        <c:crosses val="autoZero"/>
        <c:auto val="1"/>
        <c:lblAlgn val="ctr"/>
        <c:lblOffset val="100"/>
        <c:noMultiLvlLbl val="0"/>
      </c:catAx>
      <c:valAx>
        <c:axId val="1716541231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1716539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3B00A-0F47-4C75-AEF8-7A967DA2878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9EA206-7331-44AD-B5E7-7A928430198E}">
      <dgm:prSet phldrT="[Text]"/>
      <dgm:spPr/>
      <dgm:t>
        <a:bodyPr/>
        <a:lstStyle/>
        <a:p>
          <a:r>
            <a:rPr lang="en-US" dirty="0" smtClean="0"/>
            <a:t>National Council on Sustainable Development of Armenia, </a:t>
          </a:r>
        </a:p>
        <a:p>
          <a:r>
            <a:rPr lang="en-US" dirty="0" smtClean="0"/>
            <a:t>Prime-Minister of RA</a:t>
          </a:r>
          <a:endParaRPr lang="en-US" dirty="0"/>
        </a:p>
      </dgm:t>
    </dgm:pt>
    <dgm:pt modelId="{0A8E9F35-97BE-4E91-9BD9-73A67B86FD8C}" type="parTrans" cxnId="{1EB920E4-09E7-4AAC-BA27-C6D0988C4252}">
      <dgm:prSet/>
      <dgm:spPr/>
      <dgm:t>
        <a:bodyPr/>
        <a:lstStyle/>
        <a:p>
          <a:endParaRPr lang="en-US"/>
        </a:p>
      </dgm:t>
    </dgm:pt>
    <dgm:pt modelId="{7C663177-1CC8-4793-9750-FF236C24A01F}" type="sibTrans" cxnId="{1EB920E4-09E7-4AAC-BA27-C6D0988C4252}">
      <dgm:prSet/>
      <dgm:spPr/>
      <dgm:t>
        <a:bodyPr/>
        <a:lstStyle/>
        <a:p>
          <a:endParaRPr lang="en-US"/>
        </a:p>
      </dgm:t>
    </dgm:pt>
    <dgm:pt modelId="{B35BD4A1-67C4-462A-8185-3C38BFAE3983}">
      <dgm:prSet phldrT="[Text]"/>
      <dgm:spPr/>
      <dgm:t>
        <a:bodyPr/>
        <a:lstStyle/>
        <a:p>
          <a:r>
            <a:rPr lang="en-US" dirty="0" smtClean="0"/>
            <a:t>Interagency Commission coordinating the Sustainable Development Process in Armenia, Deputy Chief of Government Staff</a:t>
          </a:r>
          <a:endParaRPr lang="en-US" dirty="0"/>
        </a:p>
      </dgm:t>
    </dgm:pt>
    <dgm:pt modelId="{830CF2C1-17FF-47A6-B587-78D2F43FE62A}" type="parTrans" cxnId="{DE6F32C5-5660-4477-B510-BAB3C2DBC9F4}">
      <dgm:prSet/>
      <dgm:spPr/>
      <dgm:t>
        <a:bodyPr/>
        <a:lstStyle/>
        <a:p>
          <a:endParaRPr lang="en-US"/>
        </a:p>
      </dgm:t>
    </dgm:pt>
    <dgm:pt modelId="{81867C0B-3E1E-4053-B2F1-FCEC08A08508}" type="sibTrans" cxnId="{DE6F32C5-5660-4477-B510-BAB3C2DBC9F4}">
      <dgm:prSet/>
      <dgm:spPr/>
      <dgm:t>
        <a:bodyPr/>
        <a:lstStyle/>
        <a:p>
          <a:endParaRPr lang="en-US"/>
        </a:p>
      </dgm:t>
    </dgm:pt>
    <dgm:pt modelId="{E9428E3A-EE8C-40AA-82E3-2BEA73BE5F29}">
      <dgm:prSet/>
      <dgm:spPr/>
      <dgm:t>
        <a:bodyPr/>
        <a:lstStyle/>
        <a:p>
          <a:r>
            <a:rPr lang="en-US" dirty="0" smtClean="0"/>
            <a:t>Working groups to Interagency Commission</a:t>
          </a:r>
          <a:endParaRPr lang="en-US" dirty="0"/>
        </a:p>
      </dgm:t>
    </dgm:pt>
    <dgm:pt modelId="{7C88B19F-F854-464D-B438-35093C6039F8}" type="parTrans" cxnId="{1D0499E5-6C2C-4AFD-A526-40902F30DBFD}">
      <dgm:prSet/>
      <dgm:spPr/>
      <dgm:t>
        <a:bodyPr/>
        <a:lstStyle/>
        <a:p>
          <a:endParaRPr lang="en-US"/>
        </a:p>
      </dgm:t>
    </dgm:pt>
    <dgm:pt modelId="{D89D613C-25A2-4E4E-9AE5-01601EBD2817}" type="sibTrans" cxnId="{1D0499E5-6C2C-4AFD-A526-40902F30DBFD}">
      <dgm:prSet/>
      <dgm:spPr/>
      <dgm:t>
        <a:bodyPr/>
        <a:lstStyle/>
        <a:p>
          <a:endParaRPr lang="en-US"/>
        </a:p>
      </dgm:t>
    </dgm:pt>
    <dgm:pt modelId="{17258109-27B3-45A5-A101-8819EAC1EA6E}" type="pres">
      <dgm:prSet presAssocID="{2C23B00A-0F47-4C75-AEF8-7A967DA2878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B75916F7-717D-4E6B-9F90-57068273AABA}" type="pres">
      <dgm:prSet presAssocID="{2C23B00A-0F47-4C75-AEF8-7A967DA2878A}" presName="pyramid" presStyleLbl="node1" presStyleIdx="0" presStyleCnt="1"/>
      <dgm:spPr/>
    </dgm:pt>
    <dgm:pt modelId="{551B55F7-7693-48C5-B9C3-DB9A7426EA7C}" type="pres">
      <dgm:prSet presAssocID="{2C23B00A-0F47-4C75-AEF8-7A967DA2878A}" presName="theList" presStyleCnt="0"/>
      <dgm:spPr/>
    </dgm:pt>
    <dgm:pt modelId="{7DF8841D-2179-4F93-927B-D7F674DCFB34}" type="pres">
      <dgm:prSet presAssocID="{189EA206-7331-44AD-B5E7-7A928430198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B2C1A-1654-429E-80F7-1634C90334A1}" type="pres">
      <dgm:prSet presAssocID="{189EA206-7331-44AD-B5E7-7A928430198E}" presName="aSpace" presStyleCnt="0"/>
      <dgm:spPr/>
    </dgm:pt>
    <dgm:pt modelId="{8695B760-DCEC-4DD4-8E6C-E6B0944C8B57}" type="pres">
      <dgm:prSet presAssocID="{B35BD4A1-67C4-462A-8185-3C38BFAE398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0EE3D-590C-4C13-A433-B22580A51ABA}" type="pres">
      <dgm:prSet presAssocID="{B35BD4A1-67C4-462A-8185-3C38BFAE3983}" presName="aSpace" presStyleCnt="0"/>
      <dgm:spPr/>
    </dgm:pt>
    <dgm:pt modelId="{29A7920C-4508-4BD1-9E98-6EC9D1971CC8}" type="pres">
      <dgm:prSet presAssocID="{E9428E3A-EE8C-40AA-82E3-2BEA73BE5F2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601EB4-061A-4134-82FD-6896947BD195}" type="pres">
      <dgm:prSet presAssocID="{E9428E3A-EE8C-40AA-82E3-2BEA73BE5F29}" presName="aSpace" presStyleCnt="0"/>
      <dgm:spPr/>
    </dgm:pt>
  </dgm:ptLst>
  <dgm:cxnLst>
    <dgm:cxn modelId="{53178B0B-251D-4137-BF3A-96EAC4FE9E3E}" type="presOf" srcId="{E9428E3A-EE8C-40AA-82E3-2BEA73BE5F29}" destId="{29A7920C-4508-4BD1-9E98-6EC9D1971CC8}" srcOrd="0" destOrd="0" presId="urn:microsoft.com/office/officeart/2005/8/layout/pyramid2"/>
    <dgm:cxn modelId="{1EB920E4-09E7-4AAC-BA27-C6D0988C4252}" srcId="{2C23B00A-0F47-4C75-AEF8-7A967DA2878A}" destId="{189EA206-7331-44AD-B5E7-7A928430198E}" srcOrd="0" destOrd="0" parTransId="{0A8E9F35-97BE-4E91-9BD9-73A67B86FD8C}" sibTransId="{7C663177-1CC8-4793-9750-FF236C24A01F}"/>
    <dgm:cxn modelId="{2BC90151-E93C-41B6-83EB-70A1EF4EEB98}" type="presOf" srcId="{B35BD4A1-67C4-462A-8185-3C38BFAE3983}" destId="{8695B760-DCEC-4DD4-8E6C-E6B0944C8B57}" srcOrd="0" destOrd="0" presId="urn:microsoft.com/office/officeart/2005/8/layout/pyramid2"/>
    <dgm:cxn modelId="{73B81DE0-2A25-4E44-AAA6-80B921D8AF1A}" type="presOf" srcId="{189EA206-7331-44AD-B5E7-7A928430198E}" destId="{7DF8841D-2179-4F93-927B-D7F674DCFB34}" srcOrd="0" destOrd="0" presId="urn:microsoft.com/office/officeart/2005/8/layout/pyramid2"/>
    <dgm:cxn modelId="{E9D37CE0-A89A-46E8-8A24-2AF800399A5F}" type="presOf" srcId="{2C23B00A-0F47-4C75-AEF8-7A967DA2878A}" destId="{17258109-27B3-45A5-A101-8819EAC1EA6E}" srcOrd="0" destOrd="0" presId="urn:microsoft.com/office/officeart/2005/8/layout/pyramid2"/>
    <dgm:cxn modelId="{DE6F32C5-5660-4477-B510-BAB3C2DBC9F4}" srcId="{2C23B00A-0F47-4C75-AEF8-7A967DA2878A}" destId="{B35BD4A1-67C4-462A-8185-3C38BFAE3983}" srcOrd="1" destOrd="0" parTransId="{830CF2C1-17FF-47A6-B587-78D2F43FE62A}" sibTransId="{81867C0B-3E1E-4053-B2F1-FCEC08A08508}"/>
    <dgm:cxn modelId="{1D0499E5-6C2C-4AFD-A526-40902F30DBFD}" srcId="{2C23B00A-0F47-4C75-AEF8-7A967DA2878A}" destId="{E9428E3A-EE8C-40AA-82E3-2BEA73BE5F29}" srcOrd="2" destOrd="0" parTransId="{7C88B19F-F854-464D-B438-35093C6039F8}" sibTransId="{D89D613C-25A2-4E4E-9AE5-01601EBD2817}"/>
    <dgm:cxn modelId="{24EE0BBD-3F63-4AF1-806C-AF55A6D06731}" type="presParOf" srcId="{17258109-27B3-45A5-A101-8819EAC1EA6E}" destId="{B75916F7-717D-4E6B-9F90-57068273AABA}" srcOrd="0" destOrd="0" presId="urn:microsoft.com/office/officeart/2005/8/layout/pyramid2"/>
    <dgm:cxn modelId="{3BF7BA3D-7356-4C5A-BED3-3574407485DD}" type="presParOf" srcId="{17258109-27B3-45A5-A101-8819EAC1EA6E}" destId="{551B55F7-7693-48C5-B9C3-DB9A7426EA7C}" srcOrd="1" destOrd="0" presId="urn:microsoft.com/office/officeart/2005/8/layout/pyramid2"/>
    <dgm:cxn modelId="{61D62A13-2C3D-45DD-8058-2B70775D40F7}" type="presParOf" srcId="{551B55F7-7693-48C5-B9C3-DB9A7426EA7C}" destId="{7DF8841D-2179-4F93-927B-D7F674DCFB34}" srcOrd="0" destOrd="0" presId="urn:microsoft.com/office/officeart/2005/8/layout/pyramid2"/>
    <dgm:cxn modelId="{5B7244FE-C822-444B-86E4-0CF31033B624}" type="presParOf" srcId="{551B55F7-7693-48C5-B9C3-DB9A7426EA7C}" destId="{B94B2C1A-1654-429E-80F7-1634C90334A1}" srcOrd="1" destOrd="0" presId="urn:microsoft.com/office/officeart/2005/8/layout/pyramid2"/>
    <dgm:cxn modelId="{1818F4AC-F8D2-4FE4-A469-C27BD126A3BA}" type="presParOf" srcId="{551B55F7-7693-48C5-B9C3-DB9A7426EA7C}" destId="{8695B760-DCEC-4DD4-8E6C-E6B0944C8B57}" srcOrd="2" destOrd="0" presId="urn:microsoft.com/office/officeart/2005/8/layout/pyramid2"/>
    <dgm:cxn modelId="{D1761CC3-81B0-4D57-91EC-E4FAD1754DA5}" type="presParOf" srcId="{551B55F7-7693-48C5-B9C3-DB9A7426EA7C}" destId="{BDD0EE3D-590C-4C13-A433-B22580A51ABA}" srcOrd="3" destOrd="0" presId="urn:microsoft.com/office/officeart/2005/8/layout/pyramid2"/>
    <dgm:cxn modelId="{7E8DAB18-6A43-45A0-A73C-B759C8CF4F95}" type="presParOf" srcId="{551B55F7-7693-48C5-B9C3-DB9A7426EA7C}" destId="{29A7920C-4508-4BD1-9E98-6EC9D1971CC8}" srcOrd="4" destOrd="0" presId="urn:microsoft.com/office/officeart/2005/8/layout/pyramid2"/>
    <dgm:cxn modelId="{9649753D-A76D-4764-80DB-62D039175BAD}" type="presParOf" srcId="{551B55F7-7693-48C5-B9C3-DB9A7426EA7C}" destId="{9D601EB4-061A-4134-82FD-6896947BD19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C1FB7B-906D-4FAD-9F47-4D8E9FCF855F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EB9B1-68C0-4607-998B-A33472E5F8F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Armstat</a:t>
          </a:r>
          <a:endParaRPr lang="en-US" dirty="0"/>
        </a:p>
      </dgm:t>
    </dgm:pt>
    <dgm:pt modelId="{6D0A6347-403C-41FB-96E1-6E74A1D372D6}" type="parTrans" cxnId="{14977C21-CD18-4623-A46E-3794AADB29CC}">
      <dgm:prSet/>
      <dgm:spPr/>
      <dgm:t>
        <a:bodyPr/>
        <a:lstStyle/>
        <a:p>
          <a:endParaRPr lang="en-US"/>
        </a:p>
      </dgm:t>
    </dgm:pt>
    <dgm:pt modelId="{9628B06E-5568-4290-BB2A-F70E408C35D7}" type="sibTrans" cxnId="{14977C21-CD18-4623-A46E-3794AADB29CC}">
      <dgm:prSet/>
      <dgm:spPr/>
      <dgm:t>
        <a:bodyPr/>
        <a:lstStyle/>
        <a:p>
          <a:endParaRPr lang="en-US"/>
        </a:p>
      </dgm:t>
    </dgm:pt>
    <dgm:pt modelId="{7D647E2A-C123-4BA5-845B-B0B8662977C1}">
      <dgm:prSet phldrT="[Text]" custT="1"/>
      <dgm:spPr/>
      <dgm:t>
        <a:bodyPr/>
        <a:lstStyle/>
        <a:p>
          <a:r>
            <a:rPr lang="en-US" sz="1100" b="1" dirty="0" smtClean="0"/>
            <a:t>Social</a:t>
          </a:r>
          <a:endParaRPr lang="en-US" sz="1100" b="1" dirty="0"/>
        </a:p>
      </dgm:t>
    </dgm:pt>
    <dgm:pt modelId="{888F83B9-87EB-4339-AAA5-462C5F45D1C7}" type="parTrans" cxnId="{18F5C1C5-0F61-430C-8B75-30EE2AF6BFFE}">
      <dgm:prSet/>
      <dgm:spPr/>
      <dgm:t>
        <a:bodyPr/>
        <a:lstStyle/>
        <a:p>
          <a:endParaRPr lang="en-US"/>
        </a:p>
      </dgm:t>
    </dgm:pt>
    <dgm:pt modelId="{4E8F9B2D-638B-423E-A072-A4F4F08743E8}" type="sibTrans" cxnId="{18F5C1C5-0F61-430C-8B75-30EE2AF6BFFE}">
      <dgm:prSet/>
      <dgm:spPr/>
      <dgm:t>
        <a:bodyPr/>
        <a:lstStyle/>
        <a:p>
          <a:endParaRPr lang="en-US"/>
        </a:p>
      </dgm:t>
    </dgm:pt>
    <dgm:pt modelId="{F740651E-E958-414E-BE50-BF48A672C0EB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Armstat</a:t>
          </a:r>
          <a:endParaRPr lang="en-US" dirty="0"/>
        </a:p>
      </dgm:t>
    </dgm:pt>
    <dgm:pt modelId="{061843BF-67D1-453D-A1B7-0A6401E3F73C}" type="parTrans" cxnId="{ECEC7963-C447-47A1-9D68-B99E1DF45CA8}">
      <dgm:prSet/>
      <dgm:spPr/>
      <dgm:t>
        <a:bodyPr/>
        <a:lstStyle/>
        <a:p>
          <a:endParaRPr lang="en-US"/>
        </a:p>
      </dgm:t>
    </dgm:pt>
    <dgm:pt modelId="{E23BFD17-08B7-407B-BF34-387E72E57962}" type="sibTrans" cxnId="{ECEC7963-C447-47A1-9D68-B99E1DF45CA8}">
      <dgm:prSet/>
      <dgm:spPr/>
      <dgm:t>
        <a:bodyPr/>
        <a:lstStyle/>
        <a:p>
          <a:endParaRPr lang="en-US"/>
        </a:p>
      </dgm:t>
    </dgm:pt>
    <dgm:pt modelId="{9F933B8C-639A-4D5A-BB74-BD51D3980D0E}">
      <dgm:prSet phldrT="[Text]" custT="1"/>
      <dgm:spPr/>
      <dgm:t>
        <a:bodyPr/>
        <a:lstStyle/>
        <a:p>
          <a:r>
            <a:rPr lang="en-US" sz="1100" b="1" dirty="0" smtClean="0"/>
            <a:t>Economic</a:t>
          </a:r>
          <a:endParaRPr lang="en-US" sz="1100" dirty="0"/>
        </a:p>
      </dgm:t>
    </dgm:pt>
    <dgm:pt modelId="{DDE23061-9AEB-4259-966E-769692D34F6C}" type="parTrans" cxnId="{3C70E679-DF3B-4EF9-9E8E-7326DF21F29D}">
      <dgm:prSet/>
      <dgm:spPr/>
      <dgm:t>
        <a:bodyPr/>
        <a:lstStyle/>
        <a:p>
          <a:endParaRPr lang="en-US"/>
        </a:p>
      </dgm:t>
    </dgm:pt>
    <dgm:pt modelId="{9D6F6999-C60D-4B9C-88D8-1D5F42574545}" type="sibTrans" cxnId="{3C70E679-DF3B-4EF9-9E8E-7326DF21F29D}">
      <dgm:prSet/>
      <dgm:spPr/>
      <dgm:t>
        <a:bodyPr/>
        <a:lstStyle/>
        <a:p>
          <a:endParaRPr lang="en-US"/>
        </a:p>
      </dgm:t>
    </dgm:pt>
    <dgm:pt modelId="{E9D7B3A5-20EB-4947-B6A2-DD451A84C48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Armstat</a:t>
          </a:r>
          <a:endParaRPr lang="en-US" dirty="0"/>
        </a:p>
      </dgm:t>
    </dgm:pt>
    <dgm:pt modelId="{1FE0BD42-B100-4085-B4B7-BF7792E098CE}" type="parTrans" cxnId="{152257ED-8E3A-4D1D-AC19-9418A36314AE}">
      <dgm:prSet/>
      <dgm:spPr/>
      <dgm:t>
        <a:bodyPr/>
        <a:lstStyle/>
        <a:p>
          <a:endParaRPr lang="en-US"/>
        </a:p>
      </dgm:t>
    </dgm:pt>
    <dgm:pt modelId="{3EE6575B-74AA-49E6-A1BF-2BEBE0ABA84D}" type="sibTrans" cxnId="{152257ED-8E3A-4D1D-AC19-9418A36314AE}">
      <dgm:prSet/>
      <dgm:spPr/>
      <dgm:t>
        <a:bodyPr/>
        <a:lstStyle/>
        <a:p>
          <a:endParaRPr lang="en-US"/>
        </a:p>
      </dgm:t>
    </dgm:pt>
    <dgm:pt modelId="{F6B13681-CECB-4332-93BA-7D7331B87D8A}">
      <dgm:prSet phldrT="[Text]" custT="1"/>
      <dgm:spPr/>
      <dgm:t>
        <a:bodyPr/>
        <a:lstStyle/>
        <a:p>
          <a:r>
            <a:rPr lang="en-US" sz="1100" dirty="0" smtClean="0"/>
            <a:t>  </a:t>
          </a:r>
          <a:r>
            <a:rPr lang="en-US" sz="1000" b="1" dirty="0" smtClean="0"/>
            <a:t>Environmental </a:t>
          </a:r>
          <a:endParaRPr lang="en-US" sz="1000" b="1" dirty="0"/>
        </a:p>
      </dgm:t>
    </dgm:pt>
    <dgm:pt modelId="{CB533D92-62D9-40BE-B14C-36068B5AD7B7}" type="parTrans" cxnId="{193EFA1C-9363-4B7C-B721-BC55C6B60705}">
      <dgm:prSet/>
      <dgm:spPr/>
      <dgm:t>
        <a:bodyPr/>
        <a:lstStyle/>
        <a:p>
          <a:endParaRPr lang="en-US"/>
        </a:p>
      </dgm:t>
    </dgm:pt>
    <dgm:pt modelId="{967A17C3-6938-4E8D-B69F-57E81E07B7F4}" type="sibTrans" cxnId="{193EFA1C-9363-4B7C-B721-BC55C6B60705}">
      <dgm:prSet/>
      <dgm:spPr/>
      <dgm:t>
        <a:bodyPr/>
        <a:lstStyle/>
        <a:p>
          <a:endParaRPr lang="en-US"/>
        </a:p>
      </dgm:t>
    </dgm:pt>
    <dgm:pt modelId="{8D472BE1-CA35-4C99-A8B2-E7239CEB10D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Armstat</a:t>
          </a:r>
          <a:endParaRPr lang="en-US" dirty="0"/>
        </a:p>
      </dgm:t>
    </dgm:pt>
    <dgm:pt modelId="{30FADC40-5464-4521-B6FD-C2BC3B3A4471}" type="parTrans" cxnId="{3FADEFF5-1EA7-4D61-B3B8-AC7243D69C81}">
      <dgm:prSet/>
      <dgm:spPr/>
      <dgm:t>
        <a:bodyPr/>
        <a:lstStyle/>
        <a:p>
          <a:endParaRPr lang="en-US"/>
        </a:p>
      </dgm:t>
    </dgm:pt>
    <dgm:pt modelId="{E99E8573-C423-4E3E-B242-3E10D2574726}" type="sibTrans" cxnId="{3FADEFF5-1EA7-4D61-B3B8-AC7243D69C81}">
      <dgm:prSet/>
      <dgm:spPr/>
      <dgm:t>
        <a:bodyPr/>
        <a:lstStyle/>
        <a:p>
          <a:endParaRPr lang="en-US"/>
        </a:p>
      </dgm:t>
    </dgm:pt>
    <dgm:pt modelId="{1D7040C8-40A0-4A60-9027-DBA6771BD259}">
      <dgm:prSet phldrT="[Text]" custT="1"/>
      <dgm:spPr/>
      <dgm:t>
        <a:bodyPr/>
        <a:lstStyle/>
        <a:p>
          <a:r>
            <a:rPr lang="en-US" sz="1050" dirty="0" smtClean="0"/>
            <a:t>Ministry of </a:t>
          </a:r>
          <a:r>
            <a:rPr lang="en-US" sz="1050" dirty="0" err="1" smtClean="0"/>
            <a:t>Labour</a:t>
          </a:r>
          <a:r>
            <a:rPr lang="en-US" sz="1050" dirty="0" smtClean="0"/>
            <a:t> and Social affaires </a:t>
          </a:r>
          <a:endParaRPr lang="en-US" sz="1050" dirty="0"/>
        </a:p>
      </dgm:t>
    </dgm:pt>
    <dgm:pt modelId="{81BB3D29-4F1D-45D4-8456-0C6C9CF64455}" type="parTrans" cxnId="{C10D52DB-F3C0-4EA1-A776-085D85876FD3}">
      <dgm:prSet/>
      <dgm:spPr/>
      <dgm:t>
        <a:bodyPr/>
        <a:lstStyle/>
        <a:p>
          <a:endParaRPr lang="en-US"/>
        </a:p>
      </dgm:t>
    </dgm:pt>
    <dgm:pt modelId="{F81076FE-E72D-4742-AFEB-866F2AA54E04}" type="sibTrans" cxnId="{C10D52DB-F3C0-4EA1-A776-085D85876FD3}">
      <dgm:prSet/>
      <dgm:spPr/>
      <dgm:t>
        <a:bodyPr/>
        <a:lstStyle/>
        <a:p>
          <a:endParaRPr lang="en-US"/>
        </a:p>
      </dgm:t>
    </dgm:pt>
    <dgm:pt modelId="{436A61F9-74B5-4E99-B484-59413055557B}">
      <dgm:prSet phldrT="[Text]" custT="1"/>
      <dgm:spPr/>
      <dgm:t>
        <a:bodyPr/>
        <a:lstStyle/>
        <a:p>
          <a:r>
            <a:rPr lang="en-US" sz="800" dirty="0" smtClean="0"/>
            <a:t>Goals 4, 5, 10, 16, 17</a:t>
          </a:r>
          <a:endParaRPr lang="en-US" sz="800" dirty="0"/>
        </a:p>
      </dgm:t>
    </dgm:pt>
    <dgm:pt modelId="{C0DD5305-A44A-4104-A3E8-8D94B97B3686}" type="parTrans" cxnId="{27E77346-859F-4413-9BF7-BA89F76CF15E}">
      <dgm:prSet/>
      <dgm:spPr/>
      <dgm:t>
        <a:bodyPr/>
        <a:lstStyle/>
        <a:p>
          <a:endParaRPr lang="en-US"/>
        </a:p>
      </dgm:t>
    </dgm:pt>
    <dgm:pt modelId="{D8061A72-16A5-405A-BF14-4861261999DE}" type="sibTrans" cxnId="{27E77346-859F-4413-9BF7-BA89F76CF15E}">
      <dgm:prSet/>
      <dgm:spPr/>
      <dgm:t>
        <a:bodyPr/>
        <a:lstStyle/>
        <a:p>
          <a:endParaRPr lang="en-US"/>
        </a:p>
      </dgm:t>
    </dgm:pt>
    <dgm:pt modelId="{0556CE5E-47D2-407C-8340-58046D0FF3F1}">
      <dgm:prSet phldrT="[Text]" custT="1"/>
      <dgm:spPr/>
      <dgm:t>
        <a:bodyPr/>
        <a:lstStyle/>
        <a:p>
          <a:r>
            <a:rPr lang="en-US" sz="1050" dirty="0" smtClean="0"/>
            <a:t>Ministry of Health</a:t>
          </a:r>
          <a:endParaRPr lang="en-US" sz="1050" dirty="0"/>
        </a:p>
      </dgm:t>
    </dgm:pt>
    <dgm:pt modelId="{0352EBDD-EB84-4C9F-8A13-D4FCBD5ED368}" type="parTrans" cxnId="{CAAFF52A-92CE-48B5-BC36-2E79AAC3C2F4}">
      <dgm:prSet/>
      <dgm:spPr/>
      <dgm:t>
        <a:bodyPr/>
        <a:lstStyle/>
        <a:p>
          <a:endParaRPr lang="en-US"/>
        </a:p>
      </dgm:t>
    </dgm:pt>
    <dgm:pt modelId="{57DA8BB0-20A1-4968-A920-851806F87CF6}" type="sibTrans" cxnId="{CAAFF52A-92CE-48B5-BC36-2E79AAC3C2F4}">
      <dgm:prSet/>
      <dgm:spPr/>
      <dgm:t>
        <a:bodyPr/>
        <a:lstStyle/>
        <a:p>
          <a:endParaRPr lang="en-US"/>
        </a:p>
      </dgm:t>
    </dgm:pt>
    <dgm:pt modelId="{83FD5A28-70C9-4A53-8F4B-16B431AACC4C}">
      <dgm:prSet phldrT="[Text]" custT="1"/>
      <dgm:spPr/>
      <dgm:t>
        <a:bodyPr/>
        <a:lstStyle/>
        <a:p>
          <a:r>
            <a:rPr lang="en-US" sz="800" dirty="0" smtClean="0"/>
            <a:t>Ministry of Justice</a:t>
          </a:r>
          <a:endParaRPr lang="en-US" sz="800" dirty="0"/>
        </a:p>
      </dgm:t>
    </dgm:pt>
    <dgm:pt modelId="{BA80E04A-5230-40D9-B688-1DD71952DDD9}" type="parTrans" cxnId="{722E8012-36EA-4695-81AC-FC3159EE4396}">
      <dgm:prSet/>
      <dgm:spPr/>
      <dgm:t>
        <a:bodyPr/>
        <a:lstStyle/>
        <a:p>
          <a:endParaRPr lang="en-US"/>
        </a:p>
      </dgm:t>
    </dgm:pt>
    <dgm:pt modelId="{FA563B4D-97D1-4886-A993-3F9CBDD2482F}" type="sibTrans" cxnId="{722E8012-36EA-4695-81AC-FC3159EE4396}">
      <dgm:prSet/>
      <dgm:spPr/>
      <dgm:t>
        <a:bodyPr/>
        <a:lstStyle/>
        <a:p>
          <a:endParaRPr lang="en-US"/>
        </a:p>
      </dgm:t>
    </dgm:pt>
    <dgm:pt modelId="{F77BAB14-AAD9-4BF7-BDD9-A15B4B4BDAC2}">
      <dgm:prSet custT="1"/>
      <dgm:spPr/>
      <dgm:t>
        <a:bodyPr/>
        <a:lstStyle/>
        <a:p>
          <a:r>
            <a:rPr lang="en-US" sz="1000" dirty="0" smtClean="0"/>
            <a:t>UN Agencies + International Organizations + Civil Society NGOs (41)</a:t>
          </a:r>
          <a:endParaRPr lang="en-US" sz="1000" dirty="0"/>
        </a:p>
      </dgm:t>
    </dgm:pt>
    <dgm:pt modelId="{BD1F73FA-3828-44BA-B5A9-A76B89E3ACB9}" type="parTrans" cxnId="{1927636E-C1E0-490A-8635-6A74C8398D5D}">
      <dgm:prSet/>
      <dgm:spPr/>
      <dgm:t>
        <a:bodyPr/>
        <a:lstStyle/>
        <a:p>
          <a:endParaRPr lang="en-US"/>
        </a:p>
      </dgm:t>
    </dgm:pt>
    <dgm:pt modelId="{0903BB45-BAF9-4AF6-AE9D-839D01F2298A}" type="sibTrans" cxnId="{1927636E-C1E0-490A-8635-6A74C8398D5D}">
      <dgm:prSet/>
      <dgm:spPr/>
      <dgm:t>
        <a:bodyPr/>
        <a:lstStyle/>
        <a:p>
          <a:endParaRPr lang="en-US"/>
        </a:p>
      </dgm:t>
    </dgm:pt>
    <dgm:pt modelId="{01755A21-EE3B-40D6-B6E7-2EE8EEA75B21}">
      <dgm:prSet phldrT="[Text]"/>
      <dgm:spPr/>
      <dgm:t>
        <a:bodyPr/>
        <a:lstStyle/>
        <a:p>
          <a:endParaRPr lang="en-US" sz="1000" dirty="0"/>
        </a:p>
      </dgm:t>
    </dgm:pt>
    <dgm:pt modelId="{837E57A9-F45E-4644-AF93-5BE93312FFF0}" type="parTrans" cxnId="{C1656CDB-3663-4EE7-93C4-478EAAE095AF}">
      <dgm:prSet/>
      <dgm:spPr/>
      <dgm:t>
        <a:bodyPr/>
        <a:lstStyle/>
        <a:p>
          <a:endParaRPr lang="en-US"/>
        </a:p>
      </dgm:t>
    </dgm:pt>
    <dgm:pt modelId="{D443DA8D-D265-41B8-AB57-66B1B9BA80AC}" type="sibTrans" cxnId="{C1656CDB-3663-4EE7-93C4-478EAAE095AF}">
      <dgm:prSet/>
      <dgm:spPr/>
      <dgm:t>
        <a:bodyPr/>
        <a:lstStyle/>
        <a:p>
          <a:endParaRPr lang="en-US"/>
        </a:p>
      </dgm:t>
    </dgm:pt>
    <dgm:pt modelId="{30A07E8D-EC9B-4E89-8FE4-E92F9C5D2E8A}">
      <dgm:prSet custT="1"/>
      <dgm:spPr/>
      <dgm:t>
        <a:bodyPr/>
        <a:lstStyle/>
        <a:p>
          <a:r>
            <a:rPr lang="en-US" sz="1000" dirty="0" smtClean="0"/>
            <a:t>Goals 6, 13, 14, 15,  17</a:t>
          </a:r>
          <a:endParaRPr lang="en-US" sz="1000" dirty="0"/>
        </a:p>
      </dgm:t>
    </dgm:pt>
    <dgm:pt modelId="{29972D86-C80D-4CBF-9622-8700EA7C4D8F}" type="sibTrans" cxnId="{6CBE3126-0D53-4C88-BE80-3A4C423B897B}">
      <dgm:prSet/>
      <dgm:spPr/>
      <dgm:t>
        <a:bodyPr/>
        <a:lstStyle/>
        <a:p>
          <a:endParaRPr lang="en-US"/>
        </a:p>
      </dgm:t>
    </dgm:pt>
    <dgm:pt modelId="{1A8008DD-8170-43A7-A1AB-85CAD6B366E2}" type="parTrans" cxnId="{6CBE3126-0D53-4C88-BE80-3A4C423B897B}">
      <dgm:prSet/>
      <dgm:spPr/>
      <dgm:t>
        <a:bodyPr/>
        <a:lstStyle/>
        <a:p>
          <a:endParaRPr lang="en-US"/>
        </a:p>
      </dgm:t>
    </dgm:pt>
    <dgm:pt modelId="{9581ECD4-8AC3-4E45-82B1-2942092F80B9}">
      <dgm:prSet custT="1"/>
      <dgm:spPr/>
      <dgm:t>
        <a:bodyPr/>
        <a:lstStyle/>
        <a:p>
          <a:r>
            <a:rPr lang="en-US" sz="800" dirty="0" smtClean="0"/>
            <a:t>Ministry of </a:t>
          </a:r>
          <a:r>
            <a:rPr lang="en-GB" sz="800" dirty="0" smtClean="0"/>
            <a:t>Economic Development and Investments </a:t>
          </a:r>
          <a:endParaRPr lang="en-US" sz="800" dirty="0"/>
        </a:p>
      </dgm:t>
    </dgm:pt>
    <dgm:pt modelId="{1A5E9846-697F-4CD7-AB5C-E24B6356FC30}" type="parTrans" cxnId="{2B154420-CBEC-40F9-9D3D-48849E861716}">
      <dgm:prSet/>
      <dgm:spPr/>
      <dgm:t>
        <a:bodyPr/>
        <a:lstStyle/>
        <a:p>
          <a:endParaRPr lang="en-US"/>
        </a:p>
      </dgm:t>
    </dgm:pt>
    <dgm:pt modelId="{EB9D6ADF-6B1B-49C9-90F8-29613079D4BA}" type="sibTrans" cxnId="{2B154420-CBEC-40F9-9D3D-48849E861716}">
      <dgm:prSet/>
      <dgm:spPr/>
      <dgm:t>
        <a:bodyPr/>
        <a:lstStyle/>
        <a:p>
          <a:endParaRPr lang="en-US"/>
        </a:p>
      </dgm:t>
    </dgm:pt>
    <dgm:pt modelId="{FC6F7D5C-B5F7-40CB-86DA-ADD2F130B675}">
      <dgm:prSet custT="1"/>
      <dgm:spPr/>
      <dgm:t>
        <a:bodyPr/>
        <a:lstStyle/>
        <a:p>
          <a:r>
            <a:rPr lang="en-US" sz="1000" dirty="0" smtClean="0"/>
            <a:t> Ministry of Nature   Protection </a:t>
          </a:r>
          <a:endParaRPr lang="en-US" sz="1000" dirty="0"/>
        </a:p>
      </dgm:t>
    </dgm:pt>
    <dgm:pt modelId="{6887E379-769E-4091-8C68-F17978752C06}" type="parTrans" cxnId="{B7A0B3D7-0845-41BE-92AC-5D7D9E7EEF87}">
      <dgm:prSet/>
      <dgm:spPr/>
      <dgm:t>
        <a:bodyPr/>
        <a:lstStyle/>
        <a:p>
          <a:endParaRPr lang="en-US"/>
        </a:p>
      </dgm:t>
    </dgm:pt>
    <dgm:pt modelId="{6A2ADA63-6EF5-438E-9AEA-4BDFB949EF78}" type="sibTrans" cxnId="{B7A0B3D7-0845-41BE-92AC-5D7D9E7EEF87}">
      <dgm:prSet/>
      <dgm:spPr/>
      <dgm:t>
        <a:bodyPr/>
        <a:lstStyle/>
        <a:p>
          <a:endParaRPr lang="en-US"/>
        </a:p>
      </dgm:t>
    </dgm:pt>
    <dgm:pt modelId="{7CFB7862-3FF1-4F0F-A0FF-E4C64825B2B8}">
      <dgm:prSet phldrT="[Text]" custT="1"/>
      <dgm:spPr/>
      <dgm:t>
        <a:bodyPr/>
        <a:lstStyle/>
        <a:p>
          <a:r>
            <a:rPr lang="en-US" sz="800" dirty="0" smtClean="0"/>
            <a:t>Ministry of Territorial Administration and Development </a:t>
          </a:r>
          <a:endParaRPr lang="en-US" sz="800" dirty="0"/>
        </a:p>
      </dgm:t>
    </dgm:pt>
    <dgm:pt modelId="{D67B46DD-E65B-47DE-BE5F-A804AE50378A}" type="parTrans" cxnId="{D89A93A0-D2A0-44F4-B453-4C76AFA53451}">
      <dgm:prSet/>
      <dgm:spPr/>
      <dgm:t>
        <a:bodyPr/>
        <a:lstStyle/>
        <a:p>
          <a:endParaRPr lang="en-US"/>
        </a:p>
      </dgm:t>
    </dgm:pt>
    <dgm:pt modelId="{ABAFF28E-69D6-4149-8CEC-7F1DF5599CC7}" type="sibTrans" cxnId="{D89A93A0-D2A0-44F4-B453-4C76AFA53451}">
      <dgm:prSet/>
      <dgm:spPr/>
      <dgm:t>
        <a:bodyPr/>
        <a:lstStyle/>
        <a:p>
          <a:endParaRPr lang="en-US"/>
        </a:p>
      </dgm:t>
    </dgm:pt>
    <dgm:pt modelId="{57586E6F-D37C-4417-9819-28F7EFDA527C}">
      <dgm:prSet custT="1"/>
      <dgm:spPr/>
      <dgm:t>
        <a:bodyPr/>
        <a:lstStyle/>
        <a:p>
          <a:r>
            <a:rPr lang="en-US" sz="800" dirty="0" smtClean="0"/>
            <a:t> Ministry of International        Economic Integration and   Reforms</a:t>
          </a:r>
          <a:endParaRPr lang="en-US" sz="800" dirty="0"/>
        </a:p>
      </dgm:t>
    </dgm:pt>
    <dgm:pt modelId="{66BA6D62-0023-4823-9A12-EF483E31BE3B}" type="sibTrans" cxnId="{896B43B8-BF9F-482F-A806-FA7D6CA4AFF7}">
      <dgm:prSet/>
      <dgm:spPr/>
      <dgm:t>
        <a:bodyPr/>
        <a:lstStyle/>
        <a:p>
          <a:endParaRPr lang="en-US"/>
        </a:p>
      </dgm:t>
    </dgm:pt>
    <dgm:pt modelId="{F6107BAE-7DEF-4B37-8126-F540D0F4B004}" type="parTrans" cxnId="{896B43B8-BF9F-482F-A806-FA7D6CA4AFF7}">
      <dgm:prSet/>
      <dgm:spPr/>
      <dgm:t>
        <a:bodyPr/>
        <a:lstStyle/>
        <a:p>
          <a:endParaRPr lang="en-US"/>
        </a:p>
      </dgm:t>
    </dgm:pt>
    <dgm:pt modelId="{B95A578E-0676-4F40-9868-16A49F1C37B9}">
      <dgm:prSet phldrT="[Text]" custT="1"/>
      <dgm:spPr/>
      <dgm:t>
        <a:bodyPr/>
        <a:lstStyle/>
        <a:p>
          <a:r>
            <a:rPr lang="en-US" sz="900" b="1" dirty="0" smtClean="0"/>
            <a:t>Legal and Democratic Equality</a:t>
          </a:r>
          <a:endParaRPr lang="en-US" sz="900" b="1" dirty="0"/>
        </a:p>
      </dgm:t>
    </dgm:pt>
    <dgm:pt modelId="{C19A344F-2646-4F0E-83D1-E77495DA59E7}" type="parTrans" cxnId="{73E8CC08-1FAC-4A90-969F-25E5690E8414}">
      <dgm:prSet/>
      <dgm:spPr/>
      <dgm:t>
        <a:bodyPr/>
        <a:lstStyle/>
        <a:p>
          <a:endParaRPr lang="en-US"/>
        </a:p>
      </dgm:t>
    </dgm:pt>
    <dgm:pt modelId="{E7F7D98C-EFEA-47E5-8C02-745761E11C1D}" type="sibTrans" cxnId="{73E8CC08-1FAC-4A90-969F-25E5690E8414}">
      <dgm:prSet/>
      <dgm:spPr/>
      <dgm:t>
        <a:bodyPr/>
        <a:lstStyle/>
        <a:p>
          <a:endParaRPr lang="en-US"/>
        </a:p>
      </dgm:t>
    </dgm:pt>
    <dgm:pt modelId="{DBDD3598-7965-445B-A298-80F46CF46052}">
      <dgm:prSet phldrT="[Text]" custT="1"/>
      <dgm:spPr/>
      <dgm:t>
        <a:bodyPr/>
        <a:lstStyle/>
        <a:p>
          <a:r>
            <a:rPr lang="en-US" sz="1000" dirty="0" smtClean="0"/>
            <a:t>UN Agencies + International Organizations + Civil              Society NGOs (53)</a:t>
          </a:r>
          <a:endParaRPr lang="en-US" sz="1000" dirty="0"/>
        </a:p>
      </dgm:t>
    </dgm:pt>
    <dgm:pt modelId="{168CD26D-4B8F-4B3E-85BB-DD245E439936}" type="parTrans" cxnId="{99F2D523-A997-43F4-857E-E2E586086E70}">
      <dgm:prSet/>
      <dgm:spPr/>
      <dgm:t>
        <a:bodyPr/>
        <a:lstStyle/>
        <a:p>
          <a:endParaRPr lang="en-US"/>
        </a:p>
      </dgm:t>
    </dgm:pt>
    <dgm:pt modelId="{070C2BFC-3A0C-42E6-BA9C-89E2442603BB}" type="sibTrans" cxnId="{99F2D523-A997-43F4-857E-E2E586086E70}">
      <dgm:prSet/>
      <dgm:spPr/>
      <dgm:t>
        <a:bodyPr/>
        <a:lstStyle/>
        <a:p>
          <a:endParaRPr lang="en-US"/>
        </a:p>
      </dgm:t>
    </dgm:pt>
    <dgm:pt modelId="{C8875DF9-CC06-4425-911F-0205FDD4E30A}">
      <dgm:prSet phldrT="[Text]" custT="1"/>
      <dgm:spPr/>
      <dgm:t>
        <a:bodyPr/>
        <a:lstStyle/>
        <a:p>
          <a:endParaRPr lang="en-US" sz="1100" dirty="0"/>
        </a:p>
      </dgm:t>
    </dgm:pt>
    <dgm:pt modelId="{C1EF6933-E9D1-4EE2-9BBE-8B72DE8284F2}" type="parTrans" cxnId="{2FCC17BE-2808-4DA4-B71D-3042117B34A8}">
      <dgm:prSet/>
      <dgm:spPr/>
      <dgm:t>
        <a:bodyPr/>
        <a:lstStyle/>
        <a:p>
          <a:endParaRPr lang="en-US"/>
        </a:p>
      </dgm:t>
    </dgm:pt>
    <dgm:pt modelId="{5E1EFEA8-DABD-46E3-BABD-7B9E4B340CA4}" type="sibTrans" cxnId="{2FCC17BE-2808-4DA4-B71D-3042117B34A8}">
      <dgm:prSet/>
      <dgm:spPr/>
      <dgm:t>
        <a:bodyPr/>
        <a:lstStyle/>
        <a:p>
          <a:endParaRPr lang="en-US"/>
        </a:p>
      </dgm:t>
    </dgm:pt>
    <dgm:pt modelId="{823470F6-2C63-4B70-BC90-DA11EDE635FE}">
      <dgm:prSet custT="1"/>
      <dgm:spPr/>
      <dgm:t>
        <a:bodyPr/>
        <a:lstStyle/>
        <a:p>
          <a:r>
            <a:rPr lang="en-US" sz="800" dirty="0" smtClean="0"/>
            <a:t>UN Agencies +  International</a:t>
          </a:r>
          <a:endParaRPr lang="en-US" sz="800" dirty="0"/>
        </a:p>
      </dgm:t>
    </dgm:pt>
    <dgm:pt modelId="{0BD2D049-889E-40B0-BAB8-C95B9E972ABD}" type="parTrans" cxnId="{F1C84169-08C3-4C3B-B244-160D199C5AAC}">
      <dgm:prSet/>
      <dgm:spPr/>
      <dgm:t>
        <a:bodyPr/>
        <a:lstStyle/>
        <a:p>
          <a:endParaRPr lang="en-US"/>
        </a:p>
      </dgm:t>
    </dgm:pt>
    <dgm:pt modelId="{BF3A8700-20C0-4B00-888D-859A1753D8E7}" type="sibTrans" cxnId="{F1C84169-08C3-4C3B-B244-160D199C5AAC}">
      <dgm:prSet/>
      <dgm:spPr/>
      <dgm:t>
        <a:bodyPr/>
        <a:lstStyle/>
        <a:p>
          <a:endParaRPr lang="en-US"/>
        </a:p>
      </dgm:t>
    </dgm:pt>
    <dgm:pt modelId="{C16B6A29-A3A3-4CA9-BBF4-5F14DAEE738F}">
      <dgm:prSet phldrT="[Text]" custT="1"/>
      <dgm:spPr/>
      <dgm:t>
        <a:bodyPr/>
        <a:lstStyle/>
        <a:p>
          <a:r>
            <a:rPr lang="en-US" sz="800" dirty="0" smtClean="0"/>
            <a:t>UN Agencies + International  Organizations + Civil Society NGOs (58) </a:t>
          </a:r>
          <a:endParaRPr lang="en-US" sz="800" dirty="0"/>
        </a:p>
      </dgm:t>
    </dgm:pt>
    <dgm:pt modelId="{30D47951-922C-45F8-9EDF-192D9F3ECA84}" type="parTrans" cxnId="{E95129BC-2D1E-425D-9DB2-5F71251DEC03}">
      <dgm:prSet/>
      <dgm:spPr/>
      <dgm:t>
        <a:bodyPr/>
        <a:lstStyle/>
        <a:p>
          <a:endParaRPr lang="en-US"/>
        </a:p>
      </dgm:t>
    </dgm:pt>
    <dgm:pt modelId="{9014C4CF-4A53-4CE9-BE6A-4C88B689F343}" type="sibTrans" cxnId="{E95129BC-2D1E-425D-9DB2-5F71251DEC03}">
      <dgm:prSet/>
      <dgm:spPr/>
      <dgm:t>
        <a:bodyPr/>
        <a:lstStyle/>
        <a:p>
          <a:endParaRPr lang="en-US"/>
        </a:p>
      </dgm:t>
    </dgm:pt>
    <dgm:pt modelId="{9D6B4BF5-4732-4439-91F6-3FB43AA5211D}">
      <dgm:prSet phldrT="[Text]" custT="1"/>
      <dgm:spPr/>
      <dgm:t>
        <a:bodyPr/>
        <a:lstStyle/>
        <a:p>
          <a:r>
            <a:rPr lang="en-US" sz="800" dirty="0" smtClean="0"/>
            <a:t>Goals 7, 8, 9, 11, 12, 17</a:t>
          </a:r>
          <a:endParaRPr lang="en-US" sz="800" dirty="0"/>
        </a:p>
      </dgm:t>
    </dgm:pt>
    <dgm:pt modelId="{20F9CBB9-5007-4FF6-AC94-052F65573DBB}" type="parTrans" cxnId="{C61A3CB8-7965-4DFF-89E1-9738896688E7}">
      <dgm:prSet/>
      <dgm:spPr/>
      <dgm:t>
        <a:bodyPr/>
        <a:lstStyle/>
        <a:p>
          <a:endParaRPr lang="en-US"/>
        </a:p>
      </dgm:t>
    </dgm:pt>
    <dgm:pt modelId="{938F8C78-C53D-4FB1-9D7C-8220DBF75D3D}" type="sibTrans" cxnId="{C61A3CB8-7965-4DFF-89E1-9738896688E7}">
      <dgm:prSet/>
      <dgm:spPr/>
      <dgm:t>
        <a:bodyPr/>
        <a:lstStyle/>
        <a:p>
          <a:endParaRPr lang="en-US"/>
        </a:p>
      </dgm:t>
    </dgm:pt>
    <dgm:pt modelId="{05ED17B0-FA48-42A2-83DA-10ED476BFD26}">
      <dgm:prSet custT="1"/>
      <dgm:spPr/>
      <dgm:t>
        <a:bodyPr/>
        <a:lstStyle/>
        <a:p>
          <a:r>
            <a:rPr lang="en-US" sz="800" dirty="0" smtClean="0"/>
            <a:t>           NGOs (39) </a:t>
          </a:r>
          <a:endParaRPr lang="en-US" sz="800" dirty="0"/>
        </a:p>
      </dgm:t>
    </dgm:pt>
    <dgm:pt modelId="{0E3256DC-12D0-4EBC-B9CC-848F0B8C24BD}" type="parTrans" cxnId="{8C3CD951-411E-4352-8D53-837977922A5D}">
      <dgm:prSet/>
      <dgm:spPr/>
      <dgm:t>
        <a:bodyPr/>
        <a:lstStyle/>
        <a:p>
          <a:endParaRPr lang="en-US"/>
        </a:p>
      </dgm:t>
    </dgm:pt>
    <dgm:pt modelId="{AB359A1E-92FB-407F-BF64-E4B1E02386FB}" type="sibTrans" cxnId="{8C3CD951-411E-4352-8D53-837977922A5D}">
      <dgm:prSet/>
      <dgm:spPr/>
      <dgm:t>
        <a:bodyPr/>
        <a:lstStyle/>
        <a:p>
          <a:endParaRPr lang="en-US"/>
        </a:p>
      </dgm:t>
    </dgm:pt>
    <dgm:pt modelId="{240F4C4B-2373-444B-8560-CEE17E3581A4}">
      <dgm:prSet custT="1"/>
      <dgm:spPr/>
      <dgm:t>
        <a:bodyPr/>
        <a:lstStyle/>
        <a:p>
          <a:r>
            <a:rPr lang="en-US" sz="800" dirty="0" smtClean="0"/>
            <a:t>       Organizations + Civil Society</a:t>
          </a:r>
          <a:endParaRPr lang="en-US" sz="800" dirty="0"/>
        </a:p>
      </dgm:t>
    </dgm:pt>
    <dgm:pt modelId="{AD71F228-33F6-4831-8AF9-9535DCF9D5B7}" type="parTrans" cxnId="{677CDEB5-D000-45A4-BA59-A2A02168DEFD}">
      <dgm:prSet/>
      <dgm:spPr/>
      <dgm:t>
        <a:bodyPr/>
        <a:lstStyle/>
        <a:p>
          <a:endParaRPr lang="en-US"/>
        </a:p>
      </dgm:t>
    </dgm:pt>
    <dgm:pt modelId="{09CD1BF4-0F31-4025-816E-D759383C02B7}" type="sibTrans" cxnId="{677CDEB5-D000-45A4-BA59-A2A02168DEFD}">
      <dgm:prSet/>
      <dgm:spPr/>
      <dgm:t>
        <a:bodyPr/>
        <a:lstStyle/>
        <a:p>
          <a:endParaRPr lang="en-US"/>
        </a:p>
      </dgm:t>
    </dgm:pt>
    <dgm:pt modelId="{5CC2965A-BBB8-472D-BABE-3E1D018BAFD0}">
      <dgm:prSet phldrT="[Text]" custT="1"/>
      <dgm:spPr/>
      <dgm:t>
        <a:bodyPr/>
        <a:lstStyle/>
        <a:p>
          <a:r>
            <a:rPr lang="en-US" sz="1050" dirty="0" smtClean="0"/>
            <a:t>Goals 1, 2, 3, 17 </a:t>
          </a:r>
          <a:endParaRPr lang="en-US" sz="1100" b="1" dirty="0"/>
        </a:p>
      </dgm:t>
    </dgm:pt>
    <dgm:pt modelId="{925ED330-258C-4FBB-BC88-31A5EE934625}" type="parTrans" cxnId="{B6B595D1-1FE8-41E3-B271-59406F2A59F5}">
      <dgm:prSet/>
      <dgm:spPr/>
      <dgm:t>
        <a:bodyPr/>
        <a:lstStyle/>
        <a:p>
          <a:endParaRPr lang="en-US"/>
        </a:p>
      </dgm:t>
    </dgm:pt>
    <dgm:pt modelId="{1A6740CD-A302-4B41-819A-E77CF32E1A9F}" type="sibTrans" cxnId="{B6B595D1-1FE8-41E3-B271-59406F2A59F5}">
      <dgm:prSet/>
      <dgm:spPr/>
      <dgm:t>
        <a:bodyPr/>
        <a:lstStyle/>
        <a:p>
          <a:endParaRPr lang="en-US"/>
        </a:p>
      </dgm:t>
    </dgm:pt>
    <dgm:pt modelId="{EB745A0C-7693-40C5-B0EF-91D3D9CE979E}" type="pres">
      <dgm:prSet presAssocID="{B4C1FB7B-906D-4FAD-9F47-4D8E9FCF855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FC8017-3405-4F5B-B9F2-247F71BA302E}" type="pres">
      <dgm:prSet presAssocID="{B4C1FB7B-906D-4FAD-9F47-4D8E9FCF855F}" presName="children" presStyleCnt="0"/>
      <dgm:spPr/>
    </dgm:pt>
    <dgm:pt modelId="{8A9CF55D-8804-4E62-AD3F-CD235B7CACDA}" type="pres">
      <dgm:prSet presAssocID="{B4C1FB7B-906D-4FAD-9F47-4D8E9FCF855F}" presName="child1group" presStyleCnt="0"/>
      <dgm:spPr/>
    </dgm:pt>
    <dgm:pt modelId="{DFA002AC-86CD-4A6C-95C8-E628EC65698C}" type="pres">
      <dgm:prSet presAssocID="{B4C1FB7B-906D-4FAD-9F47-4D8E9FCF855F}" presName="child1" presStyleLbl="bgAcc1" presStyleIdx="0" presStyleCnt="4" custLinFactNeighborX="-1673"/>
      <dgm:spPr/>
      <dgm:t>
        <a:bodyPr/>
        <a:lstStyle/>
        <a:p>
          <a:endParaRPr lang="en-US"/>
        </a:p>
      </dgm:t>
    </dgm:pt>
    <dgm:pt modelId="{8478A09D-D77E-4983-A9D2-EE54D60DD555}" type="pres">
      <dgm:prSet presAssocID="{B4C1FB7B-906D-4FAD-9F47-4D8E9FCF855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77039-AE73-4A8E-98A8-CDD99FFE978C}" type="pres">
      <dgm:prSet presAssocID="{B4C1FB7B-906D-4FAD-9F47-4D8E9FCF855F}" presName="child2group" presStyleCnt="0"/>
      <dgm:spPr/>
    </dgm:pt>
    <dgm:pt modelId="{557F4A1C-B610-47F9-9598-F7CA66692FDD}" type="pres">
      <dgm:prSet presAssocID="{B4C1FB7B-906D-4FAD-9F47-4D8E9FCF855F}" presName="child2" presStyleLbl="bgAcc1" presStyleIdx="1" presStyleCnt="4"/>
      <dgm:spPr/>
      <dgm:t>
        <a:bodyPr/>
        <a:lstStyle/>
        <a:p>
          <a:endParaRPr lang="en-US"/>
        </a:p>
      </dgm:t>
    </dgm:pt>
    <dgm:pt modelId="{609D18C5-A6AC-4622-9D1B-EB5AC38B38E7}" type="pres">
      <dgm:prSet presAssocID="{B4C1FB7B-906D-4FAD-9F47-4D8E9FCF855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CFEBB-26E1-4479-B4AE-2D777B867886}" type="pres">
      <dgm:prSet presAssocID="{B4C1FB7B-906D-4FAD-9F47-4D8E9FCF855F}" presName="child3group" presStyleCnt="0"/>
      <dgm:spPr/>
    </dgm:pt>
    <dgm:pt modelId="{3F578986-C3B2-4882-902D-6342317D849A}" type="pres">
      <dgm:prSet presAssocID="{B4C1FB7B-906D-4FAD-9F47-4D8E9FCF855F}" presName="child3" presStyleLbl="bgAcc1" presStyleIdx="2" presStyleCnt="4" custLinFactNeighborX="100" custLinFactNeighborY="3493"/>
      <dgm:spPr/>
      <dgm:t>
        <a:bodyPr/>
        <a:lstStyle/>
        <a:p>
          <a:endParaRPr lang="en-US"/>
        </a:p>
      </dgm:t>
    </dgm:pt>
    <dgm:pt modelId="{4C2A5DB5-19BE-4A5E-A258-44C2A0BC7AF1}" type="pres">
      <dgm:prSet presAssocID="{B4C1FB7B-906D-4FAD-9F47-4D8E9FCF855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B4E211-CC01-47F3-9922-3BB68C748410}" type="pres">
      <dgm:prSet presAssocID="{B4C1FB7B-906D-4FAD-9F47-4D8E9FCF855F}" presName="child4group" presStyleCnt="0"/>
      <dgm:spPr/>
    </dgm:pt>
    <dgm:pt modelId="{F6FA68C0-8E5F-4310-A1BA-3C3F2AFF10DC}" type="pres">
      <dgm:prSet presAssocID="{B4C1FB7B-906D-4FAD-9F47-4D8E9FCF855F}" presName="child4" presStyleLbl="bgAcc1" presStyleIdx="3" presStyleCnt="4"/>
      <dgm:spPr/>
      <dgm:t>
        <a:bodyPr/>
        <a:lstStyle/>
        <a:p>
          <a:endParaRPr lang="en-US"/>
        </a:p>
      </dgm:t>
    </dgm:pt>
    <dgm:pt modelId="{F9E2C8F5-CD6D-4F35-B490-3B6177FFAE3B}" type="pres">
      <dgm:prSet presAssocID="{B4C1FB7B-906D-4FAD-9F47-4D8E9FCF855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EB90D-21F7-4804-AE08-714D2FD9BBC9}" type="pres">
      <dgm:prSet presAssocID="{B4C1FB7B-906D-4FAD-9F47-4D8E9FCF855F}" presName="childPlaceholder" presStyleCnt="0"/>
      <dgm:spPr/>
    </dgm:pt>
    <dgm:pt modelId="{C4965823-F3B8-4DA0-B438-CA1C404CFA95}" type="pres">
      <dgm:prSet presAssocID="{B4C1FB7B-906D-4FAD-9F47-4D8E9FCF855F}" presName="circle" presStyleCnt="0"/>
      <dgm:spPr/>
    </dgm:pt>
    <dgm:pt modelId="{A5710373-F113-422E-A2E8-36C8720035B3}" type="pres">
      <dgm:prSet presAssocID="{B4C1FB7B-906D-4FAD-9F47-4D8E9FCF855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6BE2C-897D-46D1-B524-EAFB10FEC8DA}" type="pres">
      <dgm:prSet presAssocID="{B4C1FB7B-906D-4FAD-9F47-4D8E9FCF855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E234D1-C605-4343-9B7A-552EA59DE0AF}" type="pres">
      <dgm:prSet presAssocID="{B4C1FB7B-906D-4FAD-9F47-4D8E9FCF855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54647-05F2-4F5A-9746-9803E8CA77B9}" type="pres">
      <dgm:prSet presAssocID="{B4C1FB7B-906D-4FAD-9F47-4D8E9FCF855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0E244-BC8C-4EB2-97F2-F486AD0D7F60}" type="pres">
      <dgm:prSet presAssocID="{B4C1FB7B-906D-4FAD-9F47-4D8E9FCF855F}" presName="quadrantPlaceholder" presStyleCnt="0"/>
      <dgm:spPr/>
    </dgm:pt>
    <dgm:pt modelId="{77C4AC2A-8845-41E7-90DF-CEEBD72D7591}" type="pres">
      <dgm:prSet presAssocID="{B4C1FB7B-906D-4FAD-9F47-4D8E9FCF855F}" presName="center1" presStyleLbl="fgShp" presStyleIdx="0" presStyleCnt="2"/>
      <dgm:spPr/>
    </dgm:pt>
    <dgm:pt modelId="{B80A9ADA-123F-4178-97CE-53DD104B76A3}" type="pres">
      <dgm:prSet presAssocID="{B4C1FB7B-906D-4FAD-9F47-4D8E9FCF855F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AC2EB8BB-D840-4CFA-BA32-3809B9FA0AD1}" type="presOf" srcId="{05ED17B0-FA48-42A2-83DA-10ED476BFD26}" destId="{609D18C5-A6AC-4622-9D1B-EB5AC38B38E7}" srcOrd="1" destOrd="6" presId="urn:microsoft.com/office/officeart/2005/8/layout/cycle4"/>
    <dgm:cxn modelId="{F204E517-F018-4DD0-B66D-7FF0B288D219}" type="presOf" srcId="{01755A21-EE3B-40D6-B6E7-2EE8EEA75B21}" destId="{8478A09D-D77E-4983-A9D2-EE54D60DD555}" srcOrd="1" destOrd="6" presId="urn:microsoft.com/office/officeart/2005/8/layout/cycle4"/>
    <dgm:cxn modelId="{6E99B060-A1C2-469D-BDE6-23E9658938E4}" type="presOf" srcId="{E9D7B3A5-20EB-4947-B6A2-DD451A84C48E}" destId="{66E234D1-C605-4343-9B7A-552EA59DE0AF}" srcOrd="0" destOrd="0" presId="urn:microsoft.com/office/officeart/2005/8/layout/cycle4"/>
    <dgm:cxn modelId="{5767864B-0B32-42CA-9F19-F4C06D9B7613}" type="presOf" srcId="{9D6B4BF5-4732-4439-91F6-3FB43AA5211D}" destId="{557F4A1C-B610-47F9-9598-F7CA66692FDD}" srcOrd="0" destOrd="1" presId="urn:microsoft.com/office/officeart/2005/8/layout/cycle4"/>
    <dgm:cxn modelId="{6CBE3126-0D53-4C88-BE80-3A4C423B897B}" srcId="{E9D7B3A5-20EB-4947-B6A2-DD451A84C48E}" destId="{30A07E8D-EC9B-4E89-8FE4-E92F9C5D2E8A}" srcOrd="1" destOrd="0" parTransId="{1A8008DD-8170-43A7-A1AB-85CAD6B366E2}" sibTransId="{29972D86-C80D-4CBF-9622-8700EA7C4D8F}"/>
    <dgm:cxn modelId="{DAE5AC24-BD4D-486C-B0C8-FF82619DF11F}" type="presOf" srcId="{C8875DF9-CC06-4425-911F-0205FDD4E30A}" destId="{8478A09D-D77E-4983-A9D2-EE54D60DD555}" srcOrd="1" destOrd="5" presId="urn:microsoft.com/office/officeart/2005/8/layout/cycle4"/>
    <dgm:cxn modelId="{C10D52DB-F3C0-4EA1-A776-085D85876FD3}" srcId="{078EB9B1-68C0-4607-998B-A33472E5F8FA}" destId="{1D7040C8-40A0-4A60-9027-DBA6771BD259}" srcOrd="2" destOrd="0" parTransId="{81BB3D29-4F1D-45D4-8456-0C6C9CF64455}" sibTransId="{F81076FE-E72D-4742-AFEB-866F2AA54E04}"/>
    <dgm:cxn modelId="{816EA5DD-CB76-4198-A354-A60D12875642}" type="presOf" srcId="{C8875DF9-CC06-4425-911F-0205FDD4E30A}" destId="{DFA002AC-86CD-4A6C-95C8-E628EC65698C}" srcOrd="0" destOrd="5" presId="urn:microsoft.com/office/officeart/2005/8/layout/cycle4"/>
    <dgm:cxn modelId="{149CD187-EC1A-4D40-B0EF-AEC85C1C07EF}" type="presOf" srcId="{F6B13681-CECB-4332-93BA-7D7331B87D8A}" destId="{3F578986-C3B2-4882-902D-6342317D849A}" srcOrd="0" destOrd="0" presId="urn:microsoft.com/office/officeart/2005/8/layout/cycle4"/>
    <dgm:cxn modelId="{F259173C-8145-4709-AA60-C19ED8FFD8E9}" type="presOf" srcId="{240F4C4B-2373-444B-8560-CEE17E3581A4}" destId="{557F4A1C-B610-47F9-9598-F7CA66692FDD}" srcOrd="0" destOrd="5" presId="urn:microsoft.com/office/officeart/2005/8/layout/cycle4"/>
    <dgm:cxn modelId="{ECEC7963-C447-47A1-9D68-B99E1DF45CA8}" srcId="{B4C1FB7B-906D-4FAD-9F47-4D8E9FCF855F}" destId="{F740651E-E958-414E-BE50-BF48A672C0EB}" srcOrd="1" destOrd="0" parTransId="{061843BF-67D1-453D-A1B7-0A6401E3F73C}" sibTransId="{E23BFD17-08B7-407B-BF34-387E72E57962}"/>
    <dgm:cxn modelId="{18F5C1C5-0F61-430C-8B75-30EE2AF6BFFE}" srcId="{078EB9B1-68C0-4607-998B-A33472E5F8FA}" destId="{7D647E2A-C123-4BA5-845B-B0B8662977C1}" srcOrd="0" destOrd="0" parTransId="{888F83B9-87EB-4339-AAA5-462C5F45D1C7}" sibTransId="{4E8F9B2D-638B-423E-A072-A4F4F08743E8}"/>
    <dgm:cxn modelId="{3ED88428-3C34-4B9D-B85C-1AB33764E143}" type="presOf" srcId="{DBDD3598-7965-445B-A298-80F46CF46052}" destId="{8478A09D-D77E-4983-A9D2-EE54D60DD555}" srcOrd="1" destOrd="4" presId="urn:microsoft.com/office/officeart/2005/8/layout/cycle4"/>
    <dgm:cxn modelId="{5F966324-291D-42E8-807C-77C37AEE69E9}" type="presOf" srcId="{C16B6A29-A3A3-4CA9-BBF4-5F14DAEE738F}" destId="{F9E2C8F5-CD6D-4F35-B490-3B6177FFAE3B}" srcOrd="1" destOrd="4" presId="urn:microsoft.com/office/officeart/2005/8/layout/cycle4"/>
    <dgm:cxn modelId="{3AF4A849-F994-4E38-9BCC-95B34A40B269}" type="presOf" srcId="{7CFB7862-3FF1-4F0F-A0FF-E4C64825B2B8}" destId="{F6FA68C0-8E5F-4310-A1BA-3C3F2AFF10DC}" srcOrd="0" destOrd="2" presId="urn:microsoft.com/office/officeart/2005/8/layout/cycle4"/>
    <dgm:cxn modelId="{B152A77D-BD11-416B-9DF2-018364FCAD3B}" type="presOf" srcId="{823470F6-2C63-4B70-BC90-DA11EDE635FE}" destId="{609D18C5-A6AC-4622-9D1B-EB5AC38B38E7}" srcOrd="1" destOrd="4" presId="urn:microsoft.com/office/officeart/2005/8/layout/cycle4"/>
    <dgm:cxn modelId="{64B8A4FC-2025-4F37-BA09-38F43371B83C}" type="presOf" srcId="{FC6F7D5C-B5F7-40CB-86DA-ADD2F130B675}" destId="{4C2A5DB5-19BE-4A5E-A258-44C2A0BC7AF1}" srcOrd="1" destOrd="2" presId="urn:microsoft.com/office/officeart/2005/8/layout/cycle4"/>
    <dgm:cxn modelId="{0585694C-309D-4627-AF06-07DA9DFB2CB3}" type="presOf" srcId="{9F933B8C-639A-4D5A-BB74-BD51D3980D0E}" destId="{609D18C5-A6AC-4622-9D1B-EB5AC38B38E7}" srcOrd="1" destOrd="0" presId="urn:microsoft.com/office/officeart/2005/8/layout/cycle4"/>
    <dgm:cxn modelId="{608D2516-69A6-4AD1-B048-D4F49C129A48}" type="presOf" srcId="{9F933B8C-639A-4D5A-BB74-BD51D3980D0E}" destId="{557F4A1C-B610-47F9-9598-F7CA66692FDD}" srcOrd="0" destOrd="0" presId="urn:microsoft.com/office/officeart/2005/8/layout/cycle4"/>
    <dgm:cxn modelId="{14977C21-CD18-4623-A46E-3794AADB29CC}" srcId="{B4C1FB7B-906D-4FAD-9F47-4D8E9FCF855F}" destId="{078EB9B1-68C0-4607-998B-A33472E5F8FA}" srcOrd="0" destOrd="0" parTransId="{6D0A6347-403C-41FB-96E1-6E74A1D372D6}" sibTransId="{9628B06E-5568-4290-BB2A-F70E408C35D7}"/>
    <dgm:cxn modelId="{CC7B6600-D77E-432A-9F0B-84CF1DD8ED9C}" type="presOf" srcId="{1D7040C8-40A0-4A60-9027-DBA6771BD259}" destId="{8478A09D-D77E-4983-A9D2-EE54D60DD555}" srcOrd="1" destOrd="2" presId="urn:microsoft.com/office/officeart/2005/8/layout/cycle4"/>
    <dgm:cxn modelId="{3DD8A4E9-A352-46FD-A3AD-5D43ECA86B2B}" type="presOf" srcId="{436A61F9-74B5-4E99-B484-59413055557B}" destId="{F6FA68C0-8E5F-4310-A1BA-3C3F2AFF10DC}" srcOrd="0" destOrd="1" presId="urn:microsoft.com/office/officeart/2005/8/layout/cycle4"/>
    <dgm:cxn modelId="{722E8012-36EA-4695-81AC-FC3159EE4396}" srcId="{8D472BE1-CA35-4C99-A8B2-E7239CEB10DA}" destId="{83FD5A28-70C9-4A53-8F4B-16B431AACC4C}" srcOrd="3" destOrd="0" parTransId="{BA80E04A-5230-40D9-B688-1DD71952DDD9}" sibTransId="{FA563B4D-97D1-4886-A993-3F9CBDD2482F}"/>
    <dgm:cxn modelId="{C1656CDB-3663-4EE7-93C4-478EAAE095AF}" srcId="{078EB9B1-68C0-4607-998B-A33472E5F8FA}" destId="{01755A21-EE3B-40D6-B6E7-2EE8EEA75B21}" srcOrd="6" destOrd="0" parTransId="{837E57A9-F45E-4644-AF93-5BE93312FFF0}" sibTransId="{D443DA8D-D265-41B8-AB57-66B1B9BA80AC}"/>
    <dgm:cxn modelId="{A55E33AB-F814-493E-98FD-767C31A36BFA}" type="presOf" srcId="{823470F6-2C63-4B70-BC90-DA11EDE635FE}" destId="{557F4A1C-B610-47F9-9598-F7CA66692FDD}" srcOrd="0" destOrd="4" presId="urn:microsoft.com/office/officeart/2005/8/layout/cycle4"/>
    <dgm:cxn modelId="{2FCC17BE-2808-4DA4-B71D-3042117B34A8}" srcId="{078EB9B1-68C0-4607-998B-A33472E5F8FA}" destId="{C8875DF9-CC06-4425-911F-0205FDD4E30A}" srcOrd="5" destOrd="0" parTransId="{C1EF6933-E9D1-4EE2-9BBE-8B72DE8284F2}" sibTransId="{5E1EFEA8-DABD-46E3-BABD-7B9E4B340CA4}"/>
    <dgm:cxn modelId="{2DD68D82-587B-4192-B805-16C705A06451}" type="presOf" srcId="{240F4C4B-2373-444B-8560-CEE17E3581A4}" destId="{609D18C5-A6AC-4622-9D1B-EB5AC38B38E7}" srcOrd="1" destOrd="5" presId="urn:microsoft.com/office/officeart/2005/8/layout/cycle4"/>
    <dgm:cxn modelId="{99F2D523-A997-43F4-857E-E2E586086E70}" srcId="{078EB9B1-68C0-4607-998B-A33472E5F8FA}" destId="{DBDD3598-7965-445B-A298-80F46CF46052}" srcOrd="4" destOrd="0" parTransId="{168CD26D-4B8F-4B3E-85BB-DD245E439936}" sibTransId="{070C2BFC-3A0C-42E6-BA9C-89E2442603BB}"/>
    <dgm:cxn modelId="{54182F52-0798-45BB-B03D-1D0C22D29D52}" type="presOf" srcId="{436A61F9-74B5-4E99-B484-59413055557B}" destId="{F9E2C8F5-CD6D-4F35-B490-3B6177FFAE3B}" srcOrd="1" destOrd="1" presId="urn:microsoft.com/office/officeart/2005/8/layout/cycle4"/>
    <dgm:cxn modelId="{9999AC97-7666-4F7E-885E-975D567EFE37}" type="presOf" srcId="{57586E6F-D37C-4417-9819-28F7EFDA527C}" destId="{557F4A1C-B610-47F9-9598-F7CA66692FDD}" srcOrd="0" destOrd="3" presId="urn:microsoft.com/office/officeart/2005/8/layout/cycle4"/>
    <dgm:cxn modelId="{C30A476E-902C-4E11-8D9A-DB4D9C01A11F}" type="presOf" srcId="{83FD5A28-70C9-4A53-8F4B-16B431AACC4C}" destId="{F6FA68C0-8E5F-4310-A1BA-3C3F2AFF10DC}" srcOrd="0" destOrd="3" presId="urn:microsoft.com/office/officeart/2005/8/layout/cycle4"/>
    <dgm:cxn modelId="{1CAB4819-7678-42A1-81BF-2F3DEC73ACC2}" type="presOf" srcId="{B95A578E-0676-4F40-9868-16A49F1C37B9}" destId="{F9E2C8F5-CD6D-4F35-B490-3B6177FFAE3B}" srcOrd="1" destOrd="0" presId="urn:microsoft.com/office/officeart/2005/8/layout/cycle4"/>
    <dgm:cxn modelId="{677CDEB5-D000-45A4-BA59-A2A02168DEFD}" srcId="{F740651E-E958-414E-BE50-BF48A672C0EB}" destId="{240F4C4B-2373-444B-8560-CEE17E3581A4}" srcOrd="5" destOrd="0" parTransId="{AD71F228-33F6-4831-8AF9-9535DCF9D5B7}" sibTransId="{09CD1BF4-0F31-4025-816E-D759383C02B7}"/>
    <dgm:cxn modelId="{EA6D9C13-42CA-43E3-9157-5ADB394E88EC}" type="presOf" srcId="{7D647E2A-C123-4BA5-845B-B0B8662977C1}" destId="{DFA002AC-86CD-4A6C-95C8-E628EC65698C}" srcOrd="0" destOrd="0" presId="urn:microsoft.com/office/officeart/2005/8/layout/cycle4"/>
    <dgm:cxn modelId="{055BB7A1-7ABD-4315-905D-E468B6E2DFA7}" type="presOf" srcId="{57586E6F-D37C-4417-9819-28F7EFDA527C}" destId="{609D18C5-A6AC-4622-9D1B-EB5AC38B38E7}" srcOrd="1" destOrd="3" presId="urn:microsoft.com/office/officeart/2005/8/layout/cycle4"/>
    <dgm:cxn modelId="{4D941F88-F209-475D-90B2-F43D3B84DB07}" type="presOf" srcId="{5CC2965A-BBB8-472D-BABE-3E1D018BAFD0}" destId="{8478A09D-D77E-4983-A9D2-EE54D60DD555}" srcOrd="1" destOrd="1" presId="urn:microsoft.com/office/officeart/2005/8/layout/cycle4"/>
    <dgm:cxn modelId="{D54EE598-D1CB-419F-AFB2-DCB601987292}" type="presOf" srcId="{F77BAB14-AAD9-4BF7-BDD9-A15B4B4BDAC2}" destId="{4C2A5DB5-19BE-4A5E-A258-44C2A0BC7AF1}" srcOrd="1" destOrd="3" presId="urn:microsoft.com/office/officeart/2005/8/layout/cycle4"/>
    <dgm:cxn modelId="{2BA8E3F6-92A7-498B-B52F-DD5F571575FB}" type="presOf" srcId="{F740651E-E958-414E-BE50-BF48A672C0EB}" destId="{80F6BE2C-897D-46D1-B524-EAFB10FEC8DA}" srcOrd="0" destOrd="0" presId="urn:microsoft.com/office/officeart/2005/8/layout/cycle4"/>
    <dgm:cxn modelId="{B6B595D1-1FE8-41E3-B271-59406F2A59F5}" srcId="{078EB9B1-68C0-4607-998B-A33472E5F8FA}" destId="{5CC2965A-BBB8-472D-BABE-3E1D018BAFD0}" srcOrd="1" destOrd="0" parTransId="{925ED330-258C-4FBB-BC88-31A5EE934625}" sibTransId="{1A6740CD-A302-4B41-819A-E77CF32E1A9F}"/>
    <dgm:cxn modelId="{B7A0B3D7-0845-41BE-92AC-5D7D9E7EEF87}" srcId="{E9D7B3A5-20EB-4947-B6A2-DD451A84C48E}" destId="{FC6F7D5C-B5F7-40CB-86DA-ADD2F130B675}" srcOrd="2" destOrd="0" parTransId="{6887E379-769E-4091-8C68-F17978752C06}" sibTransId="{6A2ADA63-6EF5-438E-9AEA-4BDFB949EF78}"/>
    <dgm:cxn modelId="{3EB97A08-0BBC-4874-A7BE-6BEA8BEA8EB9}" type="presOf" srcId="{7CFB7862-3FF1-4F0F-A0FF-E4C64825B2B8}" destId="{F9E2C8F5-CD6D-4F35-B490-3B6177FFAE3B}" srcOrd="1" destOrd="2" presId="urn:microsoft.com/office/officeart/2005/8/layout/cycle4"/>
    <dgm:cxn modelId="{DD87F9C2-3F59-4F49-80D7-716356127459}" type="presOf" srcId="{8D472BE1-CA35-4C99-A8B2-E7239CEB10DA}" destId="{15654647-05F2-4F5A-9746-9803E8CA77B9}" srcOrd="0" destOrd="0" presId="urn:microsoft.com/office/officeart/2005/8/layout/cycle4"/>
    <dgm:cxn modelId="{2B154420-CBEC-40F9-9D3D-48849E861716}" srcId="{F740651E-E958-414E-BE50-BF48A672C0EB}" destId="{9581ECD4-8AC3-4E45-82B1-2942092F80B9}" srcOrd="2" destOrd="0" parTransId="{1A5E9846-697F-4CD7-AB5C-E24B6356FC30}" sibTransId="{EB9D6ADF-6B1B-49C9-90F8-29613079D4BA}"/>
    <dgm:cxn modelId="{193EFA1C-9363-4B7C-B721-BC55C6B60705}" srcId="{E9D7B3A5-20EB-4947-B6A2-DD451A84C48E}" destId="{F6B13681-CECB-4332-93BA-7D7331B87D8A}" srcOrd="0" destOrd="0" parTransId="{CB533D92-62D9-40BE-B14C-36068B5AD7B7}" sibTransId="{967A17C3-6938-4E8D-B69F-57E81E07B7F4}"/>
    <dgm:cxn modelId="{00E7D8CD-FEC2-4F5D-A1A9-87702FBF76F2}" type="presOf" srcId="{9D6B4BF5-4732-4439-91F6-3FB43AA5211D}" destId="{609D18C5-A6AC-4622-9D1B-EB5AC38B38E7}" srcOrd="1" destOrd="1" presId="urn:microsoft.com/office/officeart/2005/8/layout/cycle4"/>
    <dgm:cxn modelId="{7D056F51-6A68-4EC1-9A05-B7A9E27F17AD}" type="presOf" srcId="{9581ECD4-8AC3-4E45-82B1-2942092F80B9}" destId="{557F4A1C-B610-47F9-9598-F7CA66692FDD}" srcOrd="0" destOrd="2" presId="urn:microsoft.com/office/officeart/2005/8/layout/cycle4"/>
    <dgm:cxn modelId="{29B463D2-19C4-4E26-9209-A64FB3A6F587}" type="presOf" srcId="{B4C1FB7B-906D-4FAD-9F47-4D8E9FCF855F}" destId="{EB745A0C-7693-40C5-B0EF-91D3D9CE979E}" srcOrd="0" destOrd="0" presId="urn:microsoft.com/office/officeart/2005/8/layout/cycle4"/>
    <dgm:cxn modelId="{092B61A7-E365-47F4-B471-DEBDA94CC55B}" type="presOf" srcId="{DBDD3598-7965-445B-A298-80F46CF46052}" destId="{DFA002AC-86CD-4A6C-95C8-E628EC65698C}" srcOrd="0" destOrd="4" presId="urn:microsoft.com/office/officeart/2005/8/layout/cycle4"/>
    <dgm:cxn modelId="{C61A3CB8-7965-4DFF-89E1-9738896688E7}" srcId="{F740651E-E958-414E-BE50-BF48A672C0EB}" destId="{9D6B4BF5-4732-4439-91F6-3FB43AA5211D}" srcOrd="1" destOrd="0" parTransId="{20F9CBB9-5007-4FF6-AC94-052F65573DBB}" sibTransId="{938F8C78-C53D-4FB1-9D7C-8220DBF75D3D}"/>
    <dgm:cxn modelId="{E5590C63-8EB5-48A7-8601-1281577EDF86}" type="presOf" srcId="{83FD5A28-70C9-4A53-8F4B-16B431AACC4C}" destId="{F9E2C8F5-CD6D-4F35-B490-3B6177FFAE3B}" srcOrd="1" destOrd="3" presId="urn:microsoft.com/office/officeart/2005/8/layout/cycle4"/>
    <dgm:cxn modelId="{3C70E679-DF3B-4EF9-9E8E-7326DF21F29D}" srcId="{F740651E-E958-414E-BE50-BF48A672C0EB}" destId="{9F933B8C-639A-4D5A-BB74-BD51D3980D0E}" srcOrd="0" destOrd="0" parTransId="{DDE23061-9AEB-4259-966E-769692D34F6C}" sibTransId="{9D6F6999-C60D-4B9C-88D8-1D5F42574545}"/>
    <dgm:cxn modelId="{3B1CE04B-4FE5-40A3-A46D-5B7E18625263}" type="presOf" srcId="{7D647E2A-C123-4BA5-845B-B0B8662977C1}" destId="{8478A09D-D77E-4983-A9D2-EE54D60DD555}" srcOrd="1" destOrd="0" presId="urn:microsoft.com/office/officeart/2005/8/layout/cycle4"/>
    <dgm:cxn modelId="{9C6CE895-6163-48D7-B2B0-4ADD8D917FFD}" type="presOf" srcId="{05ED17B0-FA48-42A2-83DA-10ED476BFD26}" destId="{557F4A1C-B610-47F9-9598-F7CA66692FDD}" srcOrd="0" destOrd="6" presId="urn:microsoft.com/office/officeart/2005/8/layout/cycle4"/>
    <dgm:cxn modelId="{76EFD498-2182-42F0-A547-4D97F7958922}" type="presOf" srcId="{30A07E8D-EC9B-4E89-8FE4-E92F9C5D2E8A}" destId="{3F578986-C3B2-4882-902D-6342317D849A}" srcOrd="0" destOrd="1" presId="urn:microsoft.com/office/officeart/2005/8/layout/cycle4"/>
    <dgm:cxn modelId="{ED753F70-157D-45BC-94E8-8275A68F0CA6}" type="presOf" srcId="{C16B6A29-A3A3-4CA9-BBF4-5F14DAEE738F}" destId="{F6FA68C0-8E5F-4310-A1BA-3C3F2AFF10DC}" srcOrd="0" destOrd="4" presId="urn:microsoft.com/office/officeart/2005/8/layout/cycle4"/>
    <dgm:cxn modelId="{43294048-2789-4BF0-9A73-A31B851E62F1}" type="presOf" srcId="{01755A21-EE3B-40D6-B6E7-2EE8EEA75B21}" destId="{DFA002AC-86CD-4A6C-95C8-E628EC65698C}" srcOrd="0" destOrd="6" presId="urn:microsoft.com/office/officeart/2005/8/layout/cycle4"/>
    <dgm:cxn modelId="{F1C84169-08C3-4C3B-B244-160D199C5AAC}" srcId="{F740651E-E958-414E-BE50-BF48A672C0EB}" destId="{823470F6-2C63-4B70-BC90-DA11EDE635FE}" srcOrd="4" destOrd="0" parTransId="{0BD2D049-889E-40B0-BAB8-C95B9E972ABD}" sibTransId="{BF3A8700-20C0-4B00-888D-859A1753D8E7}"/>
    <dgm:cxn modelId="{13893D9F-F4C2-4227-8875-BC551F39AFCE}" type="presOf" srcId="{B95A578E-0676-4F40-9868-16A49F1C37B9}" destId="{F6FA68C0-8E5F-4310-A1BA-3C3F2AFF10DC}" srcOrd="0" destOrd="0" presId="urn:microsoft.com/office/officeart/2005/8/layout/cycle4"/>
    <dgm:cxn modelId="{D3E55D56-18C3-474C-8CAF-424F723EDF3C}" type="presOf" srcId="{F77BAB14-AAD9-4BF7-BDD9-A15B4B4BDAC2}" destId="{3F578986-C3B2-4882-902D-6342317D849A}" srcOrd="0" destOrd="3" presId="urn:microsoft.com/office/officeart/2005/8/layout/cycle4"/>
    <dgm:cxn modelId="{D89A93A0-D2A0-44F4-B453-4C76AFA53451}" srcId="{8D472BE1-CA35-4C99-A8B2-E7239CEB10DA}" destId="{7CFB7862-3FF1-4F0F-A0FF-E4C64825B2B8}" srcOrd="2" destOrd="0" parTransId="{D67B46DD-E65B-47DE-BE5F-A804AE50378A}" sibTransId="{ABAFF28E-69D6-4149-8CEC-7F1DF5599CC7}"/>
    <dgm:cxn modelId="{3FADEFF5-1EA7-4D61-B3B8-AC7243D69C81}" srcId="{B4C1FB7B-906D-4FAD-9F47-4D8E9FCF855F}" destId="{8D472BE1-CA35-4C99-A8B2-E7239CEB10DA}" srcOrd="3" destOrd="0" parTransId="{30FADC40-5464-4521-B6FD-C2BC3B3A4471}" sibTransId="{E99E8573-C423-4E3E-B242-3E10D2574726}"/>
    <dgm:cxn modelId="{152257ED-8E3A-4D1D-AC19-9418A36314AE}" srcId="{B4C1FB7B-906D-4FAD-9F47-4D8E9FCF855F}" destId="{E9D7B3A5-20EB-4947-B6A2-DD451A84C48E}" srcOrd="2" destOrd="0" parTransId="{1FE0BD42-B100-4085-B4B7-BF7792E098CE}" sibTransId="{3EE6575B-74AA-49E6-A1BF-2BEBE0ABA84D}"/>
    <dgm:cxn modelId="{27E77346-859F-4413-9BF7-BA89F76CF15E}" srcId="{8D472BE1-CA35-4C99-A8B2-E7239CEB10DA}" destId="{436A61F9-74B5-4E99-B484-59413055557B}" srcOrd="1" destOrd="0" parTransId="{C0DD5305-A44A-4104-A3E8-8D94B97B3686}" sibTransId="{D8061A72-16A5-405A-BF14-4861261999DE}"/>
    <dgm:cxn modelId="{896B43B8-BF9F-482F-A806-FA7D6CA4AFF7}" srcId="{F740651E-E958-414E-BE50-BF48A672C0EB}" destId="{57586E6F-D37C-4417-9819-28F7EFDA527C}" srcOrd="3" destOrd="0" parTransId="{F6107BAE-7DEF-4B37-8126-F540D0F4B004}" sibTransId="{66BA6D62-0023-4823-9A12-EF483E31BE3B}"/>
    <dgm:cxn modelId="{E3EA1665-DE75-4F38-9C1D-724B6E03603D}" type="presOf" srcId="{30A07E8D-EC9B-4E89-8FE4-E92F9C5D2E8A}" destId="{4C2A5DB5-19BE-4A5E-A258-44C2A0BC7AF1}" srcOrd="1" destOrd="1" presId="urn:microsoft.com/office/officeart/2005/8/layout/cycle4"/>
    <dgm:cxn modelId="{47016E4E-AAA1-4CEC-AF11-8B04F951D37B}" type="presOf" srcId="{FC6F7D5C-B5F7-40CB-86DA-ADD2F130B675}" destId="{3F578986-C3B2-4882-902D-6342317D849A}" srcOrd="0" destOrd="2" presId="urn:microsoft.com/office/officeart/2005/8/layout/cycle4"/>
    <dgm:cxn modelId="{BA4A0305-9910-4197-8306-52B2E28223E5}" type="presOf" srcId="{0556CE5E-47D2-407C-8340-58046D0FF3F1}" destId="{8478A09D-D77E-4983-A9D2-EE54D60DD555}" srcOrd="1" destOrd="3" presId="urn:microsoft.com/office/officeart/2005/8/layout/cycle4"/>
    <dgm:cxn modelId="{3A006DCC-E03B-4BAC-B732-1E4DA094B383}" type="presOf" srcId="{9581ECD4-8AC3-4E45-82B1-2942092F80B9}" destId="{609D18C5-A6AC-4622-9D1B-EB5AC38B38E7}" srcOrd="1" destOrd="2" presId="urn:microsoft.com/office/officeart/2005/8/layout/cycle4"/>
    <dgm:cxn modelId="{1927636E-C1E0-490A-8635-6A74C8398D5D}" srcId="{E9D7B3A5-20EB-4947-B6A2-DD451A84C48E}" destId="{F77BAB14-AAD9-4BF7-BDD9-A15B4B4BDAC2}" srcOrd="3" destOrd="0" parTransId="{BD1F73FA-3828-44BA-B5A9-A76B89E3ACB9}" sibTransId="{0903BB45-BAF9-4AF6-AE9D-839D01F2298A}"/>
    <dgm:cxn modelId="{E95129BC-2D1E-425D-9DB2-5F71251DEC03}" srcId="{8D472BE1-CA35-4C99-A8B2-E7239CEB10DA}" destId="{C16B6A29-A3A3-4CA9-BBF4-5F14DAEE738F}" srcOrd="4" destOrd="0" parTransId="{30D47951-922C-45F8-9EDF-192D9F3ECA84}" sibTransId="{9014C4CF-4A53-4CE9-BE6A-4C88B689F343}"/>
    <dgm:cxn modelId="{1AB79DA8-4353-44AC-8CA6-A688046EF7B8}" type="presOf" srcId="{5CC2965A-BBB8-472D-BABE-3E1D018BAFD0}" destId="{DFA002AC-86CD-4A6C-95C8-E628EC65698C}" srcOrd="0" destOrd="1" presId="urn:microsoft.com/office/officeart/2005/8/layout/cycle4"/>
    <dgm:cxn modelId="{93489A3B-2C4E-4948-A719-B5EE5726F9F0}" type="presOf" srcId="{078EB9B1-68C0-4607-998B-A33472E5F8FA}" destId="{A5710373-F113-422E-A2E8-36C8720035B3}" srcOrd="0" destOrd="0" presId="urn:microsoft.com/office/officeart/2005/8/layout/cycle4"/>
    <dgm:cxn modelId="{CAAFF52A-92CE-48B5-BC36-2E79AAC3C2F4}" srcId="{078EB9B1-68C0-4607-998B-A33472E5F8FA}" destId="{0556CE5E-47D2-407C-8340-58046D0FF3F1}" srcOrd="3" destOrd="0" parTransId="{0352EBDD-EB84-4C9F-8A13-D4FCBD5ED368}" sibTransId="{57DA8BB0-20A1-4968-A920-851806F87CF6}"/>
    <dgm:cxn modelId="{73E8CC08-1FAC-4A90-969F-25E5690E8414}" srcId="{8D472BE1-CA35-4C99-A8B2-E7239CEB10DA}" destId="{B95A578E-0676-4F40-9868-16A49F1C37B9}" srcOrd="0" destOrd="0" parTransId="{C19A344F-2646-4F0E-83D1-E77495DA59E7}" sibTransId="{E7F7D98C-EFEA-47E5-8C02-745761E11C1D}"/>
    <dgm:cxn modelId="{8C3CD951-411E-4352-8D53-837977922A5D}" srcId="{F740651E-E958-414E-BE50-BF48A672C0EB}" destId="{05ED17B0-FA48-42A2-83DA-10ED476BFD26}" srcOrd="6" destOrd="0" parTransId="{0E3256DC-12D0-4EBC-B9CC-848F0B8C24BD}" sibTransId="{AB359A1E-92FB-407F-BF64-E4B1E02386FB}"/>
    <dgm:cxn modelId="{94B4F958-EDC4-4715-A7AF-BF6B631081C7}" type="presOf" srcId="{1D7040C8-40A0-4A60-9027-DBA6771BD259}" destId="{DFA002AC-86CD-4A6C-95C8-E628EC65698C}" srcOrd="0" destOrd="2" presId="urn:microsoft.com/office/officeart/2005/8/layout/cycle4"/>
    <dgm:cxn modelId="{05B93B52-A559-44F6-B5C0-1C4E3DDC0099}" type="presOf" srcId="{F6B13681-CECB-4332-93BA-7D7331B87D8A}" destId="{4C2A5DB5-19BE-4A5E-A258-44C2A0BC7AF1}" srcOrd="1" destOrd="0" presId="urn:microsoft.com/office/officeart/2005/8/layout/cycle4"/>
    <dgm:cxn modelId="{47EDDF9C-661F-4F65-B9DF-02C650E4A79E}" type="presOf" srcId="{0556CE5E-47D2-407C-8340-58046D0FF3F1}" destId="{DFA002AC-86CD-4A6C-95C8-E628EC65698C}" srcOrd="0" destOrd="3" presId="urn:microsoft.com/office/officeart/2005/8/layout/cycle4"/>
    <dgm:cxn modelId="{942CE997-21E4-41D6-B154-58EEA5C0621F}" type="presParOf" srcId="{EB745A0C-7693-40C5-B0EF-91D3D9CE979E}" destId="{20FC8017-3405-4F5B-B9F2-247F71BA302E}" srcOrd="0" destOrd="0" presId="urn:microsoft.com/office/officeart/2005/8/layout/cycle4"/>
    <dgm:cxn modelId="{6B82785D-58A9-4222-9EED-A72514B994C3}" type="presParOf" srcId="{20FC8017-3405-4F5B-B9F2-247F71BA302E}" destId="{8A9CF55D-8804-4E62-AD3F-CD235B7CACDA}" srcOrd="0" destOrd="0" presId="urn:microsoft.com/office/officeart/2005/8/layout/cycle4"/>
    <dgm:cxn modelId="{208989D0-2226-47D1-A4D4-527BEACA0007}" type="presParOf" srcId="{8A9CF55D-8804-4E62-AD3F-CD235B7CACDA}" destId="{DFA002AC-86CD-4A6C-95C8-E628EC65698C}" srcOrd="0" destOrd="0" presId="urn:microsoft.com/office/officeart/2005/8/layout/cycle4"/>
    <dgm:cxn modelId="{40DCF011-808B-4DDE-8EA5-75039BF33828}" type="presParOf" srcId="{8A9CF55D-8804-4E62-AD3F-CD235B7CACDA}" destId="{8478A09D-D77E-4983-A9D2-EE54D60DD555}" srcOrd="1" destOrd="0" presId="urn:microsoft.com/office/officeart/2005/8/layout/cycle4"/>
    <dgm:cxn modelId="{25746EEA-4103-4905-ADFE-E3E3A9075E22}" type="presParOf" srcId="{20FC8017-3405-4F5B-B9F2-247F71BA302E}" destId="{37D77039-AE73-4A8E-98A8-CDD99FFE978C}" srcOrd="1" destOrd="0" presId="urn:microsoft.com/office/officeart/2005/8/layout/cycle4"/>
    <dgm:cxn modelId="{5BF42FEA-2B9B-43BF-A88A-9E1CBF713A1B}" type="presParOf" srcId="{37D77039-AE73-4A8E-98A8-CDD99FFE978C}" destId="{557F4A1C-B610-47F9-9598-F7CA66692FDD}" srcOrd="0" destOrd="0" presId="urn:microsoft.com/office/officeart/2005/8/layout/cycle4"/>
    <dgm:cxn modelId="{BF71D926-2419-4CC0-94DB-D79A4EC64218}" type="presParOf" srcId="{37D77039-AE73-4A8E-98A8-CDD99FFE978C}" destId="{609D18C5-A6AC-4622-9D1B-EB5AC38B38E7}" srcOrd="1" destOrd="0" presId="urn:microsoft.com/office/officeart/2005/8/layout/cycle4"/>
    <dgm:cxn modelId="{F553A4F5-0609-45FF-971D-C41593D3103C}" type="presParOf" srcId="{20FC8017-3405-4F5B-B9F2-247F71BA302E}" destId="{24FCFEBB-26E1-4479-B4AE-2D777B867886}" srcOrd="2" destOrd="0" presId="urn:microsoft.com/office/officeart/2005/8/layout/cycle4"/>
    <dgm:cxn modelId="{6A9F1DD3-9073-4303-865B-200A9B93385F}" type="presParOf" srcId="{24FCFEBB-26E1-4479-B4AE-2D777B867886}" destId="{3F578986-C3B2-4882-902D-6342317D849A}" srcOrd="0" destOrd="0" presId="urn:microsoft.com/office/officeart/2005/8/layout/cycle4"/>
    <dgm:cxn modelId="{E8C1496E-F4C9-4BC5-B9E2-98BA7C704E44}" type="presParOf" srcId="{24FCFEBB-26E1-4479-B4AE-2D777B867886}" destId="{4C2A5DB5-19BE-4A5E-A258-44C2A0BC7AF1}" srcOrd="1" destOrd="0" presId="urn:microsoft.com/office/officeart/2005/8/layout/cycle4"/>
    <dgm:cxn modelId="{17890142-FC99-4818-9A1D-71343EC76BCB}" type="presParOf" srcId="{20FC8017-3405-4F5B-B9F2-247F71BA302E}" destId="{34B4E211-CC01-47F3-9922-3BB68C748410}" srcOrd="3" destOrd="0" presId="urn:microsoft.com/office/officeart/2005/8/layout/cycle4"/>
    <dgm:cxn modelId="{03037B1D-7078-4F03-A8F3-BC0EB3D926E7}" type="presParOf" srcId="{34B4E211-CC01-47F3-9922-3BB68C748410}" destId="{F6FA68C0-8E5F-4310-A1BA-3C3F2AFF10DC}" srcOrd="0" destOrd="0" presId="urn:microsoft.com/office/officeart/2005/8/layout/cycle4"/>
    <dgm:cxn modelId="{06397CA8-1595-4E87-AA24-98E52A32EC10}" type="presParOf" srcId="{34B4E211-CC01-47F3-9922-3BB68C748410}" destId="{F9E2C8F5-CD6D-4F35-B490-3B6177FFAE3B}" srcOrd="1" destOrd="0" presId="urn:microsoft.com/office/officeart/2005/8/layout/cycle4"/>
    <dgm:cxn modelId="{4A2B8E5F-AA95-42AF-A285-B8ECB145D97B}" type="presParOf" srcId="{20FC8017-3405-4F5B-B9F2-247F71BA302E}" destId="{104EB90D-21F7-4804-AE08-714D2FD9BBC9}" srcOrd="4" destOrd="0" presId="urn:microsoft.com/office/officeart/2005/8/layout/cycle4"/>
    <dgm:cxn modelId="{4B18B81D-66F7-44AC-AD11-B6794FBA13DA}" type="presParOf" srcId="{EB745A0C-7693-40C5-B0EF-91D3D9CE979E}" destId="{C4965823-F3B8-4DA0-B438-CA1C404CFA95}" srcOrd="1" destOrd="0" presId="urn:microsoft.com/office/officeart/2005/8/layout/cycle4"/>
    <dgm:cxn modelId="{2BC4B053-00BE-4D55-960C-2B690D5D0C3A}" type="presParOf" srcId="{C4965823-F3B8-4DA0-B438-CA1C404CFA95}" destId="{A5710373-F113-422E-A2E8-36C8720035B3}" srcOrd="0" destOrd="0" presId="urn:microsoft.com/office/officeart/2005/8/layout/cycle4"/>
    <dgm:cxn modelId="{2290F9F1-4A1C-48C3-A7F8-8C2930BF94E5}" type="presParOf" srcId="{C4965823-F3B8-4DA0-B438-CA1C404CFA95}" destId="{80F6BE2C-897D-46D1-B524-EAFB10FEC8DA}" srcOrd="1" destOrd="0" presId="urn:microsoft.com/office/officeart/2005/8/layout/cycle4"/>
    <dgm:cxn modelId="{31DD82B2-72CE-48BC-85C0-6C0DD9BFDCF2}" type="presParOf" srcId="{C4965823-F3B8-4DA0-B438-CA1C404CFA95}" destId="{66E234D1-C605-4343-9B7A-552EA59DE0AF}" srcOrd="2" destOrd="0" presId="urn:microsoft.com/office/officeart/2005/8/layout/cycle4"/>
    <dgm:cxn modelId="{C77014E7-8CDF-481B-BF20-8F0F657D1D4C}" type="presParOf" srcId="{C4965823-F3B8-4DA0-B438-CA1C404CFA95}" destId="{15654647-05F2-4F5A-9746-9803E8CA77B9}" srcOrd="3" destOrd="0" presId="urn:microsoft.com/office/officeart/2005/8/layout/cycle4"/>
    <dgm:cxn modelId="{6198C58E-DDE5-4045-854B-88441E45F48B}" type="presParOf" srcId="{C4965823-F3B8-4DA0-B438-CA1C404CFA95}" destId="{9400E244-BC8C-4EB2-97F2-F486AD0D7F60}" srcOrd="4" destOrd="0" presId="urn:microsoft.com/office/officeart/2005/8/layout/cycle4"/>
    <dgm:cxn modelId="{42BAC52B-B2C1-4A63-9364-D97511AC5CEA}" type="presParOf" srcId="{EB745A0C-7693-40C5-B0EF-91D3D9CE979E}" destId="{77C4AC2A-8845-41E7-90DF-CEEBD72D7591}" srcOrd="2" destOrd="0" presId="urn:microsoft.com/office/officeart/2005/8/layout/cycle4"/>
    <dgm:cxn modelId="{44DA7514-EEB8-489B-8867-5AD7EA3173E4}" type="presParOf" srcId="{EB745A0C-7693-40C5-B0EF-91D3D9CE979E}" destId="{B80A9ADA-123F-4178-97CE-53DD104B76A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4391B1-E897-4F4C-A31D-C9C412C5682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7CC3E-9618-4648-8A1D-CBEC7D63264F}">
      <dgm:prSet phldrT="[Text]" custT="1"/>
      <dgm:spPr/>
      <dgm:t>
        <a:bodyPr/>
        <a:lstStyle/>
        <a:p>
          <a:r>
            <a:rPr lang="en-GB" sz="1200" dirty="0" smtClean="0"/>
            <a:t>establishing mechanisms for national collaboration</a:t>
          </a:r>
          <a:endParaRPr lang="en-US" sz="1200" dirty="0"/>
        </a:p>
      </dgm:t>
    </dgm:pt>
    <dgm:pt modelId="{6DEC8E2E-29C7-45DC-B8C8-9508515CB913}" type="parTrans" cxnId="{68F22940-5D66-4069-8EF3-51CB21362D11}">
      <dgm:prSet/>
      <dgm:spPr/>
      <dgm:t>
        <a:bodyPr/>
        <a:lstStyle/>
        <a:p>
          <a:endParaRPr lang="en-US"/>
        </a:p>
      </dgm:t>
    </dgm:pt>
    <dgm:pt modelId="{B36A0480-EACB-4AA2-A629-4042A0E5C5EB}" type="sibTrans" cxnId="{68F22940-5D66-4069-8EF3-51CB21362D11}">
      <dgm:prSet/>
      <dgm:spPr/>
      <dgm:t>
        <a:bodyPr/>
        <a:lstStyle/>
        <a:p>
          <a:endParaRPr lang="en-US"/>
        </a:p>
      </dgm:t>
    </dgm:pt>
    <dgm:pt modelId="{D80382ED-CFA4-4D9B-94DC-1259418E7165}">
      <dgm:prSet phldrT="[Text]" custT="1"/>
      <dgm:spPr/>
      <dgm:t>
        <a:bodyPr/>
        <a:lstStyle/>
        <a:p>
          <a:r>
            <a:rPr lang="en-GB" sz="1200" dirty="0" smtClean="0"/>
            <a:t>assessing the readiness of Armenia to report on global SDG indicators</a:t>
          </a:r>
          <a:endParaRPr lang="en-US" sz="1200" dirty="0"/>
        </a:p>
      </dgm:t>
    </dgm:pt>
    <dgm:pt modelId="{C01447E8-C269-42FE-B046-6A8828018933}" type="parTrans" cxnId="{FB6AED6F-29D7-4B80-B120-517DC0B015B2}">
      <dgm:prSet/>
      <dgm:spPr/>
      <dgm:t>
        <a:bodyPr/>
        <a:lstStyle/>
        <a:p>
          <a:endParaRPr lang="en-US"/>
        </a:p>
      </dgm:t>
    </dgm:pt>
    <dgm:pt modelId="{4BF90198-B0EB-4F6D-94E9-B53C633E02AB}" type="sibTrans" cxnId="{FB6AED6F-29D7-4B80-B120-517DC0B015B2}">
      <dgm:prSet/>
      <dgm:spPr/>
      <dgm:t>
        <a:bodyPr/>
        <a:lstStyle/>
        <a:p>
          <a:endParaRPr lang="en-US"/>
        </a:p>
      </dgm:t>
    </dgm:pt>
    <dgm:pt modelId="{6AE37010-C1BA-4213-AFA2-027F64BF8513}">
      <dgm:prSet phldrT="[Text]" custT="1"/>
      <dgm:spPr/>
      <dgm:t>
        <a:bodyPr/>
        <a:lstStyle/>
        <a:p>
          <a:r>
            <a:rPr lang="en-GB" sz="1200" dirty="0" smtClean="0"/>
            <a:t>developing national and sub-national indicators</a:t>
          </a:r>
          <a:endParaRPr lang="en-US" sz="1200" dirty="0"/>
        </a:p>
      </dgm:t>
    </dgm:pt>
    <dgm:pt modelId="{02769658-202B-4B78-A2B1-793E599FD1C8}" type="parTrans" cxnId="{4E571B96-618E-4FCF-86AA-594831BABFAE}">
      <dgm:prSet/>
      <dgm:spPr/>
      <dgm:t>
        <a:bodyPr/>
        <a:lstStyle/>
        <a:p>
          <a:endParaRPr lang="en-US"/>
        </a:p>
      </dgm:t>
    </dgm:pt>
    <dgm:pt modelId="{FF3D1510-6D90-402E-9A78-CC4BC1B499C8}" type="sibTrans" cxnId="{4E571B96-618E-4FCF-86AA-594831BABFAE}">
      <dgm:prSet/>
      <dgm:spPr/>
      <dgm:t>
        <a:bodyPr/>
        <a:lstStyle/>
        <a:p>
          <a:endParaRPr lang="en-US"/>
        </a:p>
      </dgm:t>
    </dgm:pt>
    <dgm:pt modelId="{B0706765-040E-40E2-954E-AE26237BAEB5}">
      <dgm:prSet custT="1"/>
      <dgm:spPr/>
      <dgm:t>
        <a:bodyPr/>
        <a:lstStyle/>
        <a:p>
          <a:r>
            <a:rPr lang="en-US" sz="1200" dirty="0" smtClean="0"/>
            <a:t> </a:t>
          </a:r>
        </a:p>
        <a:p>
          <a:r>
            <a:rPr lang="en-GB" sz="1200" dirty="0" smtClean="0"/>
            <a:t>reporting of SDG indicators</a:t>
          </a:r>
          <a:endParaRPr lang="en-US" sz="1200" dirty="0"/>
        </a:p>
      </dgm:t>
    </dgm:pt>
    <dgm:pt modelId="{65BC78D4-AE52-441B-800B-89EFAC2A1808}" type="parTrans" cxnId="{7583C1F1-203E-4E82-A58D-16F09509157B}">
      <dgm:prSet/>
      <dgm:spPr/>
      <dgm:t>
        <a:bodyPr/>
        <a:lstStyle/>
        <a:p>
          <a:endParaRPr lang="en-US"/>
        </a:p>
      </dgm:t>
    </dgm:pt>
    <dgm:pt modelId="{5B9BF30F-D41E-4A6B-B1C5-82318016C605}" type="sibTrans" cxnId="{7583C1F1-203E-4E82-A58D-16F09509157B}">
      <dgm:prSet/>
      <dgm:spPr/>
      <dgm:t>
        <a:bodyPr/>
        <a:lstStyle/>
        <a:p>
          <a:endParaRPr lang="en-US"/>
        </a:p>
      </dgm:t>
    </dgm:pt>
    <dgm:pt modelId="{9E7A3295-B18C-4540-B8B2-071F557236E4}">
      <dgm:prSet custT="1"/>
      <dgm:spPr/>
      <dgm:t>
        <a:bodyPr/>
        <a:lstStyle/>
        <a:p>
          <a:r>
            <a:rPr lang="en-US" sz="1200" dirty="0" smtClean="0"/>
            <a:t> </a:t>
          </a:r>
        </a:p>
        <a:p>
          <a:endParaRPr lang="en-GB" sz="1200" dirty="0" smtClean="0"/>
        </a:p>
        <a:p>
          <a:r>
            <a:rPr lang="en-GB" sz="1200" dirty="0" smtClean="0"/>
            <a:t>capacity building</a:t>
          </a:r>
          <a:endParaRPr lang="en-US" sz="1200" dirty="0"/>
        </a:p>
      </dgm:t>
    </dgm:pt>
    <dgm:pt modelId="{16AF781A-224D-467D-A2DF-AAC3F6C0523E}" type="parTrans" cxnId="{B859384F-C942-45CD-A934-BE4067FE1644}">
      <dgm:prSet/>
      <dgm:spPr/>
      <dgm:t>
        <a:bodyPr/>
        <a:lstStyle/>
        <a:p>
          <a:endParaRPr lang="en-US"/>
        </a:p>
      </dgm:t>
    </dgm:pt>
    <dgm:pt modelId="{2A4F107B-E8E4-4D71-9A52-24E41393133B}" type="sibTrans" cxnId="{B859384F-C942-45CD-A934-BE4067FE1644}">
      <dgm:prSet/>
      <dgm:spPr/>
      <dgm:t>
        <a:bodyPr/>
        <a:lstStyle/>
        <a:p>
          <a:endParaRPr lang="en-US"/>
        </a:p>
      </dgm:t>
    </dgm:pt>
    <dgm:pt modelId="{591B9967-812C-407A-A3CF-7225134A79C6}">
      <dgm:prSet/>
      <dgm:spPr/>
      <dgm:t>
        <a:bodyPr/>
        <a:lstStyle/>
        <a:p>
          <a:endParaRPr lang="en-US"/>
        </a:p>
      </dgm:t>
    </dgm:pt>
    <dgm:pt modelId="{98CED3C9-E2D6-4A2E-9062-6B7DAE44C319}" type="parTrans" cxnId="{B8103388-D939-4316-A211-854B9BE2FCCC}">
      <dgm:prSet/>
      <dgm:spPr/>
      <dgm:t>
        <a:bodyPr/>
        <a:lstStyle/>
        <a:p>
          <a:endParaRPr lang="en-US"/>
        </a:p>
      </dgm:t>
    </dgm:pt>
    <dgm:pt modelId="{E1050284-E554-4081-A8E2-B6BEAC0E01BA}" type="sibTrans" cxnId="{B8103388-D939-4316-A211-854B9BE2FCCC}">
      <dgm:prSet/>
      <dgm:spPr/>
      <dgm:t>
        <a:bodyPr/>
        <a:lstStyle/>
        <a:p>
          <a:endParaRPr lang="en-US"/>
        </a:p>
      </dgm:t>
    </dgm:pt>
    <dgm:pt modelId="{A96423E2-78CF-4503-A7D0-ACF8668284C0}">
      <dgm:prSet/>
      <dgm:spPr/>
      <dgm:t>
        <a:bodyPr/>
        <a:lstStyle/>
        <a:p>
          <a:endParaRPr lang="en-US"/>
        </a:p>
      </dgm:t>
    </dgm:pt>
    <dgm:pt modelId="{EF52B192-03CC-4291-9728-9BF14272CF7C}" type="parTrans" cxnId="{1B08D9A6-F1B7-4421-8CAE-3BCB60EE6756}">
      <dgm:prSet/>
      <dgm:spPr/>
      <dgm:t>
        <a:bodyPr/>
        <a:lstStyle/>
        <a:p>
          <a:endParaRPr lang="en-US"/>
        </a:p>
      </dgm:t>
    </dgm:pt>
    <dgm:pt modelId="{4C50B01C-BCBC-46E9-BDCA-744442053242}" type="sibTrans" cxnId="{1B08D9A6-F1B7-4421-8CAE-3BCB60EE6756}">
      <dgm:prSet/>
      <dgm:spPr/>
      <dgm:t>
        <a:bodyPr/>
        <a:lstStyle/>
        <a:p>
          <a:endParaRPr lang="en-US"/>
        </a:p>
      </dgm:t>
    </dgm:pt>
    <dgm:pt modelId="{EB805C37-A271-4727-9F14-2F0B682B913A}">
      <dgm:prSet/>
      <dgm:spPr/>
      <dgm:t>
        <a:bodyPr/>
        <a:lstStyle/>
        <a:p>
          <a:endParaRPr lang="en-US"/>
        </a:p>
      </dgm:t>
    </dgm:pt>
    <dgm:pt modelId="{9D6808C3-F067-447F-9D3F-7FE54BD44780}" type="parTrans" cxnId="{DCC60EAA-7442-48F5-B395-09E6715DB34D}">
      <dgm:prSet/>
      <dgm:spPr/>
      <dgm:t>
        <a:bodyPr/>
        <a:lstStyle/>
        <a:p>
          <a:endParaRPr lang="en-US"/>
        </a:p>
      </dgm:t>
    </dgm:pt>
    <dgm:pt modelId="{66072DFC-95A0-4A7C-AE85-0A4E1B65CCFC}" type="sibTrans" cxnId="{DCC60EAA-7442-48F5-B395-09E6715DB34D}">
      <dgm:prSet/>
      <dgm:spPr/>
      <dgm:t>
        <a:bodyPr/>
        <a:lstStyle/>
        <a:p>
          <a:endParaRPr lang="en-US"/>
        </a:p>
      </dgm:t>
    </dgm:pt>
    <dgm:pt modelId="{B52DFFF7-446C-4DF3-8ECB-DE8E22575063}">
      <dgm:prSet custScaleY="85114" custLinFactNeighborX="-99742" custLinFactNeighborY="1179"/>
      <dgm:spPr/>
      <dgm:t>
        <a:bodyPr/>
        <a:lstStyle/>
        <a:p>
          <a:endParaRPr lang="en-US"/>
        </a:p>
      </dgm:t>
    </dgm:pt>
    <dgm:pt modelId="{1B58B91E-CE60-4063-87FC-CCC9216A123B}" type="parTrans" cxnId="{6D5DEB68-1862-4E36-AFFD-03E8CD55A0A7}">
      <dgm:prSet/>
      <dgm:spPr/>
      <dgm:t>
        <a:bodyPr/>
        <a:lstStyle/>
        <a:p>
          <a:endParaRPr lang="en-US"/>
        </a:p>
      </dgm:t>
    </dgm:pt>
    <dgm:pt modelId="{CCCFB44E-9513-4FE4-B274-DF31666BEF90}" type="sibTrans" cxnId="{6D5DEB68-1862-4E36-AFFD-03E8CD55A0A7}">
      <dgm:prSet/>
      <dgm:spPr/>
      <dgm:t>
        <a:bodyPr/>
        <a:lstStyle/>
        <a:p>
          <a:endParaRPr lang="en-US"/>
        </a:p>
      </dgm:t>
    </dgm:pt>
    <dgm:pt modelId="{78C603AE-FA4C-4F90-8FD9-20ABEDEC8C69}">
      <dgm:prSet custScaleY="85114" custLinFactNeighborX="-99742" custLinFactNeighborY="1179"/>
      <dgm:spPr/>
      <dgm:t>
        <a:bodyPr/>
        <a:lstStyle/>
        <a:p>
          <a:endParaRPr lang="en-US"/>
        </a:p>
      </dgm:t>
    </dgm:pt>
    <dgm:pt modelId="{F9B39669-EDDE-49B2-9264-B75D86FE7EE0}" type="parTrans" cxnId="{475B3D7C-6576-47CA-BF61-664AA2BD5450}">
      <dgm:prSet/>
      <dgm:spPr/>
      <dgm:t>
        <a:bodyPr/>
        <a:lstStyle/>
        <a:p>
          <a:endParaRPr lang="en-US"/>
        </a:p>
      </dgm:t>
    </dgm:pt>
    <dgm:pt modelId="{68C4F41E-1058-4422-9FE1-F8EE0B2A9E7E}" type="sibTrans" cxnId="{475B3D7C-6576-47CA-BF61-664AA2BD5450}">
      <dgm:prSet/>
      <dgm:spPr/>
      <dgm:t>
        <a:bodyPr/>
        <a:lstStyle/>
        <a:p>
          <a:endParaRPr lang="en-US"/>
        </a:p>
      </dgm:t>
    </dgm:pt>
    <dgm:pt modelId="{C58432AA-215C-4462-AEEB-8503E6549DD8}" type="pres">
      <dgm:prSet presAssocID="{CF4391B1-E897-4F4C-A31D-C9C412C5682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FBA3F-1AF6-4571-84C4-05BBDB640C00}" type="pres">
      <dgm:prSet presAssocID="{CF4391B1-E897-4F4C-A31D-C9C412C56823}" presName="arrow" presStyleLbl="bgShp" presStyleIdx="0" presStyleCnt="1" custScaleX="114152" custLinFactNeighborX="-6091" custLinFactNeighborY="-17567"/>
      <dgm:spPr/>
      <dgm:t>
        <a:bodyPr/>
        <a:lstStyle/>
        <a:p>
          <a:endParaRPr lang="en-US"/>
        </a:p>
      </dgm:t>
    </dgm:pt>
    <dgm:pt modelId="{07FA816D-0BE0-4167-AD0A-6E6FE5086B48}" type="pres">
      <dgm:prSet presAssocID="{CF4391B1-E897-4F4C-A31D-C9C412C56823}" presName="arrowDiagram5" presStyleCnt="0"/>
      <dgm:spPr/>
    </dgm:pt>
    <dgm:pt modelId="{36E3A810-B42F-45A6-B547-FC54662934D7}" type="pres">
      <dgm:prSet presAssocID="{3817CC3E-9618-4648-8A1D-CBEC7D63264F}" presName="bullet5a" presStyleLbl="node1" presStyleIdx="0" presStyleCnt="5" custLinFactX="-100000" custLinFactNeighborX="-151097" custLinFactNeighborY="-4062"/>
      <dgm:spPr/>
      <dgm:t>
        <a:bodyPr/>
        <a:lstStyle/>
        <a:p>
          <a:endParaRPr lang="en-US"/>
        </a:p>
      </dgm:t>
    </dgm:pt>
    <dgm:pt modelId="{EA07204D-253A-4D9F-9068-CD14A6FA10BF}" type="pres">
      <dgm:prSet presAssocID="{3817CC3E-9618-4648-8A1D-CBEC7D63264F}" presName="textBox5a" presStyleLbl="revTx" presStyleIdx="0" presStyleCnt="5" custFlipHor="1" custScaleX="98263" custScaleY="52964" custLinFactNeighborX="-59512" custLinFactNeighborY="-9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4088C-13F2-49A3-9086-E25FE02EFF06}" type="pres">
      <dgm:prSet presAssocID="{D80382ED-CFA4-4D9B-94DC-1259418E7165}" presName="bullet5b" presStyleLbl="node1" presStyleIdx="1" presStyleCnt="5" custLinFactX="-100000" custLinFactNeighborX="-100750" custLinFactNeighborY="40883"/>
      <dgm:spPr/>
    </dgm:pt>
    <dgm:pt modelId="{87CAF0BB-3773-4730-97CE-CB937637E915}" type="pres">
      <dgm:prSet presAssocID="{D80382ED-CFA4-4D9B-94DC-1259418E7165}" presName="textBox5b" presStyleLbl="revTx" presStyleIdx="1" presStyleCnt="5" custScaleY="67490" custLinFactNeighborX="-54780" custLinFactNeighborY="4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AFFC-7D5C-4EE9-9B74-DF027AFA2F65}" type="pres">
      <dgm:prSet presAssocID="{6AE37010-C1BA-4213-AFA2-027F64BF8513}" presName="bullet5c" presStyleLbl="node1" presStyleIdx="2" presStyleCnt="5" custLinFactX="-91709" custLinFactNeighborX="-100000" custLinFactNeighborY="65228"/>
      <dgm:spPr/>
    </dgm:pt>
    <dgm:pt modelId="{9E6BDC60-EE2F-4BE6-9EA9-D61B94AD0DD1}" type="pres">
      <dgm:prSet presAssocID="{6AE37010-C1BA-4213-AFA2-027F64BF8513}" presName="textBox5c" presStyleLbl="revTx" presStyleIdx="2" presStyleCnt="5" custScaleX="83490" custScaleY="78373" custLinFactNeighborX="-57762" custLinFactNeighborY="11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D4A2F-0008-4479-9970-C6D2B13019E8}" type="pres">
      <dgm:prSet presAssocID="{B0706765-040E-40E2-954E-AE26237BAEB5}" presName="bullet5d" presStyleLbl="node1" presStyleIdx="3" presStyleCnt="5" custScaleY="106371" custLinFactX="-76029" custLinFactNeighborX="-100000" custLinFactNeighborY="49978"/>
      <dgm:spPr/>
    </dgm:pt>
    <dgm:pt modelId="{2817C40D-7649-4EEF-AFBF-F32AFB0F3665}" type="pres">
      <dgm:prSet presAssocID="{B0706765-040E-40E2-954E-AE26237BAEB5}" presName="textBox5d" presStyleLbl="revTx" presStyleIdx="3" presStyleCnt="5" custScaleX="91895" custScaleY="85700" custLinFactNeighborX="-72845" custLinFactNeighborY="5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14991-94AE-460F-B86B-F44533FFA1C9}" type="pres">
      <dgm:prSet presAssocID="{9E7A3295-B18C-4540-B8B2-071F557236E4}" presName="bullet5e" presStyleLbl="node1" presStyleIdx="4" presStyleCnt="5" custLinFactX="-56244" custLinFactNeighborX="-100000" custLinFactNeighborY="28166"/>
      <dgm:spPr/>
      <dgm:t>
        <a:bodyPr/>
        <a:lstStyle/>
        <a:p>
          <a:endParaRPr lang="en-US"/>
        </a:p>
      </dgm:t>
    </dgm:pt>
    <dgm:pt modelId="{151C439A-9C4A-4CF2-8760-C27FB499704E}" type="pres">
      <dgm:prSet presAssocID="{9E7A3295-B18C-4540-B8B2-071F557236E4}" presName="textBox5e" presStyleLbl="revTx" presStyleIdx="4" presStyleCnt="5" custScaleY="85114" custLinFactNeighborX="-99742" custLinFactNeighborY="1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FF085-297F-40CB-B8AC-86D7778A4909}" type="presOf" srcId="{B0706765-040E-40E2-954E-AE26237BAEB5}" destId="{2817C40D-7649-4EEF-AFBF-F32AFB0F3665}" srcOrd="0" destOrd="0" presId="urn:microsoft.com/office/officeart/2005/8/layout/arrow2"/>
    <dgm:cxn modelId="{7583C1F1-203E-4E82-A58D-16F09509157B}" srcId="{CF4391B1-E897-4F4C-A31D-C9C412C56823}" destId="{B0706765-040E-40E2-954E-AE26237BAEB5}" srcOrd="3" destOrd="0" parTransId="{65BC78D4-AE52-441B-800B-89EFAC2A1808}" sibTransId="{5B9BF30F-D41E-4A6B-B1C5-82318016C605}"/>
    <dgm:cxn modelId="{B8103388-D939-4316-A211-854B9BE2FCCC}" srcId="{CF4391B1-E897-4F4C-A31D-C9C412C56823}" destId="{591B9967-812C-407A-A3CF-7225134A79C6}" srcOrd="5" destOrd="0" parTransId="{98CED3C9-E2D6-4A2E-9062-6B7DAE44C319}" sibTransId="{E1050284-E554-4081-A8E2-B6BEAC0E01BA}"/>
    <dgm:cxn modelId="{A7D10EE6-7F14-4028-8C70-268F58EF1AF1}" type="presOf" srcId="{3817CC3E-9618-4648-8A1D-CBEC7D63264F}" destId="{EA07204D-253A-4D9F-9068-CD14A6FA10BF}" srcOrd="0" destOrd="0" presId="urn:microsoft.com/office/officeart/2005/8/layout/arrow2"/>
    <dgm:cxn modelId="{B859384F-C942-45CD-A934-BE4067FE1644}" srcId="{CF4391B1-E897-4F4C-A31D-C9C412C56823}" destId="{9E7A3295-B18C-4540-B8B2-071F557236E4}" srcOrd="4" destOrd="0" parTransId="{16AF781A-224D-467D-A2DF-AAC3F6C0523E}" sibTransId="{2A4F107B-E8E4-4D71-9A52-24E41393133B}"/>
    <dgm:cxn modelId="{F441A869-C826-4CC1-9A05-44DF9DCCC5D3}" type="presOf" srcId="{6AE37010-C1BA-4213-AFA2-027F64BF8513}" destId="{9E6BDC60-EE2F-4BE6-9EA9-D61B94AD0DD1}" srcOrd="0" destOrd="0" presId="urn:microsoft.com/office/officeart/2005/8/layout/arrow2"/>
    <dgm:cxn modelId="{475B3D7C-6576-47CA-BF61-664AA2BD5450}" srcId="{CF4391B1-E897-4F4C-A31D-C9C412C56823}" destId="{78C603AE-FA4C-4F90-8FD9-20ABEDEC8C69}" srcOrd="9" destOrd="0" parTransId="{F9B39669-EDDE-49B2-9264-B75D86FE7EE0}" sibTransId="{68C4F41E-1058-4422-9FE1-F8EE0B2A9E7E}"/>
    <dgm:cxn modelId="{A48DBBEE-9E19-40FB-A1B9-92C3F943A360}" type="presOf" srcId="{D80382ED-CFA4-4D9B-94DC-1259418E7165}" destId="{87CAF0BB-3773-4730-97CE-CB937637E915}" srcOrd="0" destOrd="0" presId="urn:microsoft.com/office/officeart/2005/8/layout/arrow2"/>
    <dgm:cxn modelId="{1B08D9A6-F1B7-4421-8CAE-3BCB60EE6756}" srcId="{CF4391B1-E897-4F4C-A31D-C9C412C56823}" destId="{A96423E2-78CF-4503-A7D0-ACF8668284C0}" srcOrd="6" destOrd="0" parTransId="{EF52B192-03CC-4291-9728-9BF14272CF7C}" sibTransId="{4C50B01C-BCBC-46E9-BDCA-744442053242}"/>
    <dgm:cxn modelId="{D55EACED-8A71-4B96-B3D1-C82EC9282F2A}" type="presOf" srcId="{9E7A3295-B18C-4540-B8B2-071F557236E4}" destId="{151C439A-9C4A-4CF2-8760-C27FB499704E}" srcOrd="0" destOrd="0" presId="urn:microsoft.com/office/officeart/2005/8/layout/arrow2"/>
    <dgm:cxn modelId="{FB6AED6F-29D7-4B80-B120-517DC0B015B2}" srcId="{CF4391B1-E897-4F4C-A31D-C9C412C56823}" destId="{D80382ED-CFA4-4D9B-94DC-1259418E7165}" srcOrd="1" destOrd="0" parTransId="{C01447E8-C269-42FE-B046-6A8828018933}" sibTransId="{4BF90198-B0EB-4F6D-94E9-B53C633E02AB}"/>
    <dgm:cxn modelId="{68F22940-5D66-4069-8EF3-51CB21362D11}" srcId="{CF4391B1-E897-4F4C-A31D-C9C412C56823}" destId="{3817CC3E-9618-4648-8A1D-CBEC7D63264F}" srcOrd="0" destOrd="0" parTransId="{6DEC8E2E-29C7-45DC-B8C8-9508515CB913}" sibTransId="{B36A0480-EACB-4AA2-A629-4042A0E5C5EB}"/>
    <dgm:cxn modelId="{DCC60EAA-7442-48F5-B395-09E6715DB34D}" srcId="{CF4391B1-E897-4F4C-A31D-C9C412C56823}" destId="{EB805C37-A271-4727-9F14-2F0B682B913A}" srcOrd="7" destOrd="0" parTransId="{9D6808C3-F067-447F-9D3F-7FE54BD44780}" sibTransId="{66072DFC-95A0-4A7C-AE85-0A4E1B65CCFC}"/>
    <dgm:cxn modelId="{4E571B96-618E-4FCF-86AA-594831BABFAE}" srcId="{CF4391B1-E897-4F4C-A31D-C9C412C56823}" destId="{6AE37010-C1BA-4213-AFA2-027F64BF8513}" srcOrd="2" destOrd="0" parTransId="{02769658-202B-4B78-A2B1-793E599FD1C8}" sibTransId="{FF3D1510-6D90-402E-9A78-CC4BC1B499C8}"/>
    <dgm:cxn modelId="{6D5DEB68-1862-4E36-AFFD-03E8CD55A0A7}" srcId="{CF4391B1-E897-4F4C-A31D-C9C412C56823}" destId="{B52DFFF7-446C-4DF3-8ECB-DE8E22575063}" srcOrd="8" destOrd="0" parTransId="{1B58B91E-CE60-4063-87FC-CCC9216A123B}" sibTransId="{CCCFB44E-9513-4FE4-B274-DF31666BEF90}"/>
    <dgm:cxn modelId="{EBB397D6-9A6A-41D2-A693-D34044FA426D}" type="presOf" srcId="{CF4391B1-E897-4F4C-A31D-C9C412C56823}" destId="{C58432AA-215C-4462-AEEB-8503E6549DD8}" srcOrd="0" destOrd="0" presId="urn:microsoft.com/office/officeart/2005/8/layout/arrow2"/>
    <dgm:cxn modelId="{CACC1516-00CE-4907-896C-F5D77C52B83B}" type="presParOf" srcId="{C58432AA-215C-4462-AEEB-8503E6549DD8}" destId="{AC6FBA3F-1AF6-4571-84C4-05BBDB640C00}" srcOrd="0" destOrd="0" presId="urn:microsoft.com/office/officeart/2005/8/layout/arrow2"/>
    <dgm:cxn modelId="{B55B6D1C-3207-4B0B-9FEA-F700F1D1D1AA}" type="presParOf" srcId="{C58432AA-215C-4462-AEEB-8503E6549DD8}" destId="{07FA816D-0BE0-4167-AD0A-6E6FE5086B48}" srcOrd="1" destOrd="0" presId="urn:microsoft.com/office/officeart/2005/8/layout/arrow2"/>
    <dgm:cxn modelId="{ABBB1FB3-28AD-43B8-9791-F94ED28588B5}" type="presParOf" srcId="{07FA816D-0BE0-4167-AD0A-6E6FE5086B48}" destId="{36E3A810-B42F-45A6-B547-FC54662934D7}" srcOrd="0" destOrd="0" presId="urn:microsoft.com/office/officeart/2005/8/layout/arrow2"/>
    <dgm:cxn modelId="{63557E84-1F89-4B9C-A5FD-BA995D42210C}" type="presParOf" srcId="{07FA816D-0BE0-4167-AD0A-6E6FE5086B48}" destId="{EA07204D-253A-4D9F-9068-CD14A6FA10BF}" srcOrd="1" destOrd="0" presId="urn:microsoft.com/office/officeart/2005/8/layout/arrow2"/>
    <dgm:cxn modelId="{8BF88293-097D-4FB9-8879-3FE8829974F2}" type="presParOf" srcId="{07FA816D-0BE0-4167-AD0A-6E6FE5086B48}" destId="{F774088C-13F2-49A3-9086-E25FE02EFF06}" srcOrd="2" destOrd="0" presId="urn:microsoft.com/office/officeart/2005/8/layout/arrow2"/>
    <dgm:cxn modelId="{413012AF-D8A5-4491-B23D-E8E55F7A80EF}" type="presParOf" srcId="{07FA816D-0BE0-4167-AD0A-6E6FE5086B48}" destId="{87CAF0BB-3773-4730-97CE-CB937637E915}" srcOrd="3" destOrd="0" presId="urn:microsoft.com/office/officeart/2005/8/layout/arrow2"/>
    <dgm:cxn modelId="{8DF1FEB7-B494-47E0-A58B-3D1D7BE19A4E}" type="presParOf" srcId="{07FA816D-0BE0-4167-AD0A-6E6FE5086B48}" destId="{8C6AAFFC-7D5C-4EE9-9B74-DF027AFA2F65}" srcOrd="4" destOrd="0" presId="urn:microsoft.com/office/officeart/2005/8/layout/arrow2"/>
    <dgm:cxn modelId="{238C413D-D924-439E-B494-95BCE596BFD3}" type="presParOf" srcId="{07FA816D-0BE0-4167-AD0A-6E6FE5086B48}" destId="{9E6BDC60-EE2F-4BE6-9EA9-D61B94AD0DD1}" srcOrd="5" destOrd="0" presId="urn:microsoft.com/office/officeart/2005/8/layout/arrow2"/>
    <dgm:cxn modelId="{F67614E2-6615-4FC2-85D3-DCA9A1B2CCB6}" type="presParOf" srcId="{07FA816D-0BE0-4167-AD0A-6E6FE5086B48}" destId="{374D4A2F-0008-4479-9970-C6D2B13019E8}" srcOrd="6" destOrd="0" presId="urn:microsoft.com/office/officeart/2005/8/layout/arrow2"/>
    <dgm:cxn modelId="{823796D7-FF9D-4353-ACA6-DDBC891DA3CF}" type="presParOf" srcId="{07FA816D-0BE0-4167-AD0A-6E6FE5086B48}" destId="{2817C40D-7649-4EEF-AFBF-F32AFB0F3665}" srcOrd="7" destOrd="0" presId="urn:microsoft.com/office/officeart/2005/8/layout/arrow2"/>
    <dgm:cxn modelId="{CE84E4D6-4497-46D4-A917-89913C030304}" type="presParOf" srcId="{07FA816D-0BE0-4167-AD0A-6E6FE5086B48}" destId="{ABD14991-94AE-460F-B86B-F44533FFA1C9}" srcOrd="8" destOrd="0" presId="urn:microsoft.com/office/officeart/2005/8/layout/arrow2"/>
    <dgm:cxn modelId="{80332929-2806-49D7-862B-374071947C70}" type="presParOf" srcId="{07FA816D-0BE0-4167-AD0A-6E6FE5086B48}" destId="{151C439A-9C4A-4CF2-8760-C27FB499704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916F7-717D-4E6B-9F90-57068273AABA}">
      <dsp:nvSpPr>
        <dsp:cNvPr id="0" name=""/>
        <dsp:cNvSpPr/>
      </dsp:nvSpPr>
      <dsp:spPr>
        <a:xfrm>
          <a:off x="1174405" y="0"/>
          <a:ext cx="4353347" cy="435334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8841D-2179-4F93-927B-D7F674DCFB34}">
      <dsp:nvSpPr>
        <dsp:cNvPr id="0" name=""/>
        <dsp:cNvSpPr/>
      </dsp:nvSpPr>
      <dsp:spPr>
        <a:xfrm>
          <a:off x="3351078" y="437672"/>
          <a:ext cx="2829675" cy="1030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National Council on Sustainable Development of Armenia,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Prime-Minister of RA</a:t>
          </a:r>
          <a:endParaRPr lang="en-US" sz="1400" kern="1200" dirty="0"/>
        </a:p>
      </dsp:txBody>
      <dsp:txXfrm>
        <a:off x="3401384" y="487978"/>
        <a:ext cx="2729063" cy="929906"/>
      </dsp:txXfrm>
    </dsp:sp>
    <dsp:sp modelId="{8695B760-DCEC-4DD4-8E6C-E6B0944C8B57}">
      <dsp:nvSpPr>
        <dsp:cNvPr id="0" name=""/>
        <dsp:cNvSpPr/>
      </dsp:nvSpPr>
      <dsp:spPr>
        <a:xfrm>
          <a:off x="3351078" y="1597006"/>
          <a:ext cx="2829675" cy="1030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Interagency Commission coordinating the Sustainable Development Process in Armenia, Deputy Chief of Government Staff</a:t>
          </a:r>
          <a:endParaRPr lang="en-US" sz="1400" kern="1200" dirty="0"/>
        </a:p>
      </dsp:txBody>
      <dsp:txXfrm>
        <a:off x="3401384" y="1647312"/>
        <a:ext cx="2729063" cy="929906"/>
      </dsp:txXfrm>
    </dsp:sp>
    <dsp:sp modelId="{29A7920C-4508-4BD1-9E98-6EC9D1971CC8}">
      <dsp:nvSpPr>
        <dsp:cNvPr id="0" name=""/>
        <dsp:cNvSpPr/>
      </dsp:nvSpPr>
      <dsp:spPr>
        <a:xfrm>
          <a:off x="3351078" y="2756340"/>
          <a:ext cx="2829675" cy="1030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Working groups to Interagency Commission</a:t>
          </a:r>
          <a:endParaRPr lang="en-US" sz="1400" kern="1200" dirty="0"/>
        </a:p>
      </dsp:txBody>
      <dsp:txXfrm>
        <a:off x="3401384" y="2806646"/>
        <a:ext cx="2729063" cy="9299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8986-C3B2-4882-902D-6342317D849A}">
      <dsp:nvSpPr>
        <dsp:cNvPr id="0" name=""/>
        <dsp:cNvSpPr/>
      </dsp:nvSpPr>
      <dsp:spPr>
        <a:xfrm>
          <a:off x="4995379" y="3329649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 </a:t>
          </a:r>
          <a:r>
            <a:rPr lang="en-US" sz="1000" b="1" kern="1200" dirty="0" smtClean="0"/>
            <a:t>Environmental 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Goals 6, 13, 14, 15,  17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Ministry of Nature   Protection 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UN Agencies + International Organizations + Civil Society NGOs (41)</a:t>
          </a:r>
          <a:endParaRPr lang="en-US" sz="1000" kern="1200" dirty="0"/>
        </a:p>
      </dsp:txBody>
      <dsp:txXfrm>
        <a:off x="5755467" y="3755793"/>
        <a:ext cx="1624384" cy="1106330"/>
      </dsp:txXfrm>
    </dsp:sp>
    <dsp:sp modelId="{F6FA68C0-8E5F-4310-A1BA-3C3F2AFF10DC}">
      <dsp:nvSpPr>
        <dsp:cNvPr id="0" name=""/>
        <dsp:cNvSpPr/>
      </dsp:nvSpPr>
      <dsp:spPr>
        <a:xfrm>
          <a:off x="1046346" y="3329649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1" kern="1200" dirty="0" smtClean="0"/>
            <a:t>Legal and Democratic Equality</a:t>
          </a:r>
          <a:endParaRPr lang="en-US" sz="900" b="1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Goals 4, 5, 10, 16, 17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Ministry of Territorial Administration and Development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Ministry of Justice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UN Agencies + International  Organizations + Civil Society NGOs (58) </a:t>
          </a:r>
          <a:endParaRPr lang="en-US" sz="800" kern="1200" dirty="0"/>
        </a:p>
      </dsp:txBody>
      <dsp:txXfrm>
        <a:off x="1080766" y="3755793"/>
        <a:ext cx="1624384" cy="1106330"/>
      </dsp:txXfrm>
    </dsp:sp>
    <dsp:sp modelId="{557F4A1C-B610-47F9-9598-F7CA66692FDD}">
      <dsp:nvSpPr>
        <dsp:cNvPr id="0" name=""/>
        <dsp:cNvSpPr/>
      </dsp:nvSpPr>
      <dsp:spPr>
        <a:xfrm>
          <a:off x="4992960" y="0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Economic</a:t>
          </a:r>
          <a:endParaRPr lang="en-US" sz="11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Goals 7, 8, 9, 11, 12, 17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Ministry of </a:t>
          </a:r>
          <a:r>
            <a:rPr lang="en-GB" sz="800" kern="1200" dirty="0" smtClean="0"/>
            <a:t>Economic Development and Investments 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Ministry of International        Economic Integration and   Reforms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UN Agencies +  International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      Organizations + Civil Society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           NGOs (39) </a:t>
          </a:r>
          <a:endParaRPr lang="en-US" sz="800" kern="1200" dirty="0"/>
        </a:p>
      </dsp:txBody>
      <dsp:txXfrm>
        <a:off x="5753048" y="34420"/>
        <a:ext cx="1624384" cy="1106330"/>
      </dsp:txXfrm>
    </dsp:sp>
    <dsp:sp modelId="{DFA002AC-86CD-4A6C-95C8-E628EC65698C}">
      <dsp:nvSpPr>
        <dsp:cNvPr id="0" name=""/>
        <dsp:cNvSpPr/>
      </dsp:nvSpPr>
      <dsp:spPr>
        <a:xfrm>
          <a:off x="1005878" y="0"/>
          <a:ext cx="2418892" cy="1566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Social</a:t>
          </a:r>
          <a:endParaRPr lang="en-US" sz="11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Goals 1, 2, 3, 17 </a:t>
          </a:r>
          <a:endParaRPr lang="en-US" sz="11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Ministry of </a:t>
          </a:r>
          <a:r>
            <a:rPr lang="en-US" sz="1050" kern="1200" dirty="0" err="1" smtClean="0"/>
            <a:t>Labour</a:t>
          </a:r>
          <a:r>
            <a:rPr lang="en-US" sz="1050" kern="1200" dirty="0" smtClean="0"/>
            <a:t> and Social affaires </a:t>
          </a:r>
          <a:endParaRPr lang="en-U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Ministry of Health</a:t>
          </a:r>
          <a:endParaRPr lang="en-US" sz="105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UN Agencies + International Organizations + Civil              Society NGOs (53)</a:t>
          </a:r>
          <a:endParaRPr lang="en-US" sz="10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1040298" y="34420"/>
        <a:ext cx="1624384" cy="1106330"/>
      </dsp:txXfrm>
    </dsp:sp>
    <dsp:sp modelId="{A5710373-F113-422E-A2E8-36C8720035B3}">
      <dsp:nvSpPr>
        <dsp:cNvPr id="0" name=""/>
        <dsp:cNvSpPr/>
      </dsp:nvSpPr>
      <dsp:spPr>
        <a:xfrm>
          <a:off x="2059931" y="279103"/>
          <a:ext cx="2120203" cy="21202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</a:rPr>
            <a:t>Armstat</a:t>
          </a:r>
          <a:endParaRPr lang="en-US" sz="2600" kern="1200" dirty="0"/>
        </a:p>
      </dsp:txBody>
      <dsp:txXfrm>
        <a:off x="2680924" y="900096"/>
        <a:ext cx="1499210" cy="1499210"/>
      </dsp:txXfrm>
    </dsp:sp>
    <dsp:sp modelId="{80F6BE2C-897D-46D1-B524-EAFB10FEC8DA}">
      <dsp:nvSpPr>
        <dsp:cNvPr id="0" name=""/>
        <dsp:cNvSpPr/>
      </dsp:nvSpPr>
      <dsp:spPr>
        <a:xfrm rot="5400000">
          <a:off x="4278065" y="279103"/>
          <a:ext cx="2120203" cy="21202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</a:rPr>
            <a:t>Armstat</a:t>
          </a:r>
          <a:endParaRPr lang="en-US" sz="2600" kern="1200" dirty="0"/>
        </a:p>
      </dsp:txBody>
      <dsp:txXfrm rot="-5400000">
        <a:off x="4278065" y="900096"/>
        <a:ext cx="1499210" cy="1499210"/>
      </dsp:txXfrm>
    </dsp:sp>
    <dsp:sp modelId="{66E234D1-C605-4343-9B7A-552EA59DE0AF}">
      <dsp:nvSpPr>
        <dsp:cNvPr id="0" name=""/>
        <dsp:cNvSpPr/>
      </dsp:nvSpPr>
      <dsp:spPr>
        <a:xfrm rot="10800000">
          <a:off x="4278065" y="2497237"/>
          <a:ext cx="2120203" cy="21202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</a:rPr>
            <a:t>Armstat</a:t>
          </a:r>
          <a:endParaRPr lang="en-US" sz="2600" kern="1200" dirty="0"/>
        </a:p>
      </dsp:txBody>
      <dsp:txXfrm rot="10800000">
        <a:off x="4278065" y="2497237"/>
        <a:ext cx="1499210" cy="1499210"/>
      </dsp:txXfrm>
    </dsp:sp>
    <dsp:sp modelId="{15654647-05F2-4F5A-9746-9803E8CA77B9}">
      <dsp:nvSpPr>
        <dsp:cNvPr id="0" name=""/>
        <dsp:cNvSpPr/>
      </dsp:nvSpPr>
      <dsp:spPr>
        <a:xfrm rot="16200000">
          <a:off x="2059931" y="2497237"/>
          <a:ext cx="2120203" cy="2120203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tx1"/>
              </a:solidFill>
            </a:rPr>
            <a:t>Armstat</a:t>
          </a:r>
          <a:endParaRPr lang="en-US" sz="2600" kern="1200" dirty="0"/>
        </a:p>
      </dsp:txBody>
      <dsp:txXfrm rot="5400000">
        <a:off x="2680924" y="2497237"/>
        <a:ext cx="1499210" cy="1499210"/>
      </dsp:txXfrm>
    </dsp:sp>
    <dsp:sp modelId="{77C4AC2A-8845-41E7-90DF-CEEBD72D7591}">
      <dsp:nvSpPr>
        <dsp:cNvPr id="0" name=""/>
        <dsp:cNvSpPr/>
      </dsp:nvSpPr>
      <dsp:spPr>
        <a:xfrm>
          <a:off x="3863083" y="2007583"/>
          <a:ext cx="732033" cy="6365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A9ADA-123F-4178-97CE-53DD104B76A3}">
      <dsp:nvSpPr>
        <dsp:cNvPr id="0" name=""/>
        <dsp:cNvSpPr/>
      </dsp:nvSpPr>
      <dsp:spPr>
        <a:xfrm rot="10800000">
          <a:off x="3863083" y="2252410"/>
          <a:ext cx="732033" cy="6365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FBA3F-1AF6-4571-84C4-05BBDB640C00}">
      <dsp:nvSpPr>
        <dsp:cNvPr id="0" name=""/>
        <dsp:cNvSpPr/>
      </dsp:nvSpPr>
      <dsp:spPr>
        <a:xfrm>
          <a:off x="0" y="0"/>
          <a:ext cx="8995440" cy="492514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3A810-B42F-45A6-B547-FC54662934D7}">
      <dsp:nvSpPr>
        <dsp:cNvPr id="0" name=""/>
        <dsp:cNvSpPr/>
      </dsp:nvSpPr>
      <dsp:spPr>
        <a:xfrm>
          <a:off x="952985" y="3654974"/>
          <a:ext cx="181245" cy="1812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7204D-253A-4D9F-9068-CD14A6FA10BF}">
      <dsp:nvSpPr>
        <dsp:cNvPr id="0" name=""/>
        <dsp:cNvSpPr/>
      </dsp:nvSpPr>
      <dsp:spPr>
        <a:xfrm flipH="1">
          <a:off x="893327" y="3917030"/>
          <a:ext cx="1014378" cy="620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38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establishing mechanisms for national collaboration</a:t>
          </a:r>
          <a:endParaRPr lang="en-US" sz="1200" kern="1200" dirty="0"/>
        </a:p>
      </dsp:txBody>
      <dsp:txXfrm>
        <a:off x="893327" y="3917030"/>
        <a:ext cx="1014378" cy="620835"/>
      </dsp:txXfrm>
    </dsp:sp>
    <dsp:sp modelId="{F774088C-13F2-49A3-9086-E25FE02EFF06}">
      <dsp:nvSpPr>
        <dsp:cNvPr id="0" name=""/>
        <dsp:cNvSpPr/>
      </dsp:nvSpPr>
      <dsp:spPr>
        <a:xfrm>
          <a:off x="1819671" y="2835644"/>
          <a:ext cx="283688" cy="2836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AF0BB-3773-4730-97CE-CB937637E915}">
      <dsp:nvSpPr>
        <dsp:cNvPr id="0" name=""/>
        <dsp:cNvSpPr/>
      </dsp:nvSpPr>
      <dsp:spPr>
        <a:xfrm>
          <a:off x="1814433" y="3282799"/>
          <a:ext cx="1308118" cy="1392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32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assessing the readiness of Armenia to report on global SDG indicators</a:t>
          </a:r>
          <a:endParaRPr lang="en-US" sz="1200" kern="1200" dirty="0"/>
        </a:p>
      </dsp:txBody>
      <dsp:txXfrm>
        <a:off x="1814433" y="3282799"/>
        <a:ext cx="1308118" cy="1392747"/>
      </dsp:txXfrm>
    </dsp:sp>
    <dsp:sp modelId="{8C6AAFFC-7D5C-4EE9-9B74-DF027AFA2F65}">
      <dsp:nvSpPr>
        <dsp:cNvPr id="0" name=""/>
        <dsp:cNvSpPr/>
      </dsp:nvSpPr>
      <dsp:spPr>
        <a:xfrm>
          <a:off x="2924871" y="2214813"/>
          <a:ext cx="378251" cy="3782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BDC60-EE2F-4BE6-9EA9-D61B94AD0DD1}">
      <dsp:nvSpPr>
        <dsp:cNvPr id="0" name=""/>
        <dsp:cNvSpPr/>
      </dsp:nvSpPr>
      <dsp:spPr>
        <a:xfrm>
          <a:off x="3086194" y="2755833"/>
          <a:ext cx="1269786" cy="216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42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developing national and sub-national indicators</a:t>
          </a:r>
          <a:endParaRPr lang="en-US" sz="1200" kern="1200" dirty="0"/>
        </a:p>
      </dsp:txBody>
      <dsp:txXfrm>
        <a:off x="3086194" y="2755833"/>
        <a:ext cx="1269786" cy="2169310"/>
      </dsp:txXfrm>
    </dsp:sp>
    <dsp:sp modelId="{374D4A2F-0008-4479-9970-C6D2B13019E8}">
      <dsp:nvSpPr>
        <dsp:cNvPr id="0" name=""/>
        <dsp:cNvSpPr/>
      </dsp:nvSpPr>
      <dsp:spPr>
        <a:xfrm>
          <a:off x="4255703" y="1609626"/>
          <a:ext cx="488574" cy="519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7C40D-7649-4EEF-AFBF-F32AFB0F3665}">
      <dsp:nvSpPr>
        <dsp:cNvPr id="0" name=""/>
        <dsp:cNvSpPr/>
      </dsp:nvSpPr>
      <dsp:spPr>
        <a:xfrm>
          <a:off x="4275821" y="2057379"/>
          <a:ext cx="1448307" cy="282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885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reporting of SDG indicators</a:t>
          </a:r>
          <a:endParaRPr lang="en-US" sz="1200" kern="1200" dirty="0"/>
        </a:p>
      </dsp:txBody>
      <dsp:txXfrm>
        <a:off x="4275821" y="2057379"/>
        <a:ext cx="1448307" cy="2827968"/>
      </dsp:txXfrm>
    </dsp:sp>
    <dsp:sp modelId="{ABD14991-94AE-460F-B86B-F44533FFA1C9}">
      <dsp:nvSpPr>
        <dsp:cNvPr id="0" name=""/>
        <dsp:cNvSpPr/>
      </dsp:nvSpPr>
      <dsp:spPr>
        <a:xfrm>
          <a:off x="5652121" y="1164313"/>
          <a:ext cx="622538" cy="6225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C439A-9C4A-4CF2-8760-C27FB499704E}">
      <dsp:nvSpPr>
        <dsp:cNvPr id="0" name=""/>
        <dsp:cNvSpPr/>
      </dsp:nvSpPr>
      <dsp:spPr>
        <a:xfrm>
          <a:off x="5364089" y="1612777"/>
          <a:ext cx="1576046" cy="3085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987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capacity building</a:t>
          </a:r>
          <a:endParaRPr lang="en-US" sz="1200" kern="1200" dirty="0"/>
        </a:p>
      </dsp:txBody>
      <dsp:txXfrm>
        <a:off x="5364089" y="1612777"/>
        <a:ext cx="1576046" cy="3085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CC5B2-E458-4164-B82B-56BA866506A8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DE4A6-1823-47A1-8838-D06F8AEC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4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33D09A6-0A41-4DE7-8240-51CEB8E1BBF8}" type="slidenum">
              <a:rPr lang="ru-RU" altLang="en-US" sz="1200" smtClean="0"/>
              <a:pPr/>
              <a:t>3</a:t>
            </a:fld>
            <a:endParaRPr lang="ru-RU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4778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E4A6-1823-47A1-8838-D06F8AEC98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36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E4A6-1823-47A1-8838-D06F8AEC98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E4A6-1823-47A1-8838-D06F8AEC98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5294-DC2E-48EB-8097-F9CE4D1374EC}" type="datetime1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2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86B70-37CB-432B-87FD-84B122A5AA7C}" type="datetime1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9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FE9C6-8EF3-48F7-8330-B19CCC63C4BD}" type="datetime1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52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DA82-8E0A-40EE-AE05-58696A478C9C}" type="datetime1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64D-B02C-4F75-87D6-687C2BD4B57E}" type="datetime1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48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344C-A470-4FE7-B005-E381867A0CA8}" type="datetime1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2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9B06-300A-4E46-BECC-5A20E7AC644A}" type="datetime1">
              <a:rPr lang="en-GB" smtClean="0"/>
              <a:t>18/01/2019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78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462B-0D28-4F5A-9D23-029C55886642}" type="datetime1">
              <a:rPr lang="en-GB" smtClean="0"/>
              <a:t>18/01/2019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43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6DCD0-5FAD-4E4E-BA31-F67C4D66A9A6}" type="datetime1">
              <a:rPr lang="en-GB" smtClean="0"/>
              <a:t>18/01/2019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94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6E24-6DEE-477E-825E-EC1A7F265C4B}" type="datetime1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BE08A-63CC-435F-96FB-2837188D0893}" type="datetime1">
              <a:rPr lang="en-GB" smtClean="0"/>
              <a:t>18/01/2019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2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1F6C-C154-47CB-A38A-8EB06FCA4B1D}" type="datetime1">
              <a:rPr lang="en-GB" smtClean="0"/>
              <a:t>18/01/2019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7946A-085E-47B6-8711-2012AA360C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8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mstat.a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934166" cy="1192876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Effective </a:t>
            </a:r>
            <a:r>
              <a:rPr lang="en-GB" sz="2400" b="1" dirty="0"/>
              <a:t>Monitoring and Evaluation of Progress on the </a:t>
            </a:r>
            <a:r>
              <a:rPr lang="en-GB" sz="2400" b="1" dirty="0" smtClean="0"/>
              <a:t>SDGs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GB" sz="2400" b="1" dirty="0" smtClean="0"/>
              <a:t>Monitoring </a:t>
            </a:r>
            <a:r>
              <a:rPr lang="en-GB" sz="2400" b="1" dirty="0"/>
              <a:t>SDGs : the perspective of </a:t>
            </a:r>
            <a:r>
              <a:rPr lang="en-GB" sz="2400" b="1" dirty="0" err="1" smtClean="0"/>
              <a:t>Armstat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356" y="5013176"/>
            <a:ext cx="7982844" cy="1844824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Conference: Implementing the 2030 Agenda in the Asia-Pacific region</a:t>
            </a:r>
          </a:p>
          <a:p>
            <a:pPr algn="l"/>
            <a:r>
              <a:rPr lang="en-US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23-24 January, </a:t>
            </a:r>
            <a:r>
              <a:rPr lang="en-GB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Shanghai, People’s Republic of China</a:t>
            </a:r>
            <a:endParaRPr lang="en-US" sz="17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endParaRPr lang="en-US" sz="17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17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Anahit Safyan, PhD </a:t>
            </a:r>
            <a:endParaRPr lang="en-US" sz="17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Member, State Council on </a:t>
            </a:r>
            <a:r>
              <a:rPr lang="en-US" sz="17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Statistics, </a:t>
            </a:r>
            <a:r>
              <a:rPr lang="en-GB" sz="1700" b="1" dirty="0" smtClean="0">
                <a:solidFill>
                  <a:schemeClr val="tx1"/>
                </a:solidFill>
              </a:rPr>
              <a:t>Focal </a:t>
            </a:r>
            <a:r>
              <a:rPr lang="en-GB" sz="1700" b="1" dirty="0">
                <a:solidFill>
                  <a:schemeClr val="tx1"/>
                </a:solidFill>
              </a:rPr>
              <a:t>Point</a:t>
            </a:r>
            <a:r>
              <a:rPr lang="en-US" sz="1700" b="1" dirty="0">
                <a:solidFill>
                  <a:schemeClr val="tx1"/>
                </a:solidFill>
              </a:rPr>
              <a:t> </a:t>
            </a:r>
            <a:r>
              <a:rPr lang="en-US" sz="1700" b="1" dirty="0" smtClean="0">
                <a:solidFill>
                  <a:schemeClr val="tx1"/>
                </a:solidFill>
              </a:rPr>
              <a:t>for SDGs</a:t>
            </a:r>
            <a:endParaRPr lang="en-US" sz="17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Statistical Committee of the Republic of Armenia (</a:t>
            </a:r>
            <a:r>
              <a:rPr lang="en-US" sz="17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Armstat</a:t>
            </a:r>
            <a:r>
              <a:rPr lang="en-US" sz="1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l"/>
            <a:endParaRPr lang="en-US" sz="6000" b="1" dirty="0">
              <a:solidFill>
                <a:schemeClr val="tx1"/>
              </a:solidFill>
            </a:endParaRPr>
          </a:p>
          <a:p>
            <a:pPr algn="l"/>
            <a:endParaRPr lang="en-GB" sz="60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00" y="221629"/>
            <a:ext cx="1316038" cy="663576"/>
            <a:chOff x="5040" y="1872"/>
            <a:chExt cx="1621" cy="97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6" y="3060677"/>
            <a:ext cx="7728652" cy="18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arm_fl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58951"/>
            <a:ext cx="14398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National Reporting </a:t>
            </a:r>
            <a:r>
              <a:rPr lang="en-US" sz="2800" b="1" dirty="0" smtClean="0"/>
              <a:t>Platform (NPR)</a:t>
            </a:r>
            <a:endParaRPr lang="en-US" sz="2800" b="1" dirty="0"/>
          </a:p>
        </p:txBody>
      </p:sp>
      <p:pic>
        <p:nvPicPr>
          <p:cNvPr id="8" name="Content Placeholder 7" descr="Image result for images for sdgs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899" y="1600200"/>
            <a:ext cx="4258901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93959"/>
            <a:ext cx="4495800" cy="443220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n-US" sz="10400" dirty="0" smtClean="0"/>
              <a:t>NRP </a:t>
            </a:r>
            <a:r>
              <a:rPr lang="en-US" sz="10400" dirty="0"/>
              <a:t>is a tool for disseminating </a:t>
            </a:r>
            <a:r>
              <a:rPr lang="en-US" sz="10400" dirty="0" smtClean="0"/>
              <a:t>and reporting national </a:t>
            </a:r>
            <a:r>
              <a:rPr lang="en-US" sz="10400" dirty="0"/>
              <a:t>statistics for the global SDG indicators that provide the framework for monitoring progress towards </a:t>
            </a:r>
            <a:r>
              <a:rPr lang="en-US" sz="10400" dirty="0" smtClean="0"/>
              <a:t>SDGs </a:t>
            </a:r>
          </a:p>
          <a:p>
            <a:pPr marL="0" lvl="0" indent="0">
              <a:buNone/>
            </a:pPr>
            <a:endParaRPr lang="en-US" sz="9600" b="1" dirty="0" smtClean="0"/>
          </a:p>
          <a:p>
            <a:pPr marL="0" lvl="0" indent="0">
              <a:buNone/>
            </a:pPr>
            <a:r>
              <a:rPr lang="en-US" sz="9600" b="1" dirty="0" smtClean="0"/>
              <a:t>NPR </a:t>
            </a:r>
          </a:p>
          <a:p>
            <a:r>
              <a:rPr lang="en-US" sz="9600" dirty="0"/>
              <a:t>comparable, </a:t>
            </a:r>
            <a:r>
              <a:rPr lang="en-US" sz="9600" dirty="0" smtClean="0"/>
              <a:t>timely, transparent and publicly </a:t>
            </a:r>
            <a:r>
              <a:rPr lang="en-US" sz="9600" dirty="0"/>
              <a:t>accessible </a:t>
            </a:r>
          </a:p>
          <a:p>
            <a:pPr lvl="0" fontAlgn="base"/>
            <a:r>
              <a:rPr lang="en-US" sz="9600" dirty="0" smtClean="0"/>
              <a:t>user-friendly</a:t>
            </a:r>
            <a:endParaRPr lang="en-US" sz="96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7643834" y="214290"/>
            <a:ext cx="1316038" cy="593725"/>
            <a:chOff x="5040" y="1872"/>
            <a:chExt cx="1621" cy="972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28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NRP characteristics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5026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To conform with the UN Fundamental Principles of Official Statistics, </a:t>
            </a:r>
            <a:r>
              <a:rPr lang="en-US" sz="2600" dirty="0" smtClean="0"/>
              <a:t>the Platform</a:t>
            </a:r>
          </a:p>
          <a:p>
            <a:r>
              <a:rPr lang="en-US" sz="2600" dirty="0" smtClean="0"/>
              <a:t>is </a:t>
            </a:r>
            <a:r>
              <a:rPr lang="en-US" sz="2600" dirty="0"/>
              <a:t>managed by </a:t>
            </a:r>
            <a:r>
              <a:rPr lang="en-US" sz="2600" dirty="0" err="1" smtClean="0"/>
              <a:t>Armstat</a:t>
            </a:r>
            <a:endParaRPr lang="en-US" sz="2600" dirty="0"/>
          </a:p>
          <a:p>
            <a:r>
              <a:rPr lang="en-US" sz="2600" dirty="0" smtClean="0"/>
              <a:t>features </a:t>
            </a:r>
            <a:r>
              <a:rPr lang="en-US" sz="2600" dirty="0"/>
              <a:t>official statistics and metadata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according to standard </a:t>
            </a:r>
            <a:r>
              <a:rPr lang="en-US" sz="2600" dirty="0"/>
              <a:t>methodology</a:t>
            </a:r>
          </a:p>
          <a:p>
            <a:r>
              <a:rPr lang="en-US" sz="2600" dirty="0" smtClean="0"/>
              <a:t>allows </a:t>
            </a:r>
            <a:r>
              <a:rPr lang="en-US" sz="2600" dirty="0"/>
              <a:t>for feedback from data users</a:t>
            </a:r>
          </a:p>
          <a:p>
            <a:pPr marL="0" indent="0">
              <a:buNone/>
            </a:pPr>
            <a:r>
              <a:rPr lang="en-US" dirty="0"/>
              <a:t>       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This platform was developed by </a:t>
            </a:r>
            <a:r>
              <a:rPr lang="en-US" sz="2800" b="1" dirty="0" err="1" smtClean="0">
                <a:solidFill>
                  <a:srgbClr val="FF0000"/>
                </a:solidFill>
              </a:rPr>
              <a:t>Armstat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with </a:t>
            </a:r>
            <a:r>
              <a:rPr lang="en-US" sz="2800" b="1" dirty="0">
                <a:solidFill>
                  <a:srgbClr val="FF0000"/>
                </a:solidFill>
              </a:rPr>
              <a:t>the support of the UNFPA Armenia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Country Office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643834" y="214290"/>
            <a:ext cx="1316038" cy="593725"/>
            <a:chOff x="5040" y="1872"/>
            <a:chExt cx="1621" cy="972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pic>
        <p:nvPicPr>
          <p:cNvPr id="19" name="Picture 2" descr="ÐÐ°ÑÑÐ¸Ð½ÐºÐ¸ Ð¿Ð¾ Ð·Ð°Ð¿ÑÐ¾ÑÑ Images of for the Road map SD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671" y="2209823"/>
            <a:ext cx="1837201" cy="35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4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5808" r="23961" b="4070"/>
          <a:stretch/>
        </p:blipFill>
        <p:spPr bwMode="auto">
          <a:xfrm>
            <a:off x="1041920" y="0"/>
            <a:ext cx="69864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5808" r="23961" b="4070"/>
          <a:stretch/>
        </p:blipFill>
        <p:spPr bwMode="auto">
          <a:xfrm>
            <a:off x="1041920" y="0"/>
            <a:ext cx="69864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122514" y="2969334"/>
            <a:ext cx="1219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5808" r="24059" b="10319"/>
          <a:stretch/>
        </p:blipFill>
        <p:spPr bwMode="auto">
          <a:xfrm>
            <a:off x="827584" y="1"/>
            <a:ext cx="7488832" cy="68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5808" r="24059" b="10319"/>
          <a:stretch/>
        </p:blipFill>
        <p:spPr bwMode="auto">
          <a:xfrm>
            <a:off x="827584" y="1"/>
            <a:ext cx="7488832" cy="68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529142" y="837696"/>
            <a:ext cx="1219200" cy="191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1552" y="3093612"/>
            <a:ext cx="1371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5808" r="24059" b="10319"/>
          <a:stretch/>
        </p:blipFill>
        <p:spPr bwMode="auto">
          <a:xfrm>
            <a:off x="827584" y="1"/>
            <a:ext cx="7488832" cy="68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29142" y="837696"/>
            <a:ext cx="1219200" cy="191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1552" y="3093612"/>
            <a:ext cx="1371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63786" y="3844280"/>
            <a:ext cx="2209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" t="16546" r="21287" b="19879"/>
          <a:stretch/>
        </p:blipFill>
        <p:spPr bwMode="auto">
          <a:xfrm>
            <a:off x="8965" y="692696"/>
            <a:ext cx="9144000" cy="477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5808" r="24059" b="10319"/>
          <a:stretch/>
        </p:blipFill>
        <p:spPr bwMode="auto">
          <a:xfrm>
            <a:off x="827584" y="1"/>
            <a:ext cx="7488832" cy="686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529142" y="837696"/>
            <a:ext cx="1219200" cy="191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1552" y="3093612"/>
            <a:ext cx="1371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16038" y="1743143"/>
            <a:ext cx="1033507" cy="8599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6147" r="24439" b="18837"/>
          <a:stretch/>
        </p:blipFill>
        <p:spPr bwMode="auto">
          <a:xfrm>
            <a:off x="395459" y="16686"/>
            <a:ext cx="8342250" cy="67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98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3100" b="1" dirty="0"/>
              <a:t>National Coordination Mechanisms</a:t>
            </a:r>
            <a:r>
              <a:rPr lang="en-GB" sz="2700" b="1" dirty="0"/>
              <a:t/>
            </a:r>
            <a:br>
              <a:rPr lang="en-GB" sz="2700" b="1" dirty="0"/>
            </a:br>
            <a:r>
              <a:rPr lang="en-GB" sz="2200" dirty="0" smtClean="0"/>
              <a:t>      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31640" y="1772816"/>
          <a:ext cx="735516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39552" y="2967335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/>
              <a:t>Road Map to Nationalize </a:t>
            </a:r>
          </a:p>
          <a:p>
            <a:pPr>
              <a:defRPr/>
            </a:pPr>
            <a:r>
              <a:rPr lang="en-US" i="1" dirty="0"/>
              <a:t>the </a:t>
            </a:r>
            <a:r>
              <a:rPr lang="en-GB" i="1" dirty="0"/>
              <a:t>2030 Agenda for </a:t>
            </a:r>
          </a:p>
          <a:p>
            <a:pPr>
              <a:defRPr/>
            </a:pPr>
            <a:r>
              <a:rPr lang="en-GB" i="1" dirty="0"/>
              <a:t>Sustainable Development </a:t>
            </a:r>
            <a:endParaRPr lang="en-GB" i="1" dirty="0" smtClean="0"/>
          </a:p>
          <a:p>
            <a:pPr>
              <a:defRPr/>
            </a:pPr>
            <a:r>
              <a:rPr lang="en-US" i="1" dirty="0" smtClean="0"/>
              <a:t>in </a:t>
            </a:r>
            <a:r>
              <a:rPr lang="en-US" i="1" dirty="0"/>
              <a:t>Armenia</a:t>
            </a:r>
          </a:p>
        </p:txBody>
      </p:sp>
      <p:pic>
        <p:nvPicPr>
          <p:cNvPr id="7" name="Picture 14" descr="Картинки по запросу images for sdg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2"/>
            <a:ext cx="2267744" cy="100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620000" y="183518"/>
            <a:ext cx="1316038" cy="593725"/>
            <a:chOff x="5040" y="1872"/>
            <a:chExt cx="1621" cy="97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01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6147" r="24439" b="18837"/>
          <a:stretch/>
        </p:blipFill>
        <p:spPr bwMode="auto">
          <a:xfrm>
            <a:off x="467544" y="44624"/>
            <a:ext cx="8342250" cy="67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123728" y="3805974"/>
            <a:ext cx="6408712" cy="30324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500132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National </a:t>
            </a:r>
            <a:r>
              <a:rPr lang="en-US" sz="1400" dirty="0" smtClean="0">
                <a:solidFill>
                  <a:srgbClr val="FF0000"/>
                </a:solidFill>
              </a:rPr>
              <a:t>Indicators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6147" r="24439" b="18837"/>
          <a:stretch/>
        </p:blipFill>
        <p:spPr bwMode="auto">
          <a:xfrm>
            <a:off x="412470" y="53091"/>
            <a:ext cx="8342250" cy="67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979712" y="3254899"/>
            <a:ext cx="6536932" cy="3768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5762" r="23831" b="27643"/>
          <a:stretch/>
        </p:blipFill>
        <p:spPr bwMode="auto">
          <a:xfrm>
            <a:off x="94842" y="235247"/>
            <a:ext cx="8993190" cy="6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5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2" t="5762" r="23831" b="27643"/>
          <a:stretch/>
        </p:blipFill>
        <p:spPr bwMode="auto">
          <a:xfrm>
            <a:off x="94842" y="146266"/>
            <a:ext cx="8993190" cy="6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097094" y="3174878"/>
            <a:ext cx="1224136" cy="3261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/>
              <a:t>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20000" y="220801"/>
            <a:ext cx="1316038" cy="593725"/>
            <a:chOff x="5040" y="1872"/>
            <a:chExt cx="1621" cy="97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79536" y="1689791"/>
            <a:ext cx="8456960" cy="475752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Improving NPR (IT resources, </a:t>
            </a:r>
            <a:r>
              <a:rPr lang="en-US" sz="2800" dirty="0" smtClean="0"/>
              <a:t>site functionality, visualization, data </a:t>
            </a:r>
            <a:r>
              <a:rPr lang="en-US" sz="2800" dirty="0"/>
              <a:t>structure, </a:t>
            </a:r>
            <a:r>
              <a:rPr lang="en-US" sz="2800" dirty="0" smtClean="0"/>
              <a:t>data security, data </a:t>
            </a:r>
            <a:r>
              <a:rPr lang="en-US" sz="2800" dirty="0"/>
              <a:t>flow and on-line access by administrative registers) </a:t>
            </a:r>
          </a:p>
          <a:p>
            <a:r>
              <a:rPr lang="en-US" sz="2800" dirty="0" smtClean="0"/>
              <a:t>Expert support on database creation</a:t>
            </a:r>
            <a:endParaRPr lang="en-US" sz="2800" dirty="0"/>
          </a:p>
          <a:p>
            <a:r>
              <a:rPr lang="en-US" sz="2800" dirty="0" smtClean="0"/>
              <a:t>Training (server administration and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database creation)</a:t>
            </a:r>
          </a:p>
          <a:p>
            <a:pPr marL="0" indent="0">
              <a:buNone/>
            </a:pPr>
            <a:r>
              <a:rPr lang="en-US" sz="2800" dirty="0"/>
              <a:t>Lack of:</a:t>
            </a:r>
          </a:p>
          <a:p>
            <a:r>
              <a:rPr lang="en-US" sz="2800" dirty="0"/>
              <a:t>methodology, data and data sources,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level </a:t>
            </a:r>
            <a:r>
              <a:rPr lang="en-US" sz="2800" dirty="0"/>
              <a:t>of disaggregation</a:t>
            </a:r>
          </a:p>
          <a:p>
            <a:r>
              <a:rPr lang="en-US" sz="2800" dirty="0"/>
              <a:t>quality of administrative registers</a:t>
            </a:r>
          </a:p>
          <a:p>
            <a:r>
              <a:rPr lang="en-US" sz="2800" dirty="0"/>
              <a:t>institutional infrastructure and </a:t>
            </a:r>
          </a:p>
          <a:p>
            <a:pPr marL="0" indent="0">
              <a:buNone/>
            </a:pPr>
            <a:r>
              <a:rPr lang="en-US" sz="2800" dirty="0"/>
              <a:t>    statistical </a:t>
            </a:r>
            <a:r>
              <a:rPr lang="en-US" sz="2800" dirty="0" smtClean="0"/>
              <a:t>capacity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7" name="Picture 4" descr="Image result for images of sd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58" y="3717032"/>
            <a:ext cx="2843808" cy="26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по запросу images on sd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86" y="3573016"/>
            <a:ext cx="3384710" cy="284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Coordination of capacity building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Task Force on SDGs, </a:t>
            </a:r>
            <a:r>
              <a:rPr lang="en-US" sz="2400" dirty="0"/>
              <a:t>27 April 2018</a:t>
            </a:r>
          </a:p>
          <a:p>
            <a:r>
              <a:rPr lang="en-US" sz="2400" dirty="0"/>
              <a:t>UN Agencies </a:t>
            </a:r>
          </a:p>
          <a:p>
            <a:r>
              <a:rPr lang="en-US" sz="2400" dirty="0" smtClean="0"/>
              <a:t>Armenia National SDG Innovation Lab</a:t>
            </a:r>
          </a:p>
          <a:p>
            <a:r>
              <a:rPr lang="en-US" sz="2400" dirty="0" err="1" smtClean="0"/>
              <a:t>Armstat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Meetings in UN to discuss:</a:t>
            </a:r>
          </a:p>
          <a:p>
            <a:pPr>
              <a:buFontTx/>
              <a:buChar char="-"/>
            </a:pPr>
            <a:r>
              <a:rPr lang="en-US" sz="1800" dirty="0" smtClean="0"/>
              <a:t>challenges </a:t>
            </a:r>
            <a:r>
              <a:rPr lang="en-US" sz="1800" dirty="0"/>
              <a:t>and </a:t>
            </a:r>
            <a:r>
              <a:rPr lang="en-US" sz="1800" dirty="0" smtClean="0"/>
              <a:t>further </a:t>
            </a:r>
            <a:r>
              <a:rPr lang="en-US" sz="1800" dirty="0"/>
              <a:t>steps aimed </a:t>
            </a:r>
            <a:r>
              <a:rPr lang="en-US" sz="1800" dirty="0" smtClean="0"/>
              <a:t>at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/>
              <a:t>strengthening statistical </a:t>
            </a:r>
            <a:r>
              <a:rPr lang="en-US" sz="1800" dirty="0" smtClean="0"/>
              <a:t>capacity, </a:t>
            </a:r>
            <a:r>
              <a:rPr lang="en-US" sz="1800" dirty="0"/>
              <a:t>1 June </a:t>
            </a:r>
            <a:r>
              <a:rPr lang="en-US" sz="1800" dirty="0" smtClean="0"/>
              <a:t>2018</a:t>
            </a:r>
          </a:p>
          <a:p>
            <a:pPr>
              <a:buFontTx/>
              <a:buChar char="-"/>
            </a:pPr>
            <a:r>
              <a:rPr lang="en-US" sz="1800" dirty="0" smtClean="0"/>
              <a:t>SDGs </a:t>
            </a:r>
            <a:r>
              <a:rPr lang="en-US" sz="1800" dirty="0"/>
              <a:t>Statistics and Monitoring: </a:t>
            </a:r>
            <a:r>
              <a:rPr lang="en-US" sz="1800" dirty="0" smtClean="0"/>
              <a:t>The </a:t>
            </a:r>
            <a:r>
              <a:rPr lang="en-US" sz="1800" dirty="0"/>
              <a:t>latest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best </a:t>
            </a:r>
            <a:r>
              <a:rPr lang="en-US" sz="1800" dirty="0"/>
              <a:t>practices from Europe. The current </a:t>
            </a:r>
            <a:r>
              <a:rPr lang="en-US" sz="1800" dirty="0" smtClean="0"/>
              <a:t>situation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in </a:t>
            </a:r>
            <a:r>
              <a:rPr lang="en-US" sz="1800" dirty="0"/>
              <a:t>Armenia. Way </a:t>
            </a:r>
            <a:r>
              <a:rPr lang="en-US" sz="1800" dirty="0" smtClean="0"/>
              <a:t>forward, UNECE experts,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15 </a:t>
            </a:r>
            <a:r>
              <a:rPr lang="en-US" sz="1800" dirty="0"/>
              <a:t>November </a:t>
            </a:r>
            <a:r>
              <a:rPr lang="en-US" sz="1800" dirty="0" smtClean="0"/>
              <a:t>2018 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572375" y="428625"/>
            <a:ext cx="1316038" cy="593725"/>
            <a:chOff x="5040" y="1872"/>
            <a:chExt cx="1621" cy="972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009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Donors support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UNFPA and IOM expressed their commitment to support </a:t>
            </a:r>
            <a:r>
              <a:rPr lang="en-US" sz="2400" dirty="0" err="1" smtClean="0"/>
              <a:t>Armstat</a:t>
            </a:r>
            <a:r>
              <a:rPr lang="en-US" sz="2400" dirty="0" smtClean="0"/>
              <a:t> to improve the NRP: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300" dirty="0" smtClean="0"/>
              <a:t>UNFPA (purchased server),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300" dirty="0" smtClean="0"/>
              <a:t>IOM (mission by Data Scientist, </a:t>
            </a:r>
            <a:r>
              <a:rPr lang="en-US" sz="2300" dirty="0"/>
              <a:t>Center for Open Data Enterprise, </a:t>
            </a:r>
            <a:r>
              <a:rPr lang="en-US" sz="2300" dirty="0" smtClean="0"/>
              <a:t>(CODE)) </a:t>
            </a:r>
            <a:r>
              <a:rPr lang="en-US" sz="2300" dirty="0"/>
              <a:t>on database creation</a:t>
            </a:r>
            <a:r>
              <a:rPr lang="en-US" sz="2300" dirty="0" smtClean="0"/>
              <a:t>), 21-27 January 2019, Yerevan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Objective:</a:t>
            </a: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-    data imports, platform setup</a:t>
            </a:r>
            <a:endParaRPr lang="en-US" sz="2300" dirty="0"/>
          </a:p>
          <a:p>
            <a:pPr>
              <a:buFontTx/>
              <a:buChar char="-"/>
            </a:pPr>
            <a:r>
              <a:rPr lang="en-US" sz="2300" dirty="0" smtClean="0"/>
              <a:t>basic training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FontTx/>
              <a:buChar char="-"/>
            </a:pPr>
            <a:endParaRPr lang="en-US" sz="23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26</a:t>
            </a:fld>
            <a:endParaRPr lang="en-GB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572375" y="428625"/>
            <a:ext cx="1316038" cy="593725"/>
            <a:chOff x="5040" y="1872"/>
            <a:chExt cx="1621" cy="972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pic>
        <p:nvPicPr>
          <p:cNvPr id="16" name="Picture 2" descr="ÐÐ°ÑÑÐ¸Ð½ÐºÐ¸ Ð¿Ð¾ Ð·Ð°Ð¿ÑÐ¾ÑÑ images on SD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3"/>
            <a:ext cx="2156173" cy="21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686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/>
              <a:t>Capacity building needs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Strengthening statistical capacity in respect to methodological support, pilot surveys</a:t>
            </a:r>
          </a:p>
          <a:p>
            <a:pPr lvl="0"/>
            <a:r>
              <a:rPr lang="en-US" sz="2400" dirty="0" smtClean="0"/>
              <a:t>Training </a:t>
            </a:r>
            <a:r>
              <a:rPr lang="en-US" sz="2400" dirty="0"/>
              <a:t>on </a:t>
            </a:r>
            <a:r>
              <a:rPr lang="en-US" sz="2400" dirty="0" smtClean="0"/>
              <a:t>methodologies, </a:t>
            </a:r>
            <a:r>
              <a:rPr lang="en-US" sz="2400" dirty="0"/>
              <a:t>compilation and production of indicators, data disaggregation, </a:t>
            </a:r>
            <a:r>
              <a:rPr lang="en-US" sz="2400" dirty="0" smtClean="0"/>
              <a:t>conducting </a:t>
            </a:r>
            <a:r>
              <a:rPr lang="en-US" sz="2400" dirty="0"/>
              <a:t>new surveys or introducing new modules in existing </a:t>
            </a:r>
            <a:r>
              <a:rPr lang="en-US" sz="2400" dirty="0" smtClean="0"/>
              <a:t>surveys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endParaRPr lang="en-US" sz="1800" b="1" dirty="0">
              <a:solidFill>
                <a:srgbClr val="FF0000"/>
              </a:solidFill>
            </a:endParaRPr>
          </a:p>
          <a:p>
            <a:pPr lvl="0"/>
            <a:r>
              <a:rPr lang="en-US" sz="2400" dirty="0"/>
              <a:t>Strengthening capacity of administrative registers</a:t>
            </a:r>
          </a:p>
          <a:p>
            <a:pPr lvl="0"/>
            <a:r>
              <a:rPr lang="en-US" sz="2400" dirty="0"/>
              <a:t>Use of administrative registers and non-traditional sources: Big data, geospatial </a:t>
            </a:r>
            <a:r>
              <a:rPr lang="en-US" sz="2400" dirty="0" smtClean="0"/>
              <a:t>information</a:t>
            </a:r>
          </a:p>
          <a:p>
            <a:pPr lvl="0"/>
            <a:r>
              <a:rPr lang="en-US" sz="2400" dirty="0" smtClean="0"/>
              <a:t>Institutional </a:t>
            </a:r>
            <a:r>
              <a:rPr lang="en-US" sz="2400" dirty="0" smtClean="0"/>
              <a:t>infrastructure.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572375" y="428625"/>
            <a:ext cx="1316038" cy="593725"/>
            <a:chOff x="5040" y="1872"/>
            <a:chExt cx="1621" cy="97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pic>
        <p:nvPicPr>
          <p:cNvPr id="17" name="Picture 4" descr="Image result for images of way for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29" y="5301208"/>
            <a:ext cx="7560840" cy="113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42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8975" t="11500" r="37794" b="29299"/>
          <a:stretch/>
        </p:blipFill>
        <p:spPr>
          <a:xfrm>
            <a:off x="2283728" y="71934"/>
            <a:ext cx="4666136" cy="668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Thank you </a:t>
            </a:r>
            <a:endParaRPr lang="ru-RU" altLang="en-US" dirty="0" smtClean="0"/>
          </a:p>
        </p:txBody>
      </p:sp>
      <p:pic>
        <p:nvPicPr>
          <p:cNvPr id="14339" name="Picture 3" descr="NSSBuild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96913" y="2662238"/>
            <a:ext cx="3603625" cy="2466975"/>
          </a:xfrm>
          <a:noFill/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9561" tIns="152352" bIns="38088" anchor="ctr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643438" y="2643188"/>
            <a:ext cx="309691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 b="1" dirty="0" smtClean="0">
                <a:latin typeface="Arial" charset="0"/>
              </a:rPr>
              <a:t>STATISTICAL COMMITTE</a:t>
            </a:r>
            <a:r>
              <a:rPr lang="en-US" altLang="en-US" sz="1400" b="1" dirty="0">
                <a:latin typeface="Arial" charset="0"/>
              </a:rPr>
              <a:t/>
            </a:r>
            <a:br>
              <a:rPr lang="en-US" altLang="en-US" sz="1400" b="1" dirty="0">
                <a:latin typeface="Arial" charset="0"/>
              </a:rPr>
            </a:br>
            <a:r>
              <a:rPr lang="en-US" altLang="en-US" sz="1400" b="1" dirty="0">
                <a:latin typeface="Arial" charset="0"/>
              </a:rPr>
              <a:t>REPUBLIC OF ARMENIA (</a:t>
            </a:r>
            <a:r>
              <a:rPr lang="en-US" sz="1400" b="1" dirty="0" err="1">
                <a:latin typeface="Arial" charset="0"/>
              </a:rPr>
              <a:t>Armstat</a:t>
            </a:r>
            <a:r>
              <a:rPr lang="en-US" sz="1400" b="1" dirty="0">
                <a:latin typeface="Arial" charset="0"/>
              </a:rPr>
              <a:t>)</a:t>
            </a:r>
          </a:p>
          <a:p>
            <a:pPr eaLnBrk="1" hangingPunct="1"/>
            <a:r>
              <a:rPr lang="en-US" altLang="en-US" sz="1400" dirty="0" smtClean="0">
                <a:latin typeface="Arial" charset="0"/>
              </a:rPr>
              <a:t>3 </a:t>
            </a:r>
            <a:r>
              <a:rPr lang="en-US" altLang="en-US" sz="1400" dirty="0">
                <a:latin typeface="Arial" charset="0"/>
              </a:rPr>
              <a:t>Government House</a:t>
            </a:r>
            <a:r>
              <a:rPr lang="ru-RU" altLang="en-US" sz="1400" dirty="0">
                <a:latin typeface="Arial" charset="0"/>
              </a:rPr>
              <a:t>, </a:t>
            </a:r>
            <a:r>
              <a:rPr lang="en-US" altLang="en-US" sz="1400" dirty="0">
                <a:latin typeface="Arial" charset="0"/>
              </a:rPr>
              <a:t>Republic </a:t>
            </a:r>
            <a:r>
              <a:rPr lang="en-US" altLang="en-US" sz="1400" dirty="0" err="1">
                <a:latin typeface="Arial" charset="0"/>
              </a:rPr>
              <a:t>ave.</a:t>
            </a:r>
            <a:r>
              <a:rPr lang="ru-RU" altLang="en-US" sz="1400" dirty="0">
                <a:latin typeface="Arial" charset="0"/>
              </a:rPr>
              <a:t>,</a:t>
            </a:r>
            <a:r>
              <a:rPr lang="en-US" altLang="en-US" sz="1400" dirty="0">
                <a:latin typeface="Arial" charset="0"/>
              </a:rPr>
              <a:t/>
            </a:r>
            <a:br>
              <a:rPr lang="en-US" altLang="en-US" sz="1400" dirty="0">
                <a:latin typeface="Arial" charset="0"/>
              </a:rPr>
            </a:br>
            <a:r>
              <a:rPr lang="en-US" altLang="en-US" sz="1400" dirty="0">
                <a:latin typeface="Arial" charset="0"/>
              </a:rPr>
              <a:t>Yerevan 0010</a:t>
            </a:r>
            <a:r>
              <a:rPr lang="ru-RU" altLang="en-US" sz="1400" dirty="0">
                <a:latin typeface="Arial" charset="0"/>
              </a:rPr>
              <a:t>, </a:t>
            </a:r>
            <a:r>
              <a:rPr lang="en-US" altLang="en-US" sz="1400" dirty="0">
                <a:latin typeface="Arial" charset="0"/>
              </a:rPr>
              <a:t>Republic of Armenia </a:t>
            </a:r>
          </a:p>
          <a:p>
            <a:pPr eaLnBrk="1" hangingPunct="1"/>
            <a:r>
              <a:rPr lang="en-US" altLang="en-US" sz="1400" dirty="0">
                <a:latin typeface="Arial" charset="0"/>
              </a:rPr>
              <a:t>Telephone: (</a:t>
            </a:r>
            <a:r>
              <a:rPr lang="en-US" altLang="en-US" sz="1400" dirty="0" smtClean="0">
                <a:latin typeface="Arial" charset="0"/>
              </a:rPr>
              <a:t>37411) </a:t>
            </a:r>
            <a:r>
              <a:rPr lang="en-US" altLang="en-US" sz="1400" dirty="0">
                <a:latin typeface="Arial" charset="0"/>
              </a:rPr>
              <a:t>524 213</a:t>
            </a:r>
            <a:br>
              <a:rPr lang="en-US" altLang="en-US" sz="1400" dirty="0">
                <a:latin typeface="Arial" charset="0"/>
              </a:rPr>
            </a:br>
            <a:r>
              <a:rPr lang="en-US" altLang="en-US" sz="1400" dirty="0">
                <a:latin typeface="Arial" charset="0"/>
              </a:rPr>
              <a:t>Fax: (</a:t>
            </a:r>
            <a:r>
              <a:rPr lang="en-US" altLang="en-US" sz="1400" dirty="0" smtClean="0">
                <a:latin typeface="Arial" charset="0"/>
              </a:rPr>
              <a:t>37411) </a:t>
            </a:r>
            <a:r>
              <a:rPr lang="en-US" altLang="en-US" sz="1400" dirty="0">
                <a:latin typeface="Arial" charset="0"/>
              </a:rPr>
              <a:t>521 921 </a:t>
            </a:r>
            <a:br>
              <a:rPr lang="en-US" altLang="en-US" sz="1400" dirty="0">
                <a:latin typeface="Arial" charset="0"/>
              </a:rPr>
            </a:br>
            <a:r>
              <a:rPr lang="en-US" altLang="en-US" sz="1400" dirty="0">
                <a:latin typeface="Arial" charset="0"/>
              </a:rPr>
              <a:t>E-mail: </a:t>
            </a:r>
            <a:r>
              <a:rPr lang="ru-RU" altLang="en-US" sz="1400" dirty="0">
                <a:latin typeface="Arial" charset="0"/>
                <a:hlinkClick r:id="rId3"/>
              </a:rPr>
              <a:t>info</a:t>
            </a:r>
            <a:r>
              <a:rPr lang="en-US" altLang="en-US" sz="1400" dirty="0">
                <a:latin typeface="Arial" charset="0"/>
                <a:hlinkClick r:id="rId3"/>
              </a:rPr>
              <a:t>@</a:t>
            </a:r>
            <a:r>
              <a:rPr lang="ru-RU" altLang="en-US" sz="1400" dirty="0">
                <a:latin typeface="Arial" charset="0"/>
                <a:hlinkClick r:id="rId3"/>
              </a:rPr>
              <a:t>armstat.</a:t>
            </a:r>
            <a:r>
              <a:rPr lang="en-US" altLang="en-US" sz="1400" dirty="0" smtClean="0">
                <a:latin typeface="Arial" charset="0"/>
                <a:hlinkClick r:id="rId3"/>
              </a:rPr>
              <a:t>am</a:t>
            </a:r>
            <a:endParaRPr lang="en-US" altLang="en-US" sz="1400" dirty="0" smtClean="0">
              <a:latin typeface="Arial" charset="0"/>
            </a:endParaRPr>
          </a:p>
          <a:p>
            <a:pPr eaLnBrk="1" hangingPunct="1"/>
            <a:r>
              <a:rPr lang="en-US" altLang="en-US" sz="1400" dirty="0" smtClean="0">
                <a:solidFill>
                  <a:schemeClr val="tx2"/>
                </a:solidFill>
                <a:latin typeface="Arial" charset="0"/>
              </a:rPr>
              <a:t>Internet</a:t>
            </a:r>
            <a:r>
              <a:rPr lang="en-US" altLang="en-US" sz="1400" dirty="0">
                <a:solidFill>
                  <a:schemeClr val="accent2"/>
                </a:solidFill>
                <a:latin typeface="Arial" charset="0"/>
              </a:rPr>
              <a:t>: </a:t>
            </a:r>
            <a:r>
              <a:rPr lang="en-US" altLang="en-US" sz="1400" dirty="0"/>
              <a:t>http://www.armstat.am; www.armstat.info; www.armdevinfo.am, www.armstatbank.am</a:t>
            </a:r>
            <a:endParaRPr lang="ru-RU" altLang="en-US" sz="14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83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10080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400" b="1" dirty="0" smtClean="0"/>
              <a:t/>
            </a:r>
            <a:br>
              <a:rPr lang="en-US" altLang="en-US" sz="2400" b="1" dirty="0" smtClean="0"/>
            </a:b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 smtClean="0"/>
              <a:t>              </a:t>
            </a:r>
            <a:r>
              <a:rPr lang="en-US" altLang="en-US" sz="2700" b="1" dirty="0"/>
              <a:t>Working groups to Interagency Commission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628800"/>
          <a:ext cx="84582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68344" y="170656"/>
            <a:ext cx="1316038" cy="593725"/>
            <a:chOff x="5040" y="1872"/>
            <a:chExt cx="1621" cy="97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>
                  <a:latin typeface="Arial Armenian" pitchFamily="34" charset="0"/>
                </a:rPr>
                <a:t>Ðì            SA</a:t>
              </a:r>
            </a:p>
            <a:p>
              <a:pPr eaLnBrk="1" hangingPunct="1"/>
              <a:endParaRPr lang="ru-RU" altLang="en-US" sz="2400"/>
            </a:p>
          </p:txBody>
        </p:sp>
      </p:grpSp>
      <p:pic>
        <p:nvPicPr>
          <p:cNvPr id="17" name="Picture 2" descr="Картинки по запросу images on sd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166"/>
            <a:ext cx="1550556" cy="116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/>
              <a:t>Overall level of SDG integration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Rapid Integrated </a:t>
            </a:r>
            <a:r>
              <a:rPr lang="en-US" sz="2000" dirty="0" smtClean="0"/>
              <a:t>Assessment </a:t>
            </a:r>
          </a:p>
          <a:p>
            <a:r>
              <a:rPr lang="en-US" sz="1800" dirty="0" smtClean="0"/>
              <a:t>involved </a:t>
            </a:r>
            <a:r>
              <a:rPr lang="en-US" sz="1800" dirty="0"/>
              <a:t>a broad set of sector specific policy/strategy documents: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 smtClean="0"/>
              <a:t>Armenia </a:t>
            </a:r>
            <a:r>
              <a:rPr lang="en-US" sz="1800" dirty="0"/>
              <a:t>Development Strategy </a:t>
            </a:r>
            <a:r>
              <a:rPr lang="en-US" sz="1800" dirty="0" smtClean="0"/>
              <a:t>(</a:t>
            </a:r>
            <a:r>
              <a:rPr lang="en-US" sz="1800" dirty="0"/>
              <a:t>ADS) 2014-2025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/>
              <a:t>48 sector specific strategy documents, concepts, action plans, </a:t>
            </a:r>
            <a:r>
              <a:rPr lang="en-US" sz="1800" dirty="0" smtClean="0"/>
              <a:t>relevant </a:t>
            </a:r>
            <a:r>
              <a:rPr lang="en-US" sz="1800" dirty="0"/>
              <a:t>laws and regulatory </a:t>
            </a:r>
            <a:r>
              <a:rPr lang="en-US" sz="1800" dirty="0" smtClean="0"/>
              <a:t>documents.  </a:t>
            </a:r>
            <a:endParaRPr lang="en-US" sz="1800" dirty="0"/>
          </a:p>
          <a:p>
            <a:r>
              <a:rPr lang="en-US" sz="1800" dirty="0" smtClean="0"/>
              <a:t>covered </a:t>
            </a:r>
            <a:r>
              <a:rPr lang="en-US" sz="1800" dirty="0"/>
              <a:t>all SDG </a:t>
            </a:r>
            <a:r>
              <a:rPr lang="en-US" sz="1800" dirty="0" smtClean="0"/>
              <a:t>targets </a:t>
            </a:r>
            <a:r>
              <a:rPr lang="en-US" sz="1800" dirty="0"/>
              <a:t>and </a:t>
            </a:r>
            <a:r>
              <a:rPr lang="en-US" sz="1800" dirty="0" smtClean="0"/>
              <a:t>indicators. 108 SDG targets have been prioritized out of 169. </a:t>
            </a:r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main strategic document </a:t>
            </a:r>
            <a:r>
              <a:rPr lang="en-US" sz="1800" dirty="0" smtClean="0"/>
              <a:t>- ADS 2014-2025 </a:t>
            </a:r>
            <a:r>
              <a:rPr lang="en-US" sz="1800" dirty="0"/>
              <a:t>- reflects on 64 SDG </a:t>
            </a:r>
            <a:r>
              <a:rPr lang="en-US" sz="1800" dirty="0" smtClean="0"/>
              <a:t>targets (about </a:t>
            </a:r>
            <a:r>
              <a:rPr lang="en-US" sz="1800" dirty="0"/>
              <a:t>40% of SDG </a:t>
            </a:r>
            <a:r>
              <a:rPr lang="en-US" sz="1800" dirty="0" smtClean="0"/>
              <a:t>targets).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Prioritization of SDG Targets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4648200" y="2174875"/>
          <a:ext cx="4038600" cy="312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68344" y="170656"/>
            <a:ext cx="1316038" cy="593725"/>
            <a:chOff x="5040" y="1872"/>
            <a:chExt cx="1621" cy="97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sp>
        <p:nvSpPr>
          <p:cNvPr id="3" name="Flowchart: Process 2"/>
          <p:cNvSpPr/>
          <p:nvPr/>
        </p:nvSpPr>
        <p:spPr>
          <a:xfrm>
            <a:off x="4648200" y="5301208"/>
            <a:ext cx="4038600" cy="1152128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 smtClean="0"/>
          </a:p>
          <a:p>
            <a:r>
              <a:rPr lang="en-US" sz="1400" dirty="0" smtClean="0"/>
              <a:t>Overall</a:t>
            </a:r>
            <a:r>
              <a:rPr lang="en-US" sz="1400" dirty="0"/>
              <a:t>, </a:t>
            </a:r>
            <a:r>
              <a:rPr lang="en-US" sz="1400" dirty="0" smtClean="0"/>
              <a:t>the </a:t>
            </a:r>
            <a:r>
              <a:rPr lang="en-US" sz="1400" dirty="0"/>
              <a:t>SDG principles and approaches are well reflected in Armenia’s national strategic documents. There is a high level of integration of the SDG </a:t>
            </a:r>
            <a:r>
              <a:rPr lang="en-US" sz="1400" dirty="0" smtClean="0"/>
              <a:t>targets </a:t>
            </a:r>
            <a:r>
              <a:rPr lang="en-US" sz="1600" b="1" dirty="0" smtClean="0"/>
              <a:t>(about 70%) </a:t>
            </a:r>
            <a:r>
              <a:rPr lang="en-US" sz="1400" dirty="0"/>
              <a:t>into </a:t>
            </a:r>
            <a:r>
              <a:rPr lang="en-US" sz="1400" dirty="0" smtClean="0"/>
              <a:t>ADS 2014-2025 </a:t>
            </a:r>
            <a:r>
              <a:rPr lang="en-US" sz="1400" dirty="0"/>
              <a:t>and sector specific strategies.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65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b="1" dirty="0"/>
              <a:t>Gap Analysis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7119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7622232" y="170980"/>
            <a:ext cx="1316038" cy="593725"/>
            <a:chOff x="5040" y="1872"/>
            <a:chExt cx="1621" cy="972"/>
          </a:xfrm>
        </p:grpSpPr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>
                  <a:latin typeface="Arial Armenian" pitchFamily="34" charset="0"/>
                </a:rPr>
                <a:t>Ðì            SA</a:t>
              </a:r>
            </a:p>
            <a:p>
              <a:pPr eaLnBrk="1" hangingPunct="1"/>
              <a:endParaRPr lang="ru-RU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19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b="1" dirty="0"/>
              <a:t>Data availability </a:t>
            </a:r>
            <a:br>
              <a:rPr lang="en-US" sz="2800" b="1" dirty="0"/>
            </a:br>
            <a:r>
              <a:rPr lang="en-US" sz="2400" dirty="0"/>
              <a:t>78% available data, of which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643834" y="214290"/>
            <a:ext cx="1316038" cy="593725"/>
            <a:chOff x="5040" y="1872"/>
            <a:chExt cx="1621" cy="97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2800" b="1" dirty="0"/>
              <a:t>Road </a:t>
            </a:r>
            <a:r>
              <a:rPr lang="en-US" altLang="en-US" sz="2800" b="1" dirty="0" smtClean="0"/>
              <a:t>Map on Statistics for SDGs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325624"/>
              </p:ext>
            </p:extLst>
          </p:nvPr>
        </p:nvGraphicFramePr>
        <p:xfrm>
          <a:off x="0" y="1600200"/>
          <a:ext cx="91440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620000" y="220801"/>
            <a:ext cx="1316038" cy="593725"/>
            <a:chOff x="5040" y="1872"/>
            <a:chExt cx="1621" cy="972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39552" y="4869160"/>
            <a:ext cx="28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latin typeface="Calibri" panose="020F0502020204030204" pitchFamily="34" charset="0"/>
              </a:rPr>
              <a:t>✔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699792" y="3120409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latin typeface="Calibri" panose="020F0502020204030204" pitchFamily="34" charset="0"/>
              </a:rPr>
              <a:t>✔</a:t>
            </a:r>
            <a:endParaRPr lang="en-US" sz="28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7396236" y="2396744"/>
            <a:ext cx="735599" cy="6972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35779" y="328498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36296" y="3574604"/>
            <a:ext cx="1225781" cy="2570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0"/>
            <a:r>
              <a:rPr lang="en-GB" sz="1200" dirty="0">
                <a:solidFill>
                  <a:schemeClr val="tx1"/>
                </a:solidFill>
              </a:rPr>
              <a:t>communicating statistics for SDGs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5656" y="3891607"/>
            <a:ext cx="29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latin typeface="Calibri" panose="020F0502020204030204" pitchFamily="34" charset="0"/>
              </a:rPr>
              <a:t>✔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4067944" y="2591499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CC00"/>
                </a:solidFill>
                <a:latin typeface="Calibri" panose="020F0502020204030204" pitchFamily="34" charset="0"/>
              </a:rPr>
              <a:t>✔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652120" y="2058753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+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6296" y="173153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</a:rPr>
              <a:t>+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454555">
            <a:off x="5509524" y="4386494"/>
            <a:ext cx="230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Lato" panose="020F0502020204030203" pitchFamily="34" charset="0"/>
              </a:rPr>
              <a:t>      in progress</a:t>
            </a:r>
            <a:endParaRPr lang="en-US" sz="2400" dirty="0">
              <a:solidFill>
                <a:srgbClr val="0070C0"/>
              </a:solidFill>
              <a:latin typeface="Lato" panose="020F0502020204030203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084168" y="4437125"/>
            <a:ext cx="2114760" cy="77456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8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Картинки по запросу images for capacity buildi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42" y="4592056"/>
            <a:ext cx="2051720" cy="19442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800" b="1" dirty="0"/>
              <a:t>Capacity building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617"/>
            <a:ext cx="8502672" cy="4869719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Donors support to strengthen a statistical capacity, including capacity of administrative </a:t>
            </a:r>
            <a:r>
              <a:rPr lang="en-US" sz="4200" dirty="0" smtClean="0"/>
              <a:t>registers</a:t>
            </a:r>
          </a:p>
          <a:p>
            <a:endParaRPr lang="en-US" sz="4200" dirty="0" smtClean="0"/>
          </a:p>
          <a:p>
            <a:r>
              <a:rPr lang="en-US" sz="4200" b="1" dirty="0" smtClean="0">
                <a:solidFill>
                  <a:srgbClr val="FF0000"/>
                </a:solidFill>
              </a:rPr>
              <a:t>UNDP </a:t>
            </a:r>
            <a:endParaRPr lang="en-US" sz="4200" b="1" dirty="0">
              <a:solidFill>
                <a:srgbClr val="FF0000"/>
              </a:solidFill>
            </a:endParaRPr>
          </a:p>
          <a:p>
            <a:r>
              <a:rPr lang="en-US" sz="4200" b="1" dirty="0" smtClean="0">
                <a:solidFill>
                  <a:srgbClr val="FF0000"/>
                </a:solidFill>
              </a:rPr>
              <a:t>UNFPA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UNICEF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UNFAO</a:t>
            </a:r>
          </a:p>
          <a:p>
            <a:r>
              <a:rPr lang="en-US" sz="4200" b="1" dirty="0" smtClean="0">
                <a:solidFill>
                  <a:srgbClr val="FF0000"/>
                </a:solidFill>
              </a:rPr>
              <a:t>IOM</a:t>
            </a:r>
          </a:p>
          <a:p>
            <a:endParaRPr lang="en-US" sz="4200" b="1" dirty="0" smtClean="0">
              <a:solidFill>
                <a:srgbClr val="FF0000"/>
              </a:solidFill>
            </a:endParaRPr>
          </a:p>
          <a:p>
            <a:r>
              <a:rPr lang="en-US" sz="4200" b="1" dirty="0" smtClean="0">
                <a:solidFill>
                  <a:srgbClr val="FF0000"/>
                </a:solidFill>
              </a:rPr>
              <a:t>UNFPA - National </a:t>
            </a:r>
            <a:r>
              <a:rPr lang="en-US" sz="4200" b="1" dirty="0">
                <a:solidFill>
                  <a:srgbClr val="FF0000"/>
                </a:solidFill>
              </a:rPr>
              <a:t>Reporting Platform (NRP</a:t>
            </a:r>
            <a:r>
              <a:rPr lang="en-US" sz="4200" b="1" dirty="0" smtClean="0">
                <a:solidFill>
                  <a:srgbClr val="FF0000"/>
                </a:solidFill>
              </a:rPr>
              <a:t>) </a:t>
            </a:r>
            <a:endParaRPr lang="en-US" sz="4200" b="1" dirty="0">
              <a:solidFill>
                <a:srgbClr val="FF0000"/>
              </a:solidFill>
            </a:endParaRPr>
          </a:p>
          <a:p>
            <a:endParaRPr lang="en-GB" sz="3600" dirty="0" smtClean="0"/>
          </a:p>
          <a:p>
            <a:r>
              <a:rPr lang="en-GB" sz="3600" dirty="0" smtClean="0"/>
              <a:t>UNECE - National </a:t>
            </a:r>
            <a:r>
              <a:rPr lang="uk-UA" sz="3600" dirty="0" smtClean="0"/>
              <a:t>workshop on statistics for SDGs in Armenia –</a:t>
            </a:r>
            <a:r>
              <a:rPr lang="en-US" sz="3600" dirty="0" smtClean="0"/>
              <a:t>                                                       </a:t>
            </a:r>
            <a:r>
              <a:rPr lang="uk-UA" sz="3600" dirty="0" smtClean="0"/>
              <a:t>preparing a road map with key stakeholders</a:t>
            </a:r>
            <a:r>
              <a:rPr lang="en-US" sz="3600" dirty="0" smtClean="0"/>
              <a:t>, </a:t>
            </a:r>
            <a:r>
              <a:rPr lang="en-GB" sz="3600" dirty="0" smtClean="0"/>
              <a:t>12 October</a:t>
            </a:r>
            <a:r>
              <a:rPr lang="en-US" sz="3600" dirty="0" smtClean="0"/>
              <a:t> 2017 </a:t>
            </a:r>
          </a:p>
          <a:p>
            <a:pPr marL="0" indent="0">
              <a:buNone/>
            </a:pPr>
            <a:r>
              <a:rPr lang="en-GB" sz="3600" dirty="0" smtClean="0"/>
              <a:t>       and Experts mission on SDGs, 14-15 November 2018 </a:t>
            </a:r>
          </a:p>
          <a:p>
            <a:r>
              <a:rPr lang="en-GB" sz="3600" dirty="0" smtClean="0"/>
              <a:t>Share of countries experiences and new approaches</a:t>
            </a:r>
            <a:endParaRPr lang="en-US" sz="3600" dirty="0"/>
          </a:p>
          <a:p>
            <a:r>
              <a:rPr lang="en-US" sz="3600" dirty="0" smtClean="0"/>
              <a:t>Cooperation with developed countries</a:t>
            </a:r>
            <a:r>
              <a:rPr lang="ru-RU" sz="3600" dirty="0" smtClean="0"/>
              <a:t> </a:t>
            </a:r>
            <a:endParaRPr lang="en-US" sz="3600" dirty="0" smtClean="0"/>
          </a:p>
          <a:p>
            <a:pPr marL="0" indent="0">
              <a:buNone/>
            </a:pPr>
            <a:r>
              <a:rPr lang="en-GB" sz="3600" b="1" dirty="0" smtClean="0"/>
              <a:t>     </a:t>
            </a:r>
            <a:endParaRPr lang="en-US" sz="3600" b="1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43834" y="214290"/>
            <a:ext cx="1316038" cy="593725"/>
            <a:chOff x="5040" y="1872"/>
            <a:chExt cx="1621" cy="972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sp>
        <p:nvSpPr>
          <p:cNvPr id="16" name="Right Brace 15"/>
          <p:cNvSpPr/>
          <p:nvPr/>
        </p:nvSpPr>
        <p:spPr>
          <a:xfrm>
            <a:off x="6036891" y="2359986"/>
            <a:ext cx="456759" cy="1429054"/>
          </a:xfrm>
          <a:prstGeom prst="rightBrace">
            <a:avLst>
              <a:gd name="adj1" fmla="val 0"/>
              <a:gd name="adj2" fmla="val 50000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677140" y="2572309"/>
            <a:ext cx="1282473" cy="648071"/>
          </a:xfrm>
          <a:prstGeom prst="flowChart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b="1" dirty="0"/>
              <a:t>Communicating statistics for SDGs</a:t>
            </a:r>
            <a:br>
              <a:rPr lang="en-US" sz="3100" b="1" dirty="0"/>
            </a:br>
            <a:endParaRPr lang="en-US" sz="3100" b="1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314847" cy="4095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http</a:t>
            </a:r>
            <a:r>
              <a:rPr lang="en-US" sz="2000" dirty="0"/>
              <a:t>://www.armstat.am/en/?nid=655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First step  </a:t>
            </a:r>
          </a:p>
          <a:p>
            <a:r>
              <a:rPr lang="en-US" b="1" dirty="0" smtClean="0"/>
              <a:t>published table with the SDGs indicators in Excel format at </a:t>
            </a:r>
            <a:r>
              <a:rPr lang="en-US" b="1" dirty="0" err="1" smtClean="0"/>
              <a:t>Armstat</a:t>
            </a:r>
            <a:r>
              <a:rPr lang="en-US" b="1" dirty="0" smtClean="0"/>
              <a:t> website, including </a:t>
            </a:r>
            <a:r>
              <a:rPr lang="en-US" b="1" dirty="0"/>
              <a:t>all available data, </a:t>
            </a:r>
            <a:r>
              <a:rPr lang="en-US" b="1" dirty="0" smtClean="0"/>
              <a:t>with time </a:t>
            </a:r>
            <a:r>
              <a:rPr lang="en-US" b="1" dirty="0"/>
              <a:t>series from 2015 </a:t>
            </a:r>
            <a:r>
              <a:rPr lang="en-US" b="1" dirty="0" smtClean="0"/>
              <a:t>onwards, and definitions </a:t>
            </a:r>
            <a:r>
              <a:rPr lang="en-US" b="1" dirty="0"/>
              <a:t>of indicators and data </a:t>
            </a:r>
            <a:r>
              <a:rPr lang="en-US" b="1" dirty="0" smtClean="0"/>
              <a:t>sources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Second step </a:t>
            </a:r>
          </a:p>
          <a:p>
            <a:r>
              <a:rPr lang="en-US" b="1" dirty="0" smtClean="0"/>
              <a:t>developed web-based NRP for SDGs indicators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7946A-085E-47B6-8711-2012AA360C8E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43834" y="214290"/>
            <a:ext cx="1316038" cy="593725"/>
            <a:chOff x="5040" y="1872"/>
            <a:chExt cx="1621" cy="972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040" y="1872"/>
              <a:ext cx="1621" cy="853"/>
              <a:chOff x="3060" y="1980"/>
              <a:chExt cx="4501" cy="1950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3060" y="1980"/>
                <a:ext cx="4501" cy="1950"/>
              </a:xfrm>
              <a:prstGeom prst="rect">
                <a:avLst/>
              </a:prstGeom>
              <a:gradFill rotWithShape="0">
                <a:gsLst>
                  <a:gs pos="0">
                    <a:srgbClr val="E4FAFF"/>
                  </a:gs>
                  <a:gs pos="100000">
                    <a:srgbClr val="00CC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107763" dir="18900000" algn="ctr" rotWithShape="0">
                  <a:srgbClr val="333399"/>
                </a:outerShdw>
              </a:effec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306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4140" y="2700"/>
                <a:ext cx="54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680" y="2700"/>
                <a:ext cx="360" cy="54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 flipV="1">
                <a:off x="5041" y="2340"/>
                <a:ext cx="90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5940" y="2340"/>
                <a:ext cx="540" cy="900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6481" y="3240"/>
                <a:ext cx="1080" cy="1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5040" y="2448"/>
              <a:ext cx="1556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altLang="en-US" sz="900" i="1" dirty="0" err="1">
                  <a:latin typeface="Arial Armenian" pitchFamily="34" charset="0"/>
                </a:rPr>
                <a:t>Ðì</a:t>
              </a:r>
              <a:r>
                <a:rPr lang="en-US" altLang="en-US" sz="900" i="1" dirty="0">
                  <a:latin typeface="Arial Armenian" pitchFamily="34" charset="0"/>
                </a:rPr>
                <a:t>            SA</a:t>
              </a:r>
            </a:p>
            <a:p>
              <a:pPr eaLnBrk="1" hangingPunct="1"/>
              <a:endParaRPr lang="ru-RU" altLang="en-US" sz="2400" dirty="0"/>
            </a:p>
          </p:txBody>
        </p:sp>
      </p:grpSp>
      <p:pic>
        <p:nvPicPr>
          <p:cNvPr id="21" name="Content Placeholder 20" descr="Картинки по запросу images communicatin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40188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20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943</Words>
  <Application>Microsoft Office PowerPoint</Application>
  <PresentationFormat>On-screen Show (4:3)</PresentationFormat>
  <Paragraphs>206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Armenian</vt:lpstr>
      <vt:lpstr>Calibri</vt:lpstr>
      <vt:lpstr>Lato</vt:lpstr>
      <vt:lpstr>Times New Roman</vt:lpstr>
      <vt:lpstr>Wingdings</vt:lpstr>
      <vt:lpstr>Office Theme</vt:lpstr>
      <vt:lpstr>Effective Monitoring and Evaluation of Progress on the SDGs Monitoring SDGs : the perspective of Armstat</vt:lpstr>
      <vt:lpstr>     National Coordination Mechanisms       </vt:lpstr>
      <vt:lpstr>                Working groups to Interagency Commission </vt:lpstr>
      <vt:lpstr>Overall level of SDG integration</vt:lpstr>
      <vt:lpstr> Gap Analysis</vt:lpstr>
      <vt:lpstr>Data availability  78% available data, of which</vt:lpstr>
      <vt:lpstr>Road Map on Statistics for SDGs</vt:lpstr>
      <vt:lpstr>  Capacity building </vt:lpstr>
      <vt:lpstr>  Communicating statistics for SDGs </vt:lpstr>
      <vt:lpstr>National Reporting Platform (NPR)</vt:lpstr>
      <vt:lpstr>NRP characteristics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</vt:lpstr>
      <vt:lpstr>Coordination of capacity building </vt:lpstr>
      <vt:lpstr>Donors support</vt:lpstr>
      <vt:lpstr>Capacity building needs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statistics for monitoring development plans in country name</dc:title>
  <dc:creator>Arman Bidarbakht Nia</dc:creator>
  <cp:lastModifiedBy>Anahit Safyan</cp:lastModifiedBy>
  <cp:revision>581</cp:revision>
  <cp:lastPrinted>2019-01-18T06:29:53Z</cp:lastPrinted>
  <dcterms:created xsi:type="dcterms:W3CDTF">2016-08-16T04:33:12Z</dcterms:created>
  <dcterms:modified xsi:type="dcterms:W3CDTF">2019-01-18T12:25:23Z</dcterms:modified>
</cp:coreProperties>
</file>