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301" r:id="rId3"/>
    <p:sldId id="302" r:id="rId4"/>
    <p:sldId id="307" r:id="rId5"/>
    <p:sldId id="278" r:id="rId6"/>
    <p:sldId id="304" r:id="rId7"/>
    <p:sldId id="310" r:id="rId8"/>
    <p:sldId id="305" r:id="rId9"/>
    <p:sldId id="309" r:id="rId10"/>
    <p:sldId id="306" r:id="rId11"/>
    <p:sldId id="311" r:id="rId12"/>
    <p:sldId id="312" r:id="rId13"/>
    <p:sldId id="317" r:id="rId14"/>
    <p:sldId id="313" r:id="rId15"/>
    <p:sldId id="320" r:id="rId16"/>
    <p:sldId id="321" r:id="rId17"/>
    <p:sldId id="314" r:id="rId18"/>
    <p:sldId id="315" r:id="rId19"/>
    <p:sldId id="316" r:id="rId20"/>
    <p:sldId id="322" r:id="rId21"/>
    <p:sldId id="318" r:id="rId22"/>
    <p:sldId id="319" r:id="rId23"/>
    <p:sldId id="308" r:id="rId24"/>
    <p:sldId id="298" r:id="rId25"/>
    <p:sldId id="299" r:id="rId26"/>
    <p:sldId id="280"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5BC20C-7788-834C-A18F-40CB51CC0DF2}">
          <p14:sldIdLst>
            <p14:sldId id="301"/>
            <p14:sldId id="302"/>
            <p14:sldId id="307"/>
            <p14:sldId id="278"/>
            <p14:sldId id="304"/>
            <p14:sldId id="310"/>
            <p14:sldId id="305"/>
            <p14:sldId id="309"/>
            <p14:sldId id="306"/>
            <p14:sldId id="311"/>
            <p14:sldId id="312"/>
            <p14:sldId id="317"/>
            <p14:sldId id="313"/>
            <p14:sldId id="320"/>
            <p14:sldId id="321"/>
            <p14:sldId id="314"/>
            <p14:sldId id="315"/>
            <p14:sldId id="316"/>
            <p14:sldId id="322"/>
            <p14:sldId id="318"/>
            <p14:sldId id="319"/>
            <p14:sldId id="308"/>
            <p14:sldId id="298"/>
            <p14:sldId id="299"/>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Page" initials="H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072"/>
    <a:srgbClr val="2B08C2"/>
    <a:srgbClr val="000000"/>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70545" autoAdjust="0"/>
  </p:normalViewPr>
  <p:slideViewPr>
    <p:cSldViewPr snapToGrid="0" snapToObjects="1">
      <p:cViewPr varScale="1">
        <p:scale>
          <a:sx n="65" d="100"/>
          <a:sy n="65" d="100"/>
        </p:scale>
        <p:origin x="-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664584-B8E5-4876-96C5-0E80262343D2}" type="datetimeFigureOut">
              <a:rPr lang="en-GB" smtClean="0"/>
              <a:pPr/>
              <a:t>19/1/23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CD2FDC-73A3-4761-97FB-CFB66D24DBBA}" type="slidenum">
              <a:rPr lang="en-GB" smtClean="0"/>
              <a:pPr/>
              <a:t>‹#›</a:t>
            </a:fld>
            <a:endParaRPr lang="en-GB"/>
          </a:p>
        </p:txBody>
      </p:sp>
    </p:spTree>
    <p:extLst>
      <p:ext uri="{BB962C8B-B14F-4D97-AF65-F5344CB8AC3E}">
        <p14:creationId xmlns:p14="http://schemas.microsoft.com/office/powerpoint/2010/main" val="281884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727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10</a:t>
            </a:fld>
            <a:endParaRPr lang="en-GB"/>
          </a:p>
        </p:txBody>
      </p:sp>
    </p:spTree>
    <p:extLst>
      <p:ext uri="{BB962C8B-B14F-4D97-AF65-F5344CB8AC3E}">
        <p14:creationId xmlns:p14="http://schemas.microsoft.com/office/powerpoint/2010/main" val="320023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11</a:t>
            </a:fld>
            <a:endParaRPr lang="en-GB"/>
          </a:p>
        </p:txBody>
      </p:sp>
    </p:spTree>
    <p:extLst>
      <p:ext uri="{BB962C8B-B14F-4D97-AF65-F5344CB8AC3E}">
        <p14:creationId xmlns:p14="http://schemas.microsoft.com/office/powerpoint/2010/main" val="356564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12</a:t>
            </a:fld>
            <a:endParaRPr lang="en-GB"/>
          </a:p>
        </p:txBody>
      </p:sp>
    </p:spTree>
    <p:extLst>
      <p:ext uri="{BB962C8B-B14F-4D97-AF65-F5344CB8AC3E}">
        <p14:creationId xmlns:p14="http://schemas.microsoft.com/office/powerpoint/2010/main" val="124245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13</a:t>
            </a:fld>
            <a:endParaRPr lang="en-GB"/>
          </a:p>
        </p:txBody>
      </p:sp>
    </p:spTree>
    <p:extLst>
      <p:ext uri="{BB962C8B-B14F-4D97-AF65-F5344CB8AC3E}">
        <p14:creationId xmlns:p14="http://schemas.microsoft.com/office/powerpoint/2010/main" val="1577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14</a:t>
            </a:fld>
            <a:endParaRPr lang="en-GB"/>
          </a:p>
        </p:txBody>
      </p:sp>
    </p:spTree>
    <p:extLst>
      <p:ext uri="{BB962C8B-B14F-4D97-AF65-F5344CB8AC3E}">
        <p14:creationId xmlns:p14="http://schemas.microsoft.com/office/powerpoint/2010/main" val="255472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15</a:t>
            </a:fld>
            <a:endParaRPr lang="en-GB"/>
          </a:p>
        </p:txBody>
      </p:sp>
    </p:spTree>
    <p:extLst>
      <p:ext uri="{BB962C8B-B14F-4D97-AF65-F5344CB8AC3E}">
        <p14:creationId xmlns:p14="http://schemas.microsoft.com/office/powerpoint/2010/main" val="201544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16</a:t>
            </a:fld>
            <a:endParaRPr lang="en-GB"/>
          </a:p>
        </p:txBody>
      </p:sp>
    </p:spTree>
    <p:extLst>
      <p:ext uri="{BB962C8B-B14F-4D97-AF65-F5344CB8AC3E}">
        <p14:creationId xmlns:p14="http://schemas.microsoft.com/office/powerpoint/2010/main" val="414133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17</a:t>
            </a:fld>
            <a:endParaRPr lang="en-GB"/>
          </a:p>
        </p:txBody>
      </p:sp>
    </p:spTree>
    <p:extLst>
      <p:ext uri="{BB962C8B-B14F-4D97-AF65-F5344CB8AC3E}">
        <p14:creationId xmlns:p14="http://schemas.microsoft.com/office/powerpoint/2010/main" val="287407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18</a:t>
            </a:fld>
            <a:endParaRPr lang="en-GB"/>
          </a:p>
        </p:txBody>
      </p:sp>
    </p:spTree>
    <p:extLst>
      <p:ext uri="{BB962C8B-B14F-4D97-AF65-F5344CB8AC3E}">
        <p14:creationId xmlns:p14="http://schemas.microsoft.com/office/powerpoint/2010/main" val="341493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19</a:t>
            </a:fld>
            <a:endParaRPr lang="en-GB"/>
          </a:p>
        </p:txBody>
      </p:sp>
    </p:spTree>
    <p:extLst>
      <p:ext uri="{BB962C8B-B14F-4D97-AF65-F5344CB8AC3E}">
        <p14:creationId xmlns:p14="http://schemas.microsoft.com/office/powerpoint/2010/main" val="81103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report of the Secretary-General, the “</a:t>
            </a:r>
            <a:r>
              <a:rPr lang="en-GB" i="1" dirty="0"/>
              <a:t>Sustainable Development Goals Report 2018”</a:t>
            </a:r>
            <a:r>
              <a:rPr lang="en-GB" dirty="0"/>
              <a:t> was launched on 20 June 2018 in advance of the High-Level Political Forum. The report includes an </a:t>
            </a:r>
            <a:r>
              <a:rPr lang="en-US" sz="1200" kern="1200" dirty="0">
                <a:solidFill>
                  <a:schemeClr val="tx1"/>
                </a:solidFill>
                <a:latin typeface="+mn-lt"/>
                <a:ea typeface="+mn-ea"/>
                <a:cs typeface="+mn-cs"/>
              </a:rPr>
              <a:t>overview of all 17 Goals, in-depth focus on the Goals that were under review at the HLPF and analysis of interlinkages between Goals using data currently available to highlight the most significant gaps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For info: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theme: </a:t>
            </a:r>
            <a:r>
              <a:rPr lang="en-US" i="1" dirty="0"/>
              <a:t>Transitioning towards more sustainable and resilient societies</a:t>
            </a:r>
            <a:r>
              <a:rPr lang="en-GB"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2018 HLPF Goals under review: Goals 6 (Water), 7 (Energy), 11 (Cities), 12 (Sustainable consumption and production), 15 (Forests) and 17 (Means of implementation). </a:t>
            </a:r>
          </a:p>
          <a:p>
            <a:endParaRPr lang="en-GB" dirty="0"/>
          </a:p>
          <a:p>
            <a:r>
              <a:rPr lang="en-GB" dirty="0"/>
              <a:t>The report presents data and analysis on the SDGs in a user-friendly format, with charts, infographics and analysis on selected indicators for which data are already available. The report is built upon official data provided by Member States and is the result of a collaboration of the entire UN System.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2</a:t>
            </a:fld>
            <a:endParaRPr lang="en-GB"/>
          </a:p>
        </p:txBody>
      </p:sp>
    </p:spTree>
    <p:extLst>
      <p:ext uri="{BB962C8B-B14F-4D97-AF65-F5344CB8AC3E}">
        <p14:creationId xmlns:p14="http://schemas.microsoft.com/office/powerpoint/2010/main" val="35228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20</a:t>
            </a:fld>
            <a:endParaRPr lang="en-GB"/>
          </a:p>
        </p:txBody>
      </p:sp>
    </p:spTree>
    <p:extLst>
      <p:ext uri="{BB962C8B-B14F-4D97-AF65-F5344CB8AC3E}">
        <p14:creationId xmlns:p14="http://schemas.microsoft.com/office/powerpoint/2010/main" val="128833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21</a:t>
            </a:fld>
            <a:endParaRPr lang="en-GB"/>
          </a:p>
        </p:txBody>
      </p:sp>
    </p:spTree>
    <p:extLst>
      <p:ext uri="{BB962C8B-B14F-4D97-AF65-F5344CB8AC3E}">
        <p14:creationId xmlns:p14="http://schemas.microsoft.com/office/powerpoint/2010/main" val="314513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22</a:t>
            </a:fld>
            <a:endParaRPr lang="en-GB"/>
          </a:p>
        </p:txBody>
      </p:sp>
    </p:spTree>
    <p:extLst>
      <p:ext uri="{BB962C8B-B14F-4D97-AF65-F5344CB8AC3E}">
        <p14:creationId xmlns:p14="http://schemas.microsoft.com/office/powerpoint/2010/main" val="414293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SDG Report 2018 and other ways to interact with the data, please visit the SDG website at the link listed on the slide. For instance, the SDG story map showcases the report incorporating charts, maps and graphs.</a:t>
            </a:r>
          </a:p>
        </p:txBody>
      </p:sp>
      <p:sp>
        <p:nvSpPr>
          <p:cNvPr id="4" name="Slide Number Placeholder 3"/>
          <p:cNvSpPr>
            <a:spLocks noGrp="1"/>
          </p:cNvSpPr>
          <p:nvPr>
            <p:ph type="sldNum" sz="quarter" idx="10"/>
          </p:nvPr>
        </p:nvSpPr>
        <p:spPr/>
        <p:txBody>
          <a:bodyPr/>
          <a:lstStyle/>
          <a:p>
            <a:fld id="{6DCD2FDC-73A3-4761-97FB-CFB66D24DBBA}" type="slidenum">
              <a:rPr lang="en-GB" smtClean="0"/>
              <a:pPr/>
              <a:t>23</a:t>
            </a:fld>
            <a:endParaRPr lang="en-GB"/>
          </a:p>
        </p:txBody>
      </p:sp>
    </p:spTree>
    <p:extLst>
      <p:ext uri="{BB962C8B-B14F-4D97-AF65-F5344CB8AC3E}">
        <p14:creationId xmlns:p14="http://schemas.microsoft.com/office/powerpoint/2010/main" val="3359470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SDG indicators global database is also found on our website, providing country-level data and metadata for the indicators.</a:t>
            </a:r>
          </a:p>
        </p:txBody>
      </p:sp>
      <p:sp>
        <p:nvSpPr>
          <p:cNvPr id="4" name="Slide Number Placeholder 3"/>
          <p:cNvSpPr>
            <a:spLocks noGrp="1"/>
          </p:cNvSpPr>
          <p:nvPr>
            <p:ph type="sldNum" sz="quarter" idx="10"/>
          </p:nvPr>
        </p:nvSpPr>
        <p:spPr/>
        <p:txBody>
          <a:bodyPr/>
          <a:lstStyle/>
          <a:p>
            <a:fld id="{6DCD2FDC-73A3-4761-97FB-CFB66D24DBBA}" type="slidenum">
              <a:rPr lang="en-GB" smtClean="0"/>
              <a:pPr/>
              <a:t>24</a:t>
            </a:fld>
            <a:endParaRPr lang="en-GB"/>
          </a:p>
        </p:txBody>
      </p:sp>
    </p:spTree>
    <p:extLst>
      <p:ext uri="{BB962C8B-B14F-4D97-AF65-F5344CB8AC3E}">
        <p14:creationId xmlns:p14="http://schemas.microsoft.com/office/powerpoint/2010/main" val="1841524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25</a:t>
            </a:fld>
            <a:endParaRPr lang="en-GB"/>
          </a:p>
        </p:txBody>
      </p:sp>
    </p:spTree>
    <p:extLst>
      <p:ext uri="{BB962C8B-B14F-4D97-AF65-F5344CB8AC3E}">
        <p14:creationId xmlns:p14="http://schemas.microsoft.com/office/powerpoint/2010/main" val="18400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D2FDC-73A3-4761-97FB-CFB66D24DBBA}" type="slidenum">
              <a:rPr lang="en-GB" smtClean="0"/>
              <a:pPr/>
              <a:t>3</a:t>
            </a:fld>
            <a:endParaRPr lang="en-GB"/>
          </a:p>
        </p:txBody>
      </p:sp>
    </p:spTree>
    <p:extLst>
      <p:ext uri="{BB962C8B-B14F-4D97-AF65-F5344CB8AC3E}">
        <p14:creationId xmlns:p14="http://schemas.microsoft.com/office/powerpoint/2010/main" val="178863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years after the adoption of the 2030 Agenda, countries are taking bold actions to achieve the ambitious vision of this transformative plan. Transitioning towards more sustainable and resilient societies also requires an integrated approach that recognizes that these challenges—and their solutions—are interrelated.</a:t>
            </a:r>
          </a:p>
          <a:p>
            <a:endParaRPr lang="en-US" dirty="0"/>
          </a:p>
          <a:p>
            <a:r>
              <a:rPr lang="en-US" dirty="0"/>
              <a:t>Land- and water-based ecosystems and the rich biodiversity they support provide food, clean water and air, and raw materials that fuel economic growth. They provide natural sites for human settlements and mitigate climate change. However, population growth, agricultural intensification, urbanization and industrial production are creating competition for natural resources, including land and water. Overuse is contributing to their rapid depletion and consequent environmental degradation. </a:t>
            </a:r>
          </a:p>
        </p:txBody>
      </p:sp>
      <p:sp>
        <p:nvSpPr>
          <p:cNvPr id="4" name="Slide Number Placeholder 3"/>
          <p:cNvSpPr>
            <a:spLocks noGrp="1"/>
          </p:cNvSpPr>
          <p:nvPr>
            <p:ph type="sldNum" sz="quarter" idx="10"/>
          </p:nvPr>
        </p:nvSpPr>
        <p:spPr/>
        <p:txBody>
          <a:bodyPr/>
          <a:lstStyle/>
          <a:p>
            <a:fld id="{6DCD2FDC-73A3-4761-97FB-CFB66D24DBBA}" type="slidenum">
              <a:rPr lang="en-GB" smtClean="0"/>
              <a:pPr/>
              <a:t>4</a:t>
            </a:fld>
            <a:endParaRPr lang="en-GB"/>
          </a:p>
        </p:txBody>
      </p:sp>
    </p:spTree>
    <p:extLst>
      <p:ext uri="{BB962C8B-B14F-4D97-AF65-F5344CB8AC3E}">
        <p14:creationId xmlns:p14="http://schemas.microsoft.com/office/powerpoint/2010/main" val="392574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citizen has the right to safe drinking water, adequate sanitation, electricity or other forms of energy, safe transport, waste collection, education and health care. Provision of these basic services goes hand-in-hand with economic growth, social inclusion, poverty reduction and equality. </a:t>
            </a:r>
          </a:p>
          <a:p>
            <a:endParaRPr lang="en-US" dirty="0"/>
          </a:p>
          <a:p>
            <a:r>
              <a:rPr lang="en-US" dirty="0"/>
              <a:t>Globally, significant strides have been made in improving the quality of and access to basic services, while making them more inclusive. However, in many countries, the poor and most vulnerable have been left behind.</a:t>
            </a:r>
          </a:p>
        </p:txBody>
      </p:sp>
      <p:sp>
        <p:nvSpPr>
          <p:cNvPr id="4" name="Slide Number Placeholder 3"/>
          <p:cNvSpPr>
            <a:spLocks noGrp="1"/>
          </p:cNvSpPr>
          <p:nvPr>
            <p:ph type="sldNum" sz="quarter" idx="10"/>
          </p:nvPr>
        </p:nvSpPr>
        <p:spPr/>
        <p:txBody>
          <a:bodyPr/>
          <a:lstStyle/>
          <a:p>
            <a:fld id="{6DCD2FDC-73A3-4761-97FB-CFB66D24DBBA}" type="slidenum">
              <a:rPr lang="en-GB" smtClean="0"/>
              <a:pPr/>
              <a:t>5</a:t>
            </a:fld>
            <a:endParaRPr lang="en-GB"/>
          </a:p>
        </p:txBody>
      </p:sp>
    </p:spTree>
    <p:extLst>
      <p:ext uri="{BB962C8B-B14F-4D97-AF65-F5344CB8AC3E}">
        <p14:creationId xmlns:p14="http://schemas.microsoft.com/office/powerpoint/2010/main" val="420559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to sustainability and resilience manifest themselves differently for different population groups. Social protection systems can have a levelling effect. They help prevent and reduce poverty and inequality at every stage of people’s lives and make societies more inclusive and stable. </a:t>
            </a:r>
          </a:p>
          <a:p>
            <a:endParaRPr lang="en-US" dirty="0"/>
          </a:p>
          <a:p>
            <a:r>
              <a:rPr lang="en-US" dirty="0"/>
              <a:t>Despite significant progress in many parts of the world in extending social protection, the human right to social security is not yet a reality for most people. Based on 2016 estimates, only 45 per cent of the world’s population were effectively covered by at least one social protection cash benefit, leaving 4 billion people behind.</a:t>
            </a:r>
          </a:p>
        </p:txBody>
      </p:sp>
      <p:sp>
        <p:nvSpPr>
          <p:cNvPr id="4" name="Slide Number Placeholder 3"/>
          <p:cNvSpPr>
            <a:spLocks noGrp="1"/>
          </p:cNvSpPr>
          <p:nvPr>
            <p:ph type="sldNum" sz="quarter" idx="10"/>
          </p:nvPr>
        </p:nvSpPr>
        <p:spPr/>
        <p:txBody>
          <a:bodyPr/>
          <a:lstStyle/>
          <a:p>
            <a:fld id="{6DCD2FDC-73A3-4761-97FB-CFB66D24DBBA}" type="slidenum">
              <a:rPr lang="en-GB" smtClean="0"/>
              <a:pPr/>
              <a:t>6</a:t>
            </a:fld>
            <a:endParaRPr lang="en-GB"/>
          </a:p>
        </p:txBody>
      </p:sp>
    </p:spTree>
    <p:extLst>
      <p:ext uri="{BB962C8B-B14F-4D97-AF65-F5344CB8AC3E}">
        <p14:creationId xmlns:p14="http://schemas.microsoft.com/office/powerpoint/2010/main" val="325209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2008, more than half the world’s population has lived in urban areas, a proportion that is expected to rise to 60 per cent by 2030. Cities and metropolises are engines of growth, generating nearly 80 per cent of global GDP. But they also face mounting problems: increasing air pollution, unplanned land use, growing populations living in slums and lack of basic services. </a:t>
            </a:r>
          </a:p>
          <a:p>
            <a:endParaRPr lang="en-US" dirty="0"/>
          </a:p>
          <a:p>
            <a:r>
              <a:rPr lang="en-US" dirty="0"/>
              <a:t>In addition, climate change has increased the frequency and severity of natural disasters. With their dense populations and growing concentration of economic activities, cities are becoming more vulnerable to such disasters. </a:t>
            </a:r>
          </a:p>
          <a:p>
            <a:endParaRPr lang="en-US" dirty="0"/>
          </a:p>
          <a:p>
            <a:r>
              <a:rPr lang="en-US" dirty="0"/>
              <a:t>With sound urban planning and management, cities can become inclusive, safe, resilient and sustainable as well as dynamic hubs of innovation and enterprise. Globally, 152 countries have national urban policies in place to promote more coordinated and interconnected urban development that sets the stage for sustainable urbanization. More work is still needed to ensure effective implementation of such policies.</a:t>
            </a:r>
          </a:p>
        </p:txBody>
      </p:sp>
      <p:sp>
        <p:nvSpPr>
          <p:cNvPr id="4" name="Slide Number Placeholder 3"/>
          <p:cNvSpPr>
            <a:spLocks noGrp="1"/>
          </p:cNvSpPr>
          <p:nvPr>
            <p:ph type="sldNum" sz="quarter" idx="10"/>
          </p:nvPr>
        </p:nvSpPr>
        <p:spPr/>
        <p:txBody>
          <a:bodyPr/>
          <a:lstStyle/>
          <a:p>
            <a:fld id="{6DCD2FDC-73A3-4761-97FB-CFB66D24DBBA}" type="slidenum">
              <a:rPr lang="en-GB" smtClean="0"/>
              <a:pPr/>
              <a:t>7</a:t>
            </a:fld>
            <a:endParaRPr lang="en-GB"/>
          </a:p>
        </p:txBody>
      </p:sp>
    </p:spTree>
    <p:extLst>
      <p:ext uri="{BB962C8B-B14F-4D97-AF65-F5344CB8AC3E}">
        <p14:creationId xmlns:p14="http://schemas.microsoft.com/office/powerpoint/2010/main" val="38516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decade, the number of violent conflicts has increased significantly, leading to the forced displacement of millions of people (the number in 2017 reached another record high of 68.5 million). According to recent analyses, one of the effects of conflict is a rise in hunger and food insecurity. </a:t>
            </a:r>
          </a:p>
          <a:p>
            <a:endParaRPr lang="en-US" dirty="0"/>
          </a:p>
          <a:p>
            <a:r>
              <a:rPr lang="en-US" dirty="0"/>
              <a:t>And for the first time in more than a decade, the number of people who are undernourished has increased—from 777 million in 2015 to 815 million people in 2016. Conflict is one of the main drivers of food insecurity in 18 countries, where 74 million people are in need of urgent humanitarian assistance.</a:t>
            </a:r>
          </a:p>
          <a:p>
            <a:endParaRPr lang="en-US" dirty="0"/>
          </a:p>
          <a:p>
            <a:r>
              <a:rPr lang="en-US" dirty="0"/>
              <a:t>Investing in good governance, improving the living conditions of people, reducing inequality and strengthening the capacities of communities can help build resilience to the threat of conflict and maintain peace in the event of a violent shock or long-term stressor. </a:t>
            </a:r>
          </a:p>
          <a:p>
            <a:endParaRPr lang="en-US" dirty="0"/>
          </a:p>
        </p:txBody>
      </p:sp>
      <p:sp>
        <p:nvSpPr>
          <p:cNvPr id="4" name="Slide Number Placeholder 3"/>
          <p:cNvSpPr>
            <a:spLocks noGrp="1"/>
          </p:cNvSpPr>
          <p:nvPr>
            <p:ph type="sldNum" sz="quarter" idx="10"/>
          </p:nvPr>
        </p:nvSpPr>
        <p:spPr/>
        <p:txBody>
          <a:bodyPr/>
          <a:lstStyle/>
          <a:p>
            <a:fld id="{6DCD2FDC-73A3-4761-97FB-CFB66D24DBBA}" type="slidenum">
              <a:rPr lang="en-GB" smtClean="0"/>
              <a:pPr/>
              <a:t>8</a:t>
            </a:fld>
            <a:endParaRPr lang="en-GB"/>
          </a:p>
        </p:txBody>
      </p:sp>
    </p:spTree>
    <p:extLst>
      <p:ext uri="{BB962C8B-B14F-4D97-AF65-F5344CB8AC3E}">
        <p14:creationId xmlns:p14="http://schemas.microsoft.com/office/powerpoint/2010/main" val="304806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Wingdings" panose="05000000000000000000" pitchFamily="2" charset="2"/>
              <a:buNone/>
            </a:pPr>
            <a:r>
              <a:rPr lang="en-US" dirty="0"/>
              <a:t>Globally, the number of international migrants reached an estimated 258 million in 2017, up from 173 million in 2000. Migration contributes to inclusive and sustainable economic growth and development, in both countries of origin and destination. </a:t>
            </a:r>
          </a:p>
          <a:p>
            <a:pPr marL="0" indent="0">
              <a:spcAft>
                <a:spcPts val="1200"/>
              </a:spcAft>
              <a:buFont typeface="Wingdings" panose="05000000000000000000" pitchFamily="2" charset="2"/>
              <a:buNone/>
            </a:pPr>
            <a:endParaRPr lang="en-US" dirty="0"/>
          </a:p>
          <a:p>
            <a:pPr marL="0" indent="0">
              <a:spcAft>
                <a:spcPts val="1200"/>
              </a:spcAft>
              <a:buFont typeface="Wingdings" panose="05000000000000000000" pitchFamily="2" charset="2"/>
              <a:buNone/>
            </a:pPr>
            <a:r>
              <a:rPr lang="en-US" dirty="0"/>
              <a:t>In 2017, remittance flows to low- and middle-income countries reached $466 billion, more than three times the amount of ODA they received that year. </a:t>
            </a:r>
            <a:r>
              <a:rPr lang="en-US" sz="1200" dirty="0">
                <a:solidFill>
                  <a:schemeClr val="tx2"/>
                </a:solidFill>
                <a:latin typeface="Arial" panose="020B0604020202020204" pitchFamily="34" charset="0"/>
                <a:cs typeface="Arial" panose="020B0604020202020204" pitchFamily="34" charset="0"/>
              </a:rPr>
              <a:t>Countries of destination also benefit since migrants fill critical labour gaps, create jobs, pay taxes and social security contributions. Migrants remain highly vulnerable and investments in sustainable and resilient societies benefit all.</a:t>
            </a:r>
          </a:p>
          <a:p>
            <a:pPr marL="0" indent="0">
              <a:spcAft>
                <a:spcPts val="1200"/>
              </a:spcAft>
              <a:buFont typeface="Wingdings" panose="05000000000000000000" pitchFamily="2" charset="2"/>
              <a:buNone/>
            </a:pPr>
            <a:endParaRPr lang="en-US" sz="1200" dirty="0">
              <a:solidFill>
                <a:schemeClr val="tx2"/>
              </a:solidFill>
              <a:latin typeface="Arial" panose="020B0604020202020204" pitchFamily="34" charset="0"/>
              <a:cs typeface="Arial" panose="020B0604020202020204" pitchFamily="34" charset="0"/>
            </a:endParaRPr>
          </a:p>
          <a:p>
            <a:pPr marL="0" indent="0">
              <a:spcAft>
                <a:spcPts val="1200"/>
              </a:spcAft>
              <a:buFont typeface="Wingdings" panose="05000000000000000000" pitchFamily="2" charset="2"/>
              <a:buNone/>
            </a:pPr>
            <a:r>
              <a:rPr lang="en-US" dirty="0"/>
              <a:t>Nevertheless, many migrants remain highly vulnerable, and investments in sustainable and resilient societies will benefit them as well. </a:t>
            </a:r>
            <a:endParaRPr lang="en-GB" sz="1200"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DCD2FDC-73A3-4761-97FB-CFB66D24DBBA}" type="slidenum">
              <a:rPr lang="en-GB" smtClean="0"/>
              <a:pPr/>
              <a:t>9</a:t>
            </a:fld>
            <a:endParaRPr lang="en-GB"/>
          </a:p>
        </p:txBody>
      </p:sp>
    </p:spTree>
    <p:extLst>
      <p:ext uri="{BB962C8B-B14F-4D97-AF65-F5344CB8AC3E}">
        <p14:creationId xmlns:p14="http://schemas.microsoft.com/office/powerpoint/2010/main" val="222904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31821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32155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420211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7581" y="1553226"/>
            <a:ext cx="3976419" cy="372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3"/>
          <p:cNvSpPr>
            <a:spLocks noGrp="1" noChangeArrowheads="1"/>
          </p:cNvSpPr>
          <p:nvPr>
            <p:ph type="ctrTitle" sz="quarter" hasCustomPrompt="1"/>
          </p:nvPr>
        </p:nvSpPr>
        <p:spPr>
          <a:xfrm>
            <a:off x="298591" y="1620937"/>
            <a:ext cx="5037498" cy="566309"/>
          </a:xfrm>
        </p:spPr>
        <p:txBody>
          <a:bodyPr anchor="ctr"/>
          <a:lstStyle>
            <a:lvl1pPr algn="l">
              <a:lnSpc>
                <a:spcPct val="110000"/>
              </a:lnSpc>
              <a:spcBef>
                <a:spcPct val="25000"/>
              </a:spcBef>
              <a:spcAft>
                <a:spcPct val="25000"/>
              </a:spcAft>
              <a:defRPr sz="2800" cap="all">
                <a:solidFill>
                  <a:srgbClr val="002060"/>
                </a:solidFill>
              </a:defRPr>
            </a:lvl1pPr>
          </a:lstStyle>
          <a:p>
            <a:r>
              <a:rPr lang="en-US" dirty="0"/>
              <a:t>Click to edit TITLE</a:t>
            </a:r>
            <a:endParaRPr lang="en-GB" dirty="0"/>
          </a:p>
        </p:txBody>
      </p:sp>
      <p:sp>
        <p:nvSpPr>
          <p:cNvPr id="14" name="Subtitle 6"/>
          <p:cNvSpPr>
            <a:spLocks noGrp="1"/>
          </p:cNvSpPr>
          <p:nvPr>
            <p:ph type="subTitle" sz="quarter" idx="1" hasCustomPrompt="1"/>
          </p:nvPr>
        </p:nvSpPr>
        <p:spPr>
          <a:xfrm>
            <a:off x="424364" y="4506934"/>
            <a:ext cx="5087088" cy="1221616"/>
          </a:xfrm>
        </p:spPr>
        <p:txBody>
          <a:bodyPr/>
          <a:lstStyle>
            <a:lvl1pPr marL="0" marR="0" indent="0" algn="l" defTabSz="914400" rtl="0" eaLnBrk="1" fontAlgn="base" latinLnBrk="0" hangingPunct="1">
              <a:lnSpc>
                <a:spcPct val="105000"/>
              </a:lnSpc>
              <a:spcBef>
                <a:spcPts val="0"/>
              </a:spcBef>
              <a:spcAft>
                <a:spcPct val="0"/>
              </a:spcAft>
              <a:buClr>
                <a:srgbClr val="78642A"/>
              </a:buClr>
              <a:buSzPct val="115000"/>
              <a:buFontTx/>
              <a:buNone/>
              <a:tabLst/>
              <a:defRPr>
                <a:solidFill>
                  <a:schemeClr val="bg1">
                    <a:lumMod val="50000"/>
                  </a:schemeClr>
                </a:solidFill>
              </a:defRPr>
            </a:lvl1pPr>
          </a:lstStyle>
          <a:p>
            <a:pPr lvl="0">
              <a:lnSpc>
                <a:spcPct val="105000"/>
              </a:lnSpc>
              <a:spcBef>
                <a:spcPts val="0"/>
              </a:spcBef>
              <a:buClr>
                <a:srgbClr val="78642A"/>
              </a:buClr>
              <a:buSzPct val="115000"/>
            </a:pPr>
            <a:r>
              <a:rPr lang="en-GB" dirty="0"/>
              <a:t>Speaker</a:t>
            </a:r>
          </a:p>
          <a:p>
            <a:pPr lvl="0">
              <a:lnSpc>
                <a:spcPct val="105000"/>
              </a:lnSpc>
              <a:spcBef>
                <a:spcPts val="0"/>
              </a:spcBef>
              <a:buClr>
                <a:srgbClr val="78642A"/>
              </a:buClr>
              <a:buSzPct val="115000"/>
            </a:pPr>
            <a:r>
              <a:rPr lang="en-GB" dirty="0"/>
              <a:t>Organization</a:t>
            </a:r>
          </a:p>
          <a:p>
            <a:pPr lvl="0">
              <a:lnSpc>
                <a:spcPct val="105000"/>
              </a:lnSpc>
              <a:spcBef>
                <a:spcPts val="0"/>
              </a:spcBef>
              <a:buClr>
                <a:srgbClr val="78642A"/>
              </a:buClr>
              <a:buSzPct val="115000"/>
            </a:pPr>
            <a:endParaRPr lang="en-GB" dirty="0"/>
          </a:p>
          <a:p>
            <a:pPr lvl="0">
              <a:lnSpc>
                <a:spcPct val="105000"/>
              </a:lnSpc>
              <a:spcBef>
                <a:spcPts val="0"/>
              </a:spcBef>
              <a:buClr>
                <a:srgbClr val="78642A"/>
              </a:buClr>
              <a:buSzPct val="115000"/>
            </a:pPr>
            <a:r>
              <a:rPr lang="en-GB" dirty="0"/>
              <a:t>Date</a:t>
            </a:r>
          </a:p>
          <a:p>
            <a:pPr algn="l"/>
            <a:endParaRPr lang="en-GB" sz="1400" b="0" dirty="0">
              <a:solidFill>
                <a:srgbClr val="000000"/>
              </a:solidFill>
            </a:endParaRPr>
          </a:p>
        </p:txBody>
      </p:sp>
    </p:spTree>
    <p:extLst>
      <p:ext uri="{BB962C8B-B14F-4D97-AF65-F5344CB8AC3E}">
        <p14:creationId xmlns:p14="http://schemas.microsoft.com/office/powerpoint/2010/main" val="157304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9" name="Rectangle 3"/>
          <p:cNvSpPr>
            <a:spLocks noGrp="1" noChangeArrowheads="1"/>
          </p:cNvSpPr>
          <p:nvPr>
            <p:ph type="ctrTitle" sz="quarter" hasCustomPrompt="1"/>
          </p:nvPr>
        </p:nvSpPr>
        <p:spPr>
          <a:xfrm>
            <a:off x="2356002" y="2814464"/>
            <a:ext cx="5852578" cy="498598"/>
          </a:xfrm>
        </p:spPr>
        <p:txBody>
          <a:bodyPr anchor="ctr"/>
          <a:lstStyle>
            <a:lvl1pPr algn="l">
              <a:lnSpc>
                <a:spcPct val="110000"/>
              </a:lnSpc>
              <a:spcBef>
                <a:spcPct val="25000"/>
              </a:spcBef>
              <a:spcAft>
                <a:spcPct val="25000"/>
              </a:spcAft>
              <a:defRPr sz="2400" cap="none" baseline="0">
                <a:solidFill>
                  <a:srgbClr val="002060"/>
                </a:solidFill>
              </a:defRPr>
            </a:lvl1pPr>
          </a:lstStyle>
          <a:p>
            <a:r>
              <a:rPr lang="en-US" dirty="0"/>
              <a:t>Click to edit section title</a:t>
            </a:r>
            <a:endParaRPr lang="en-GB" dirty="0"/>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35" y="1981200"/>
            <a:ext cx="2251467" cy="210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31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8957" y="224135"/>
            <a:ext cx="7572043" cy="461665"/>
          </a:xfrm>
        </p:spPr>
        <p:txBody>
          <a:bodyPr/>
          <a:lstStyle>
            <a:lvl1pPr>
              <a:defRPr baseline="0">
                <a:solidFill>
                  <a:srgbClr val="00206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37346" y="609600"/>
            <a:ext cx="7563654"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437346" y="1447800"/>
            <a:ext cx="7857459"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2980964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cument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4531" y="347246"/>
            <a:ext cx="7566470" cy="338554"/>
          </a:xfrm>
        </p:spPr>
        <p:txBody>
          <a:bodyPr/>
          <a:lstStyle>
            <a:lvl1pPr>
              <a:defRPr sz="1600" baseline="0"/>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42919" y="609600"/>
            <a:ext cx="7558081" cy="286232"/>
          </a:xfrm>
          <a:noFill/>
          <a:ln w="9525">
            <a:noFill/>
            <a:miter lim="800000"/>
            <a:headEnd/>
            <a:tailEnd/>
          </a:ln>
          <a:effectLst/>
        </p:spPr>
        <p:txBody>
          <a:bodyPr wrap="square">
            <a:spAutoFit/>
          </a:bodyPr>
          <a:lstStyle>
            <a:lvl1pPr marL="0" indent="0">
              <a:lnSpc>
                <a:spcPct val="105000"/>
              </a:lnSpc>
              <a:spcBef>
                <a:spcPts val="0"/>
              </a:spcBef>
              <a:buNone/>
              <a:defRPr lang="en-US" sz="12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9" name="Text Placeholder 12"/>
          <p:cNvSpPr>
            <a:spLocks noGrp="1"/>
          </p:cNvSpPr>
          <p:nvPr>
            <p:ph type="body" sz="quarter" idx="14" hasCustomPrompt="1"/>
          </p:nvPr>
        </p:nvSpPr>
        <p:spPr>
          <a:xfrm>
            <a:off x="442919" y="1628800"/>
            <a:ext cx="7857459" cy="461665"/>
          </a:xfrm>
          <a:noFill/>
          <a:ln w="9525">
            <a:noFill/>
            <a:miter lim="800000"/>
            <a:headEnd/>
            <a:tailEnd/>
          </a:ln>
          <a:effectLst/>
        </p:spPr>
        <p:txBody>
          <a:bodyPr wrap="square">
            <a:spAutoFit/>
          </a:bodyPr>
          <a:lstStyle>
            <a:lvl1pPr marL="180975" indent="-180975">
              <a:lnSpc>
                <a:spcPct val="114000"/>
              </a:lnSpc>
              <a:spcBef>
                <a:spcPts val="0"/>
              </a:spcBef>
              <a:buClr>
                <a:schemeClr val="tx1"/>
              </a:buClr>
              <a:buFont typeface="Wingdings" panose="05000000000000000000" pitchFamily="2" charset="2"/>
              <a:buChar char=""/>
              <a:defRPr lang="en-US" sz="1200" baseline="0" dirty="0" smtClean="0">
                <a:solidFill>
                  <a:schemeClr val="bg2">
                    <a:lumMod val="50000"/>
                  </a:schemeClr>
                </a:solidFill>
              </a:defRPr>
            </a:lvl1pPr>
            <a:lvl2pPr marL="357188" indent="-174625">
              <a:lnSpc>
                <a:spcPct val="114000"/>
              </a:lnSpc>
              <a:spcBef>
                <a:spcPts val="0"/>
              </a:spcBef>
              <a:buClr>
                <a:schemeClr val="tx2"/>
              </a:buClr>
              <a:buFont typeface="Arial" panose="020B0604020202020204" pitchFamily="34" charset="0"/>
              <a:buChar char="-"/>
              <a:defRPr lang="en-US" sz="10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p:txBody>
      </p:sp>
    </p:spTree>
    <p:extLst>
      <p:ext uri="{BB962C8B-B14F-4D97-AF65-F5344CB8AC3E}">
        <p14:creationId xmlns:p14="http://schemas.microsoft.com/office/powerpoint/2010/main" val="383271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bwMode="auto">
          <a:xfrm>
            <a:off x="538164" y="1910517"/>
            <a:ext cx="7715249"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p:spPr>
      </p:cxnSp>
      <p:sp>
        <p:nvSpPr>
          <p:cNvPr id="5" name="Content Placeholder 7"/>
          <p:cNvSpPr>
            <a:spLocks noGrp="1"/>
          </p:cNvSpPr>
          <p:nvPr>
            <p:ph sz="quarter" idx="14"/>
          </p:nvPr>
        </p:nvSpPr>
        <p:spPr>
          <a:xfrm>
            <a:off x="547688" y="2101848"/>
            <a:ext cx="7705726" cy="3583727"/>
          </a:xfrm>
        </p:spPr>
        <p:txBody>
          <a:bodyPr vert="horz"/>
          <a:lstStyle>
            <a:lvl4pPr marL="1400175" indent="0">
              <a:buNone/>
              <a:defRPr>
                <a:latin typeface="+mj-lt"/>
              </a:defRPr>
            </a:lvl4pPr>
          </a:lstStyle>
          <a:p>
            <a:pPr lvl="0"/>
            <a:r>
              <a:rPr lang="en-US"/>
              <a:t>Click to edit Master text styles</a:t>
            </a:r>
          </a:p>
        </p:txBody>
      </p:sp>
      <p:sp>
        <p:nvSpPr>
          <p:cNvPr id="6" name="Text Placeholder 9"/>
          <p:cNvSpPr>
            <a:spLocks noGrp="1"/>
          </p:cNvSpPr>
          <p:nvPr>
            <p:ph type="body" sz="quarter" idx="15" hasCustomPrompt="1"/>
          </p:nvPr>
        </p:nvSpPr>
        <p:spPr>
          <a:xfrm>
            <a:off x="445737" y="1603157"/>
            <a:ext cx="7855776" cy="307777"/>
          </a:xfrm>
        </p:spPr>
        <p:txBody>
          <a:bodyPr vert="horz"/>
          <a:lstStyle>
            <a:lvl1pPr marL="0" indent="0">
              <a:buNone/>
              <a:defRPr sz="1400" b="0" baseline="0">
                <a:solidFill>
                  <a:schemeClr val="bg2">
                    <a:lumMod val="50000"/>
                  </a:schemeClr>
                </a:solidFill>
              </a:defRPr>
            </a:lvl1pPr>
            <a:lvl5pPr marL="1828800" indent="0">
              <a:buNone/>
              <a:defRPr/>
            </a:lvl5pPr>
          </a:lstStyle>
          <a:p>
            <a:pPr lvl="0"/>
            <a:r>
              <a:rPr lang="en-US" dirty="0"/>
              <a:t>Click to edit image / chart / table title</a:t>
            </a:r>
          </a:p>
        </p:txBody>
      </p:sp>
      <p:sp>
        <p:nvSpPr>
          <p:cNvPr id="7" name="Title 1"/>
          <p:cNvSpPr>
            <a:spLocks noGrp="1"/>
          </p:cNvSpPr>
          <p:nvPr>
            <p:ph type="title" hasCustomPrompt="1"/>
          </p:nvPr>
        </p:nvSpPr>
        <p:spPr>
          <a:xfrm>
            <a:off x="428959" y="300335"/>
            <a:ext cx="7864879" cy="461665"/>
          </a:xfrm>
        </p:spPr>
        <p:txBody>
          <a:bodyPr/>
          <a:lstStyle>
            <a:lvl1pPr>
              <a:defRPr baseline="0"/>
            </a:lvl1pPr>
          </a:lstStyle>
          <a:p>
            <a:r>
              <a:rPr lang="en-US" dirty="0"/>
              <a:t>Click to edit image slide title</a:t>
            </a:r>
            <a:endParaRPr lang="en-GB" dirty="0"/>
          </a:p>
        </p:txBody>
      </p:sp>
      <p:sp>
        <p:nvSpPr>
          <p:cNvPr id="8" name="Text Placeholder 12"/>
          <p:cNvSpPr>
            <a:spLocks noGrp="1"/>
          </p:cNvSpPr>
          <p:nvPr>
            <p:ph type="body" sz="quarter" idx="13" hasCustomPrompt="1"/>
          </p:nvPr>
        </p:nvSpPr>
        <p:spPr>
          <a:xfrm>
            <a:off x="437348" y="685800"/>
            <a:ext cx="7857460"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Tree>
    <p:extLst>
      <p:ext uri="{BB962C8B-B14F-4D97-AF65-F5344CB8AC3E}">
        <p14:creationId xmlns:p14="http://schemas.microsoft.com/office/powerpoint/2010/main" val="2514136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ized Slid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25478" y="152400"/>
            <a:ext cx="7575522" cy="523220"/>
          </a:xfrm>
        </p:spPr>
        <p:txBody>
          <a:bodyPr/>
          <a:lstStyle>
            <a:lvl1pPr>
              <a:defRPr sz="2800" baseline="0"/>
            </a:lvl1pPr>
          </a:lstStyle>
          <a:p>
            <a:r>
              <a:rPr lang="en-US" dirty="0"/>
              <a:t>Click to edit oversized slide title</a:t>
            </a:r>
            <a:endParaRPr lang="en-GB" dirty="0"/>
          </a:p>
        </p:txBody>
      </p:sp>
      <p:sp>
        <p:nvSpPr>
          <p:cNvPr id="11" name="Text Placeholder 12"/>
          <p:cNvSpPr>
            <a:spLocks noGrp="1"/>
          </p:cNvSpPr>
          <p:nvPr>
            <p:ph type="body" sz="quarter" idx="13" hasCustomPrompt="1"/>
          </p:nvPr>
        </p:nvSpPr>
        <p:spPr>
          <a:xfrm>
            <a:off x="428959" y="609600"/>
            <a:ext cx="7572042" cy="380873"/>
          </a:xfrm>
          <a:noFill/>
          <a:ln w="9525">
            <a:noFill/>
            <a:miter lim="800000"/>
            <a:headEnd/>
            <a:tailEnd/>
          </a:ln>
          <a:effectLst/>
        </p:spPr>
        <p:txBody>
          <a:bodyPr wrap="square">
            <a:spAutoFit/>
          </a:bodyPr>
          <a:lstStyle>
            <a:lvl1pPr marL="0" indent="0">
              <a:lnSpc>
                <a:spcPct val="105000"/>
              </a:lnSpc>
              <a:spcBef>
                <a:spcPts val="0"/>
              </a:spcBef>
              <a:buNone/>
              <a:defRPr lang="en-US" sz="18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7" name="Text Placeholder 3"/>
          <p:cNvSpPr>
            <a:spLocks noGrp="1"/>
          </p:cNvSpPr>
          <p:nvPr>
            <p:ph type="body" sz="quarter" idx="17" hasCustomPrompt="1"/>
          </p:nvPr>
        </p:nvSpPr>
        <p:spPr>
          <a:xfrm>
            <a:off x="448501" y="1752600"/>
            <a:ext cx="7881683" cy="746358"/>
          </a:xfrm>
        </p:spPr>
        <p:txBody>
          <a:bodyPr/>
          <a:lstStyle>
            <a:lvl1pPr marL="182563" indent="-182563">
              <a:lnSpc>
                <a:spcPct val="125000"/>
              </a:lnSpc>
              <a:spcBef>
                <a:spcPts val="0"/>
              </a:spcBef>
              <a:buFont typeface="Arial" panose="020B0604020202020204" pitchFamily="34" charset="0"/>
              <a:buChar char="•"/>
              <a:defRPr sz="1800">
                <a:solidFill>
                  <a:schemeClr val="bg2">
                    <a:lumMod val="50000"/>
                  </a:schemeClr>
                </a:solidFill>
              </a:defRPr>
            </a:lvl1pPr>
            <a:lvl2pPr marL="357188" indent="-174625">
              <a:lnSpc>
                <a:spcPct val="125000"/>
              </a:lnSpc>
              <a:spcBef>
                <a:spcPts val="0"/>
              </a:spcBef>
              <a:buClr>
                <a:schemeClr val="tx2"/>
              </a:buClr>
              <a:buSzPct val="100000"/>
              <a:buFont typeface="Arial" panose="020B0604020202020204" pitchFamily="34" charset="0"/>
              <a:buChar char="-"/>
              <a:defRPr sz="1600">
                <a:solidFill>
                  <a:schemeClr val="bg2">
                    <a:lumMod val="75000"/>
                  </a:schemeClr>
                </a:solidFill>
              </a:defRPr>
            </a:lvl2pPr>
          </a:lstStyle>
          <a:p>
            <a:pPr lvl="0"/>
            <a:r>
              <a:rPr lang="en-US" dirty="0"/>
              <a:t>Click to edit bulleted text</a:t>
            </a:r>
          </a:p>
          <a:p>
            <a:pPr lvl="1"/>
            <a:r>
              <a:rPr lang="en-US" dirty="0"/>
              <a:t>Second level</a:t>
            </a:r>
          </a:p>
        </p:txBody>
      </p:sp>
    </p:spTree>
    <p:extLst>
      <p:ext uri="{BB962C8B-B14F-4D97-AF65-F5344CB8AC3E}">
        <p14:creationId xmlns:p14="http://schemas.microsoft.com/office/powerpoint/2010/main" val="174197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7581" y="1553226"/>
            <a:ext cx="3976419" cy="372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3"/>
          <p:cNvSpPr>
            <a:spLocks noGrp="1" noChangeArrowheads="1"/>
          </p:cNvSpPr>
          <p:nvPr>
            <p:ph type="ctrTitle" sz="quarter" hasCustomPrompt="1"/>
          </p:nvPr>
        </p:nvSpPr>
        <p:spPr>
          <a:xfrm>
            <a:off x="298590" y="1350402"/>
            <a:ext cx="4674243" cy="1311128"/>
          </a:xfrm>
        </p:spPr>
        <p:txBody>
          <a:bodyPr anchor="ctr"/>
          <a:lstStyle>
            <a:lvl1pPr algn="l">
              <a:lnSpc>
                <a:spcPct val="110000"/>
              </a:lnSpc>
              <a:spcBef>
                <a:spcPct val="25000"/>
              </a:spcBef>
              <a:spcAft>
                <a:spcPct val="25000"/>
              </a:spcAft>
              <a:defRPr sz="3600" cap="all">
                <a:solidFill>
                  <a:srgbClr val="002060"/>
                </a:solidFill>
              </a:defRPr>
            </a:lvl1pPr>
          </a:lstStyle>
          <a:p>
            <a:r>
              <a:rPr lang="en-US" dirty="0"/>
              <a:t>Click to edit TITLE</a:t>
            </a:r>
            <a:endParaRPr lang="en-GB" dirty="0"/>
          </a:p>
        </p:txBody>
      </p:sp>
      <p:sp>
        <p:nvSpPr>
          <p:cNvPr id="14" name="Subtitle 6"/>
          <p:cNvSpPr>
            <a:spLocks noGrp="1"/>
          </p:cNvSpPr>
          <p:nvPr>
            <p:ph type="subTitle" sz="quarter" idx="1" hasCustomPrompt="1"/>
          </p:nvPr>
        </p:nvSpPr>
        <p:spPr>
          <a:xfrm>
            <a:off x="424364" y="4506934"/>
            <a:ext cx="4648677" cy="1221616"/>
          </a:xfrm>
        </p:spPr>
        <p:txBody>
          <a:bodyPr/>
          <a:lstStyle>
            <a:lvl1pPr marL="0" marR="0" indent="0" algn="l" defTabSz="914400" rtl="0" eaLnBrk="1" fontAlgn="base" latinLnBrk="0" hangingPunct="1">
              <a:lnSpc>
                <a:spcPct val="105000"/>
              </a:lnSpc>
              <a:spcBef>
                <a:spcPts val="0"/>
              </a:spcBef>
              <a:spcAft>
                <a:spcPct val="0"/>
              </a:spcAft>
              <a:buClr>
                <a:srgbClr val="78642A"/>
              </a:buClr>
              <a:buSzPct val="115000"/>
              <a:buFontTx/>
              <a:buNone/>
              <a:tabLst/>
              <a:defRPr>
                <a:solidFill>
                  <a:schemeClr val="bg1">
                    <a:lumMod val="50000"/>
                  </a:schemeClr>
                </a:solidFill>
              </a:defRPr>
            </a:lvl1pPr>
          </a:lstStyle>
          <a:p>
            <a:pPr lvl="0">
              <a:lnSpc>
                <a:spcPct val="105000"/>
              </a:lnSpc>
              <a:spcBef>
                <a:spcPts val="0"/>
              </a:spcBef>
              <a:buClr>
                <a:srgbClr val="78642A"/>
              </a:buClr>
              <a:buSzPct val="115000"/>
            </a:pPr>
            <a:r>
              <a:rPr lang="en-GB" dirty="0"/>
              <a:t>Speaker</a:t>
            </a:r>
          </a:p>
          <a:p>
            <a:pPr lvl="0">
              <a:lnSpc>
                <a:spcPct val="105000"/>
              </a:lnSpc>
              <a:spcBef>
                <a:spcPts val="0"/>
              </a:spcBef>
              <a:buClr>
                <a:srgbClr val="78642A"/>
              </a:buClr>
              <a:buSzPct val="115000"/>
            </a:pPr>
            <a:r>
              <a:rPr lang="en-GB" dirty="0"/>
              <a:t>Organization</a:t>
            </a:r>
          </a:p>
          <a:p>
            <a:pPr lvl="0">
              <a:lnSpc>
                <a:spcPct val="105000"/>
              </a:lnSpc>
              <a:spcBef>
                <a:spcPts val="0"/>
              </a:spcBef>
              <a:buClr>
                <a:srgbClr val="78642A"/>
              </a:buClr>
              <a:buSzPct val="115000"/>
            </a:pPr>
            <a:endParaRPr lang="en-GB" dirty="0"/>
          </a:p>
          <a:p>
            <a:pPr lvl="0">
              <a:lnSpc>
                <a:spcPct val="105000"/>
              </a:lnSpc>
              <a:spcBef>
                <a:spcPts val="0"/>
              </a:spcBef>
              <a:buClr>
                <a:srgbClr val="78642A"/>
              </a:buClr>
              <a:buSzPct val="115000"/>
            </a:pPr>
            <a:r>
              <a:rPr lang="en-GB" dirty="0"/>
              <a:t>Date</a:t>
            </a:r>
          </a:p>
          <a:p>
            <a:pPr algn="l"/>
            <a:endParaRPr lang="en-GB" sz="1400" b="0" dirty="0">
              <a:solidFill>
                <a:srgbClr val="000000"/>
              </a:solidFill>
            </a:endParaRPr>
          </a:p>
        </p:txBody>
      </p:sp>
      <p:sp>
        <p:nvSpPr>
          <p:cNvPr id="15" name="Subtitle 6"/>
          <p:cNvSpPr txBox="1">
            <a:spLocks/>
          </p:cNvSpPr>
          <p:nvPr userDrawn="1"/>
        </p:nvSpPr>
        <p:spPr bwMode="auto">
          <a:xfrm>
            <a:off x="436181" y="6516997"/>
            <a:ext cx="7203621" cy="243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5" y="6467544"/>
            <a:ext cx="388111" cy="3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27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Slide">
    <p:spTree>
      <p:nvGrpSpPr>
        <p:cNvPr id="1" name=""/>
        <p:cNvGrpSpPr/>
        <p:nvPr/>
      </p:nvGrpSpPr>
      <p:grpSpPr>
        <a:xfrm>
          <a:off x="0" y="0"/>
          <a:ext cx="0" cy="0"/>
          <a:chOff x="0" y="0"/>
          <a:chExt cx="0" cy="0"/>
        </a:xfrm>
      </p:grpSpPr>
      <p:sp>
        <p:nvSpPr>
          <p:cNvPr id="15" name="Subtitle 6"/>
          <p:cNvSpPr txBox="1">
            <a:spLocks/>
          </p:cNvSpPr>
          <p:nvPr userDrawn="1"/>
        </p:nvSpPr>
        <p:spPr bwMode="auto">
          <a:xfrm>
            <a:off x="436181" y="6516997"/>
            <a:ext cx="7203621" cy="243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sp>
        <p:nvSpPr>
          <p:cNvPr id="9" name="Rectangle 3"/>
          <p:cNvSpPr>
            <a:spLocks noGrp="1" noChangeArrowheads="1"/>
          </p:cNvSpPr>
          <p:nvPr>
            <p:ph type="ctrTitle" sz="quarter" hasCustomPrompt="1"/>
          </p:nvPr>
        </p:nvSpPr>
        <p:spPr>
          <a:xfrm>
            <a:off x="2050657" y="2881767"/>
            <a:ext cx="6227380" cy="498598"/>
          </a:xfrm>
        </p:spPr>
        <p:txBody>
          <a:bodyPr anchor="ctr"/>
          <a:lstStyle>
            <a:lvl1pPr algn="l">
              <a:lnSpc>
                <a:spcPct val="110000"/>
              </a:lnSpc>
              <a:spcBef>
                <a:spcPct val="25000"/>
              </a:spcBef>
              <a:spcAft>
                <a:spcPct val="25000"/>
              </a:spcAft>
              <a:defRPr sz="2400" cap="none" baseline="0">
                <a:solidFill>
                  <a:srgbClr val="002060"/>
                </a:solidFill>
              </a:defRPr>
            </a:lvl1pPr>
          </a:lstStyle>
          <a:p>
            <a:r>
              <a:rPr lang="en-US" dirty="0"/>
              <a:t>Click to edit section title</a:t>
            </a:r>
            <a:endParaRPr lang="en-GB" dirty="0"/>
          </a:p>
        </p:txBody>
      </p:sp>
      <p:pic>
        <p:nvPicPr>
          <p:cNvPr id="6" name="Picture 5" descr="SDG ring lar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368943"/>
            <a:ext cx="1669657" cy="1669657"/>
          </a:xfrm>
          <a:prstGeom prst="rect">
            <a:avLst/>
          </a:prstGeom>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5" y="6467544"/>
            <a:ext cx="388111" cy="3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42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1415175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8957" y="152400"/>
            <a:ext cx="7572043" cy="461665"/>
          </a:xfrm>
        </p:spPr>
        <p:txBody>
          <a:bodyPr/>
          <a:lstStyle>
            <a:lvl1pPr>
              <a:defRPr baseline="0"/>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37346" y="533400"/>
            <a:ext cx="7563654"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437346" y="1703679"/>
            <a:ext cx="7857459"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257163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ocument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4530" y="359663"/>
            <a:ext cx="7864879" cy="338554"/>
          </a:xfrm>
        </p:spPr>
        <p:txBody>
          <a:bodyPr/>
          <a:lstStyle>
            <a:lvl1pPr>
              <a:defRPr sz="1600" baseline="0"/>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42919" y="628168"/>
            <a:ext cx="7857460" cy="286232"/>
          </a:xfrm>
          <a:noFill/>
          <a:ln w="9525">
            <a:noFill/>
            <a:miter lim="800000"/>
            <a:headEnd/>
            <a:tailEnd/>
          </a:ln>
          <a:effectLst/>
        </p:spPr>
        <p:txBody>
          <a:bodyPr wrap="square">
            <a:spAutoFit/>
          </a:bodyPr>
          <a:lstStyle>
            <a:lvl1pPr marL="0" indent="0">
              <a:lnSpc>
                <a:spcPct val="105000"/>
              </a:lnSpc>
              <a:spcBef>
                <a:spcPts val="0"/>
              </a:spcBef>
              <a:buNone/>
              <a:defRPr lang="en-US" sz="12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9" name="Text Placeholder 12"/>
          <p:cNvSpPr>
            <a:spLocks noGrp="1"/>
          </p:cNvSpPr>
          <p:nvPr>
            <p:ph type="body" sz="quarter" idx="14" hasCustomPrompt="1"/>
          </p:nvPr>
        </p:nvSpPr>
        <p:spPr>
          <a:xfrm>
            <a:off x="442919" y="1628800"/>
            <a:ext cx="7857459" cy="461665"/>
          </a:xfrm>
          <a:noFill/>
          <a:ln w="9525">
            <a:noFill/>
            <a:miter lim="800000"/>
            <a:headEnd/>
            <a:tailEnd/>
          </a:ln>
          <a:effectLst/>
        </p:spPr>
        <p:txBody>
          <a:bodyPr wrap="square">
            <a:spAutoFit/>
          </a:bodyPr>
          <a:lstStyle>
            <a:lvl1pPr marL="180975" indent="-180975">
              <a:lnSpc>
                <a:spcPct val="114000"/>
              </a:lnSpc>
              <a:spcBef>
                <a:spcPts val="0"/>
              </a:spcBef>
              <a:buClr>
                <a:schemeClr val="tx1"/>
              </a:buClr>
              <a:buFont typeface="Wingdings" panose="05000000000000000000" pitchFamily="2" charset="2"/>
              <a:buChar char=""/>
              <a:defRPr lang="en-US" sz="1200" baseline="0" dirty="0" smtClean="0">
                <a:solidFill>
                  <a:schemeClr val="bg2">
                    <a:lumMod val="50000"/>
                  </a:schemeClr>
                </a:solidFill>
              </a:defRPr>
            </a:lvl1pPr>
            <a:lvl2pPr marL="357188" indent="-174625">
              <a:lnSpc>
                <a:spcPct val="114000"/>
              </a:lnSpc>
              <a:spcBef>
                <a:spcPts val="0"/>
              </a:spcBef>
              <a:buClr>
                <a:schemeClr val="tx2"/>
              </a:buClr>
              <a:buFont typeface="Arial" panose="020B0604020202020204" pitchFamily="34" charset="0"/>
              <a:buChar char="-"/>
              <a:defRPr lang="en-US" sz="10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p:txBody>
      </p:sp>
    </p:spTree>
    <p:extLst>
      <p:ext uri="{BB962C8B-B14F-4D97-AF65-F5344CB8AC3E}">
        <p14:creationId xmlns:p14="http://schemas.microsoft.com/office/powerpoint/2010/main" val="71641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Slide">
    <p:spTree>
      <p:nvGrpSpPr>
        <p:cNvPr id="1" name=""/>
        <p:cNvGrpSpPr/>
        <p:nvPr/>
      </p:nvGrpSpPr>
      <p:grpSpPr>
        <a:xfrm>
          <a:off x="0" y="0"/>
          <a:ext cx="0" cy="0"/>
          <a:chOff x="0" y="0"/>
          <a:chExt cx="0" cy="0"/>
        </a:xfrm>
      </p:grpSpPr>
      <p:cxnSp>
        <p:nvCxnSpPr>
          <p:cNvPr id="4" name="Straight Connector 3"/>
          <p:cNvCxnSpPr/>
          <p:nvPr userDrawn="1"/>
        </p:nvCxnSpPr>
        <p:spPr bwMode="auto">
          <a:xfrm>
            <a:off x="538164" y="1910517"/>
            <a:ext cx="7715249"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p:spPr>
      </p:cxnSp>
      <p:sp>
        <p:nvSpPr>
          <p:cNvPr id="5" name="Content Placeholder 7"/>
          <p:cNvSpPr>
            <a:spLocks noGrp="1"/>
          </p:cNvSpPr>
          <p:nvPr>
            <p:ph sz="quarter" idx="14"/>
          </p:nvPr>
        </p:nvSpPr>
        <p:spPr>
          <a:xfrm>
            <a:off x="547688" y="2101848"/>
            <a:ext cx="7705726" cy="3583727"/>
          </a:xfrm>
        </p:spPr>
        <p:txBody>
          <a:bodyPr vert="horz"/>
          <a:lstStyle>
            <a:lvl4pPr marL="1400175" indent="0">
              <a:buNone/>
              <a:defRPr>
                <a:latin typeface="+mj-lt"/>
              </a:defRPr>
            </a:lvl4pPr>
          </a:lstStyle>
          <a:p>
            <a:pPr lvl="0"/>
            <a:r>
              <a:rPr lang="en-US"/>
              <a:t>Click to edit Master text styles</a:t>
            </a:r>
          </a:p>
        </p:txBody>
      </p:sp>
      <p:sp>
        <p:nvSpPr>
          <p:cNvPr id="6" name="Text Placeholder 9"/>
          <p:cNvSpPr>
            <a:spLocks noGrp="1"/>
          </p:cNvSpPr>
          <p:nvPr>
            <p:ph type="body" sz="quarter" idx="15" hasCustomPrompt="1"/>
          </p:nvPr>
        </p:nvSpPr>
        <p:spPr>
          <a:xfrm>
            <a:off x="445737" y="1603157"/>
            <a:ext cx="7855776" cy="307777"/>
          </a:xfrm>
        </p:spPr>
        <p:txBody>
          <a:bodyPr vert="horz"/>
          <a:lstStyle>
            <a:lvl1pPr marL="0" indent="0">
              <a:buNone/>
              <a:defRPr sz="1400" b="0" baseline="0">
                <a:solidFill>
                  <a:schemeClr val="bg2">
                    <a:lumMod val="50000"/>
                  </a:schemeClr>
                </a:solidFill>
              </a:defRPr>
            </a:lvl1pPr>
            <a:lvl5pPr marL="1828800" indent="0">
              <a:buNone/>
              <a:defRPr/>
            </a:lvl5pPr>
          </a:lstStyle>
          <a:p>
            <a:pPr lvl="0"/>
            <a:r>
              <a:rPr lang="en-US" dirty="0"/>
              <a:t>Click to edit image / chart / table title</a:t>
            </a:r>
          </a:p>
        </p:txBody>
      </p:sp>
      <p:sp>
        <p:nvSpPr>
          <p:cNvPr id="7" name="Title 1"/>
          <p:cNvSpPr>
            <a:spLocks noGrp="1"/>
          </p:cNvSpPr>
          <p:nvPr>
            <p:ph type="title" hasCustomPrompt="1"/>
          </p:nvPr>
        </p:nvSpPr>
        <p:spPr>
          <a:xfrm>
            <a:off x="428959" y="304800"/>
            <a:ext cx="7864879" cy="461665"/>
          </a:xfrm>
        </p:spPr>
        <p:txBody>
          <a:bodyPr/>
          <a:lstStyle>
            <a:lvl1pPr>
              <a:defRPr baseline="0"/>
            </a:lvl1pPr>
          </a:lstStyle>
          <a:p>
            <a:r>
              <a:rPr lang="en-US" dirty="0"/>
              <a:t>Click to edit image slide title</a:t>
            </a:r>
            <a:endParaRPr lang="en-GB" dirty="0"/>
          </a:p>
        </p:txBody>
      </p:sp>
      <p:sp>
        <p:nvSpPr>
          <p:cNvPr id="8" name="Text Placeholder 12"/>
          <p:cNvSpPr>
            <a:spLocks noGrp="1"/>
          </p:cNvSpPr>
          <p:nvPr>
            <p:ph type="body" sz="quarter" idx="13" hasCustomPrompt="1"/>
          </p:nvPr>
        </p:nvSpPr>
        <p:spPr>
          <a:xfrm>
            <a:off x="437348" y="674963"/>
            <a:ext cx="7857460"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Tree>
    <p:extLst>
      <p:ext uri="{BB962C8B-B14F-4D97-AF65-F5344CB8AC3E}">
        <p14:creationId xmlns:p14="http://schemas.microsoft.com/office/powerpoint/2010/main" val="341150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ized Slid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25478" y="769942"/>
            <a:ext cx="7864680" cy="523220"/>
          </a:xfrm>
        </p:spPr>
        <p:txBody>
          <a:bodyPr/>
          <a:lstStyle>
            <a:lvl1pPr>
              <a:defRPr sz="2800" baseline="0"/>
            </a:lvl1pPr>
          </a:lstStyle>
          <a:p>
            <a:r>
              <a:rPr lang="en-US" dirty="0"/>
              <a:t>Click to edit oversized slide title</a:t>
            </a:r>
            <a:endParaRPr lang="en-GB" dirty="0"/>
          </a:p>
        </p:txBody>
      </p:sp>
      <p:sp>
        <p:nvSpPr>
          <p:cNvPr id="11" name="Text Placeholder 12"/>
          <p:cNvSpPr>
            <a:spLocks noGrp="1"/>
          </p:cNvSpPr>
          <p:nvPr>
            <p:ph type="body" sz="quarter" idx="13" hasCustomPrompt="1"/>
          </p:nvPr>
        </p:nvSpPr>
        <p:spPr>
          <a:xfrm>
            <a:off x="428958" y="1220968"/>
            <a:ext cx="7854307" cy="380873"/>
          </a:xfrm>
          <a:noFill/>
          <a:ln w="9525">
            <a:noFill/>
            <a:miter lim="800000"/>
            <a:headEnd/>
            <a:tailEnd/>
          </a:ln>
          <a:effectLst/>
        </p:spPr>
        <p:txBody>
          <a:bodyPr wrap="square">
            <a:spAutoFit/>
          </a:bodyPr>
          <a:lstStyle>
            <a:lvl1pPr marL="0" indent="0">
              <a:lnSpc>
                <a:spcPct val="105000"/>
              </a:lnSpc>
              <a:spcBef>
                <a:spcPts val="0"/>
              </a:spcBef>
              <a:buNone/>
              <a:defRPr lang="en-US" sz="18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7" name="Text Placeholder 3"/>
          <p:cNvSpPr>
            <a:spLocks noGrp="1"/>
          </p:cNvSpPr>
          <p:nvPr>
            <p:ph type="body" sz="quarter" idx="17" hasCustomPrompt="1"/>
          </p:nvPr>
        </p:nvSpPr>
        <p:spPr>
          <a:xfrm>
            <a:off x="448501" y="2017101"/>
            <a:ext cx="7881683" cy="746358"/>
          </a:xfrm>
        </p:spPr>
        <p:txBody>
          <a:bodyPr/>
          <a:lstStyle>
            <a:lvl1pPr marL="182563" indent="-182563">
              <a:lnSpc>
                <a:spcPct val="125000"/>
              </a:lnSpc>
              <a:spcBef>
                <a:spcPts val="0"/>
              </a:spcBef>
              <a:buFont typeface="Arial" panose="020B0604020202020204" pitchFamily="34" charset="0"/>
              <a:buChar char="•"/>
              <a:defRPr sz="1800">
                <a:solidFill>
                  <a:schemeClr val="bg2">
                    <a:lumMod val="50000"/>
                  </a:schemeClr>
                </a:solidFill>
              </a:defRPr>
            </a:lvl1pPr>
            <a:lvl2pPr marL="357188" indent="-174625">
              <a:lnSpc>
                <a:spcPct val="125000"/>
              </a:lnSpc>
              <a:spcBef>
                <a:spcPts val="0"/>
              </a:spcBef>
              <a:buClr>
                <a:schemeClr val="tx2"/>
              </a:buClr>
              <a:buSzPct val="100000"/>
              <a:buFont typeface="Arial" panose="020B0604020202020204" pitchFamily="34" charset="0"/>
              <a:buChar char="-"/>
              <a:defRPr sz="1600">
                <a:solidFill>
                  <a:schemeClr val="bg2">
                    <a:lumMod val="75000"/>
                  </a:schemeClr>
                </a:solidFill>
              </a:defRPr>
            </a:lvl2pPr>
          </a:lstStyle>
          <a:p>
            <a:pPr lvl="0"/>
            <a:r>
              <a:rPr lang="en-US" dirty="0"/>
              <a:t>Click to edit bulleted text</a:t>
            </a:r>
          </a:p>
          <a:p>
            <a:pPr lvl="1"/>
            <a:r>
              <a:rPr lang="en-US" dirty="0"/>
              <a:t>Second level</a:t>
            </a:r>
          </a:p>
        </p:txBody>
      </p:sp>
    </p:spTree>
    <p:extLst>
      <p:ext uri="{BB962C8B-B14F-4D97-AF65-F5344CB8AC3E}">
        <p14:creationId xmlns:p14="http://schemas.microsoft.com/office/powerpoint/2010/main" val="148502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Slide">
    <p:spTree>
      <p:nvGrpSpPr>
        <p:cNvPr id="1" name=""/>
        <p:cNvGrpSpPr/>
        <p:nvPr/>
      </p:nvGrpSpPr>
      <p:grpSpPr>
        <a:xfrm>
          <a:off x="0" y="0"/>
          <a:ext cx="0" cy="0"/>
          <a:chOff x="0" y="0"/>
          <a:chExt cx="0" cy="0"/>
        </a:xfrm>
      </p:grpSpPr>
      <p:sp>
        <p:nvSpPr>
          <p:cNvPr id="15" name="Subtitle 6"/>
          <p:cNvSpPr txBox="1">
            <a:spLocks/>
          </p:cNvSpPr>
          <p:nvPr userDrawn="1"/>
        </p:nvSpPr>
        <p:spPr bwMode="auto">
          <a:xfrm>
            <a:off x="436181" y="6516997"/>
            <a:ext cx="7203621" cy="243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sp>
        <p:nvSpPr>
          <p:cNvPr id="9" name="Rectangle 3"/>
          <p:cNvSpPr>
            <a:spLocks noGrp="1" noChangeArrowheads="1"/>
          </p:cNvSpPr>
          <p:nvPr>
            <p:ph type="ctrTitle" sz="quarter" hasCustomPrompt="1"/>
          </p:nvPr>
        </p:nvSpPr>
        <p:spPr>
          <a:xfrm>
            <a:off x="1441757" y="2081717"/>
            <a:ext cx="6608381" cy="498598"/>
          </a:xfrm>
        </p:spPr>
        <p:txBody>
          <a:bodyPr anchor="ctr"/>
          <a:lstStyle>
            <a:lvl1pPr algn="l">
              <a:lnSpc>
                <a:spcPct val="110000"/>
              </a:lnSpc>
              <a:spcBef>
                <a:spcPct val="25000"/>
              </a:spcBef>
              <a:spcAft>
                <a:spcPct val="25000"/>
              </a:spcAft>
              <a:defRPr sz="2400" cap="none" baseline="0">
                <a:solidFill>
                  <a:srgbClr val="002060"/>
                </a:solidFill>
              </a:defRPr>
            </a:lvl1pPr>
          </a:lstStyle>
          <a:p>
            <a:r>
              <a:rPr lang="en-US" dirty="0"/>
              <a:t>Click to edit section title</a:t>
            </a:r>
            <a:endParaRPr lang="en-GB" dirty="0"/>
          </a:p>
        </p:txBody>
      </p:sp>
      <p:pic>
        <p:nvPicPr>
          <p:cNvPr id="6" name="Picture 5" descr="SDG ring lar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131" y="1752600"/>
            <a:ext cx="1156833" cy="1156833"/>
          </a:xfrm>
          <a:prstGeom prst="rect">
            <a:avLst/>
          </a:prstGeom>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535" y="6467544"/>
            <a:ext cx="388111" cy="3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565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8957" y="421972"/>
            <a:ext cx="7864879" cy="461665"/>
          </a:xfrm>
        </p:spPr>
        <p:txBody>
          <a:bodyPr/>
          <a:lstStyle>
            <a:lvl1pPr>
              <a:defRPr baseline="0"/>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37346" y="792135"/>
            <a:ext cx="7857460"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437346" y="1703679"/>
            <a:ext cx="7857459"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838743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ocument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4530" y="381000"/>
            <a:ext cx="7864879" cy="338554"/>
          </a:xfrm>
        </p:spPr>
        <p:txBody>
          <a:bodyPr/>
          <a:lstStyle>
            <a:lvl1pPr>
              <a:defRPr sz="1600" baseline="0"/>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42919" y="649505"/>
            <a:ext cx="7857460" cy="286232"/>
          </a:xfrm>
          <a:noFill/>
          <a:ln w="9525">
            <a:noFill/>
            <a:miter lim="800000"/>
            <a:headEnd/>
            <a:tailEnd/>
          </a:ln>
          <a:effectLst/>
        </p:spPr>
        <p:txBody>
          <a:bodyPr wrap="square">
            <a:spAutoFit/>
          </a:bodyPr>
          <a:lstStyle>
            <a:lvl1pPr marL="0" indent="0">
              <a:lnSpc>
                <a:spcPct val="105000"/>
              </a:lnSpc>
              <a:spcBef>
                <a:spcPts val="0"/>
              </a:spcBef>
              <a:buNone/>
              <a:defRPr lang="en-US" sz="12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9" name="Text Placeholder 12"/>
          <p:cNvSpPr>
            <a:spLocks noGrp="1"/>
          </p:cNvSpPr>
          <p:nvPr>
            <p:ph type="body" sz="quarter" idx="14" hasCustomPrompt="1"/>
          </p:nvPr>
        </p:nvSpPr>
        <p:spPr>
          <a:xfrm>
            <a:off x="442919" y="1628800"/>
            <a:ext cx="7857459" cy="461665"/>
          </a:xfrm>
          <a:noFill/>
          <a:ln w="9525">
            <a:noFill/>
            <a:miter lim="800000"/>
            <a:headEnd/>
            <a:tailEnd/>
          </a:ln>
          <a:effectLst/>
        </p:spPr>
        <p:txBody>
          <a:bodyPr wrap="square">
            <a:spAutoFit/>
          </a:bodyPr>
          <a:lstStyle>
            <a:lvl1pPr marL="180975" indent="-180975">
              <a:lnSpc>
                <a:spcPct val="114000"/>
              </a:lnSpc>
              <a:spcBef>
                <a:spcPts val="0"/>
              </a:spcBef>
              <a:buClr>
                <a:schemeClr val="tx1"/>
              </a:buClr>
              <a:buFont typeface="Wingdings" panose="05000000000000000000" pitchFamily="2" charset="2"/>
              <a:buChar char=""/>
              <a:defRPr lang="en-US" sz="1200" baseline="0" dirty="0" smtClean="0">
                <a:solidFill>
                  <a:schemeClr val="bg2">
                    <a:lumMod val="50000"/>
                  </a:schemeClr>
                </a:solidFill>
              </a:defRPr>
            </a:lvl1pPr>
            <a:lvl2pPr marL="357188" indent="-174625">
              <a:lnSpc>
                <a:spcPct val="114000"/>
              </a:lnSpc>
              <a:spcBef>
                <a:spcPts val="0"/>
              </a:spcBef>
              <a:buClr>
                <a:schemeClr val="tx2"/>
              </a:buClr>
              <a:buFont typeface="Arial" panose="020B0604020202020204" pitchFamily="34" charset="0"/>
              <a:buChar char="-"/>
              <a:defRPr lang="en-US" sz="10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p:txBody>
      </p:sp>
    </p:spTree>
    <p:extLst>
      <p:ext uri="{BB962C8B-B14F-4D97-AF65-F5344CB8AC3E}">
        <p14:creationId xmlns:p14="http://schemas.microsoft.com/office/powerpoint/2010/main" val="526084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40102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147F4-E5F7-5042-A102-85540B9F149D}" type="datetimeFigureOut">
              <a:rPr lang="en-US" smtClean="0"/>
              <a:pPr/>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17820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147F4-E5F7-5042-A102-85540B9F149D}" type="datetimeFigureOut">
              <a:rPr lang="en-US" smtClean="0"/>
              <a:pPr/>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23573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147F4-E5F7-5042-A102-85540B9F149D}" type="datetimeFigureOut">
              <a:rPr lang="en-US" smtClean="0"/>
              <a:pPr/>
              <a:t>19/1/23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2617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147F4-E5F7-5042-A102-85540B9F149D}" type="datetimeFigureOut">
              <a:rPr lang="en-US" smtClean="0"/>
              <a:pPr/>
              <a:t>19/1/23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239257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147F4-E5F7-5042-A102-85540B9F149D}" type="datetimeFigureOut">
              <a:rPr lang="en-US" smtClean="0"/>
              <a:pPr/>
              <a:t>19/1/23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36053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pPr/>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34602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147F4-E5F7-5042-A102-85540B9F149D}" type="datetimeFigureOut">
              <a:rPr lang="en-US" smtClean="0"/>
              <a:pPr/>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E9557-9F27-7347-91FF-16A76153BA3A}" type="slidenum">
              <a:rPr lang="en-US" smtClean="0"/>
              <a:pPr/>
              <a:t>‹#›</a:t>
            </a:fld>
            <a:endParaRPr lang="en-US"/>
          </a:p>
        </p:txBody>
      </p:sp>
    </p:spTree>
    <p:extLst>
      <p:ext uri="{BB962C8B-B14F-4D97-AF65-F5344CB8AC3E}">
        <p14:creationId xmlns:p14="http://schemas.microsoft.com/office/powerpoint/2010/main" val="29001535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147F4-E5F7-5042-A102-85540B9F149D}" type="datetimeFigureOut">
              <a:rPr lang="en-US" smtClean="0"/>
              <a:pPr/>
              <a:t>19/1/23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E9557-9F27-7347-91FF-16A76153BA3A}" type="slidenum">
              <a:rPr lang="en-US" smtClean="0"/>
              <a:pPr/>
              <a:t>‹#›</a:t>
            </a:fld>
            <a:endParaRPr lang="en-US"/>
          </a:p>
        </p:txBody>
      </p:sp>
    </p:spTree>
    <p:extLst>
      <p:ext uri="{BB962C8B-B14F-4D97-AF65-F5344CB8AC3E}">
        <p14:creationId xmlns:p14="http://schemas.microsoft.com/office/powerpoint/2010/main" val="101791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2"/>
          <p:cNvSpPr>
            <a:spLocks noGrp="1" noChangeArrowheads="1"/>
          </p:cNvSpPr>
          <p:nvPr>
            <p:ph type="title"/>
          </p:nvPr>
        </p:nvSpPr>
        <p:spPr bwMode="auto">
          <a:xfrm>
            <a:off x="415951" y="304800"/>
            <a:ext cx="758504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8" name="Rectangle 13"/>
          <p:cNvSpPr>
            <a:spLocks noGrp="1" noChangeArrowheads="1"/>
          </p:cNvSpPr>
          <p:nvPr>
            <p:ph type="body" idx="1"/>
          </p:nvPr>
        </p:nvSpPr>
        <p:spPr bwMode="auto">
          <a:xfrm>
            <a:off x="428873" y="685800"/>
            <a:ext cx="7572128" cy="316753"/>
          </a:xfrm>
          <a:prstGeom prst="rect">
            <a:avLst/>
          </a:prstGeom>
          <a:noFill/>
          <a:ln w="9525">
            <a:noFill/>
            <a:miter lim="800000"/>
            <a:headEnd/>
            <a:tailEnd/>
          </a:ln>
          <a:effectLst/>
        </p:spPr>
        <p:txBody>
          <a:bodyPr wrap="square">
            <a:spAutoFit/>
          </a:bodyPr>
          <a:lstStyle/>
          <a:p>
            <a:pPr lvl="0">
              <a:lnSpc>
                <a:spcPct val="105000"/>
              </a:lnSpc>
              <a:spcBef>
                <a:spcPts val="0"/>
              </a:spcBef>
              <a:buClr>
                <a:srgbClr val="78642A"/>
              </a:buClr>
              <a:buSzPct val="115000"/>
            </a:pPr>
            <a:r>
              <a:rPr lang="en-GB" dirty="0"/>
              <a:t>Sub-title</a:t>
            </a:r>
          </a:p>
        </p:txBody>
      </p:sp>
    </p:spTree>
    <p:extLst>
      <p:ext uri="{BB962C8B-B14F-4D97-AF65-F5344CB8AC3E}">
        <p14:creationId xmlns:p14="http://schemas.microsoft.com/office/powerpoint/2010/main" val="4179714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spcBef>
          <a:spcPct val="0"/>
        </a:spcBef>
        <a:buNone/>
        <a:defRPr sz="2400" b="1" kern="1200">
          <a:solidFill>
            <a:srgbClr val="002060"/>
          </a:solidFill>
          <a:latin typeface="+mj-lt"/>
          <a:ea typeface="+mj-ea"/>
          <a:cs typeface="+mj-cs"/>
        </a:defRPr>
      </a:lvl1pPr>
    </p:titleStyle>
    <p:bodyStyle>
      <a:lvl1pPr marL="0" indent="0" algn="l" defTabSz="914400" rtl="0" eaLnBrk="1" latinLnBrk="0" hangingPunct="1">
        <a:spcBef>
          <a:spcPct val="20000"/>
        </a:spcBef>
        <a:buClr>
          <a:schemeClr val="tx1"/>
        </a:buClr>
        <a:buFont typeface="Arial" panose="020B0604020202020204" pitchFamily="34" charset="0"/>
        <a:buNone/>
        <a:defRPr sz="14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package" Target="../embeddings/Microsoft_PowerPoint_Slide11.sldx"/><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package" Target="../embeddings/Microsoft_PowerPoint_Slide22.sldx"/><Relationship Id="rId6"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2868" y="2327519"/>
            <a:ext cx="6195739" cy="2425408"/>
          </a:xfrm>
        </p:spPr>
        <p:txBody>
          <a:bodyPr/>
          <a:lstStyle/>
          <a:p>
            <a:r>
              <a:rPr lang="en-US" altLang="zh-CN" dirty="0"/>
              <a:t>Challenges</a:t>
            </a:r>
            <a:r>
              <a:rPr lang="en-US" altLang="zh-CN" sz="1600" dirty="0">
                <a:solidFill>
                  <a:schemeClr val="bg2">
                    <a:lumMod val="50000"/>
                  </a:schemeClr>
                </a:solidFill>
              </a:rPr>
              <a:t> </a:t>
            </a:r>
            <a:r>
              <a:rPr lang="en-US" altLang="zh-CN" dirty="0"/>
              <a:t>in Tracking</a:t>
            </a:r>
            <a:br>
              <a:rPr lang="en-US" altLang="zh-CN" dirty="0"/>
            </a:br>
            <a:r>
              <a:rPr lang="en-US" altLang="zh-CN" dirty="0"/>
              <a:t>the progress of SDG implementation – </a:t>
            </a:r>
            <a:br>
              <a:rPr lang="en-US" altLang="zh-CN" dirty="0"/>
            </a:br>
            <a:r>
              <a:rPr lang="en-US" dirty="0"/>
              <a:t>The 2018 SDG report</a:t>
            </a:r>
            <a:br>
              <a:rPr lang="en-US" dirty="0"/>
            </a:br>
            <a:endParaRPr lang="en-US" dirty="0"/>
          </a:p>
        </p:txBody>
      </p:sp>
      <p:sp>
        <p:nvSpPr>
          <p:cNvPr id="6" name="TextBox 5">
            <a:extLst>
              <a:ext uri="{FF2B5EF4-FFF2-40B4-BE49-F238E27FC236}">
                <a16:creationId xmlns:a16="http://schemas.microsoft.com/office/drawing/2014/main" xmlns="" id="{427C7428-A09F-4574-841F-73A8E725F4C8}"/>
              </a:ext>
            </a:extLst>
          </p:cNvPr>
          <p:cNvSpPr txBox="1"/>
          <p:nvPr/>
        </p:nvSpPr>
        <p:spPr>
          <a:xfrm>
            <a:off x="122868" y="5636757"/>
            <a:ext cx="8867021" cy="781752"/>
          </a:xfrm>
          <a:prstGeom prst="rect">
            <a:avLst/>
          </a:prstGeom>
          <a:noFill/>
        </p:spPr>
        <p:txBody>
          <a:bodyPr wrap="square" rtlCol="0">
            <a:spAutoFit/>
          </a:bodyPr>
          <a:lstStyle/>
          <a:p>
            <a:pPr algn="ctr"/>
            <a:endParaRPr lang="en-US" sz="1600" dirty="0">
              <a:solidFill>
                <a:schemeClr val="bg2">
                  <a:lumMod val="50000"/>
                </a:schemeClr>
              </a:solidFill>
            </a:endParaRPr>
          </a:p>
          <a:p>
            <a:pPr algn="ctr">
              <a:lnSpc>
                <a:spcPct val="80000"/>
              </a:lnSpc>
            </a:pPr>
            <a:r>
              <a:rPr lang="en-US" altLang="en-US" dirty="0">
                <a:latin typeface="Arial" pitchFamily="34" charset="0"/>
                <a:cs typeface="Arial" pitchFamily="34" charset="0"/>
              </a:rPr>
              <a:t>Division for Public Institutions and Digital Government (DPIDG)</a:t>
            </a:r>
          </a:p>
          <a:p>
            <a:pPr algn="ctr">
              <a:lnSpc>
                <a:spcPct val="80000"/>
              </a:lnSpc>
            </a:pPr>
            <a:r>
              <a:rPr lang="en-US" altLang="en-US" dirty="0">
                <a:latin typeface="Arial" pitchFamily="34" charset="0"/>
                <a:cs typeface="Arial" pitchFamily="34" charset="0"/>
              </a:rPr>
              <a:t>United Nations Department of Economic and Social Affairs (UN DESA)</a:t>
            </a:r>
          </a:p>
        </p:txBody>
      </p:sp>
      <p:sp>
        <p:nvSpPr>
          <p:cNvPr id="5" name="TextBox 7">
            <a:extLst>
              <a:ext uri="{FF2B5EF4-FFF2-40B4-BE49-F238E27FC236}">
                <a16:creationId xmlns:a16="http://schemas.microsoft.com/office/drawing/2014/main" xmlns="" id="{C049C22C-341D-634A-AE9C-3562A9626657}"/>
              </a:ext>
            </a:extLst>
          </p:cNvPr>
          <p:cNvSpPr txBox="1">
            <a:spLocks noChangeArrowheads="1"/>
          </p:cNvSpPr>
          <p:nvPr/>
        </p:nvSpPr>
        <p:spPr bwMode="auto">
          <a:xfrm>
            <a:off x="125867" y="233105"/>
            <a:ext cx="8864022" cy="1210584"/>
          </a:xfrm>
          <a:prstGeom prst="rect">
            <a:avLst/>
          </a:prstGeom>
          <a:noFill/>
          <a:ln w="9525">
            <a:noFill/>
            <a:miter lim="800000"/>
            <a:headEnd/>
            <a:tailEnd/>
          </a:ln>
        </p:spPr>
        <p:txBody>
          <a:bodyPr wrap="square" lIns="101598" tIns="50798" rIns="101598" bIns="50798">
            <a:spAutoFit/>
          </a:bodyPr>
          <a:lstStyle/>
          <a:p>
            <a:pPr algn="ctr"/>
            <a:r>
              <a:rPr lang="en-US" altLang="ko-KR" sz="2400" b="1" dirty="0">
                <a:solidFill>
                  <a:srgbClr val="1F40A4"/>
                </a:solidFill>
                <a:latin typeface="SegoeUI" charset="0"/>
              </a:rPr>
              <a:t>Learning Conference on </a:t>
            </a:r>
          </a:p>
          <a:p>
            <a:pPr algn="ctr"/>
            <a:r>
              <a:rPr lang="en-US" sz="2400" b="1" dirty="0">
                <a:solidFill>
                  <a:srgbClr val="1F40A4"/>
                </a:solidFill>
                <a:latin typeface="SegoeUI" charset="0"/>
              </a:rPr>
              <a:t>“Implementing the 2030 Agenda for Sustainable Development” </a:t>
            </a:r>
          </a:p>
          <a:p>
            <a:pPr algn="ctr"/>
            <a:r>
              <a:rPr lang="en-US" sz="2400" b="1" dirty="0">
                <a:solidFill>
                  <a:srgbClr val="1F40A4"/>
                </a:solidFill>
                <a:latin typeface="SegoeUI" charset="0"/>
              </a:rPr>
              <a:t>Shanghai, China</a:t>
            </a:r>
            <a:endParaRPr lang="en-US" altLang="ko-KR" sz="2400" b="1" dirty="0">
              <a:solidFill>
                <a:srgbClr val="1F40A4"/>
              </a:solidFill>
              <a:latin typeface="Arial" pitchFamily="34" charset="0"/>
              <a:cs typeface="Arial" pitchFamily="34" charset="0"/>
            </a:endParaRPr>
          </a:p>
        </p:txBody>
      </p:sp>
    </p:spTree>
    <p:extLst>
      <p:ext uri="{BB962C8B-B14F-4D97-AF65-F5344CB8AC3E}">
        <p14:creationId xmlns:p14="http://schemas.microsoft.com/office/powerpoint/2010/main" val="143633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AAF5A-55A9-437C-8467-41C0CE5DDBF2}"/>
              </a:ext>
            </a:extLst>
          </p:cNvPr>
          <p:cNvSpPr>
            <a:spLocks noGrp="1"/>
          </p:cNvSpPr>
          <p:nvPr>
            <p:ph type="title"/>
          </p:nvPr>
        </p:nvSpPr>
        <p:spPr>
          <a:xfrm>
            <a:off x="1357744" y="2456222"/>
            <a:ext cx="6567055" cy="1446550"/>
          </a:xfrm>
        </p:spPr>
        <p:txBody>
          <a:bodyPr/>
          <a:lstStyle/>
          <a:p>
            <a:pPr algn="ctr"/>
            <a:r>
              <a:rPr lang="en-US" b="1" dirty="0">
                <a:solidFill>
                  <a:srgbClr val="002060"/>
                </a:solidFill>
              </a:rPr>
              <a:t>SDG Data Gaps</a:t>
            </a:r>
          </a:p>
        </p:txBody>
      </p:sp>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262979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788977"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Mainstreaming global Agenda to national development agenda – national priorities and country-specific context</a:t>
            </a:r>
          </a:p>
          <a:p>
            <a:pPr marL="342900" indent="-342900" algn="jus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Data gaps and statistical capacity building have been raised by many developing countries</a:t>
            </a:r>
          </a:p>
          <a:p>
            <a:pPr marL="342900" indent="-342900" algn="jus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New/smart governance requires high quality, timely and disaggregated data</a:t>
            </a:r>
          </a:p>
          <a:p>
            <a:pPr marL="342900" indent="-342900" algn="jus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Open government initiative especially open government data, including big data collected by government, requires  more data categories to be open, better data catalogues and better metadata</a:t>
            </a:r>
          </a:p>
        </p:txBody>
      </p:sp>
    </p:spTree>
    <p:extLst>
      <p:ext uri="{BB962C8B-B14F-4D97-AF65-F5344CB8AC3E}">
        <p14:creationId xmlns:p14="http://schemas.microsoft.com/office/powerpoint/2010/main" val="88189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788977"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New methods to collect data for improving efficiency in data reporting, e.g. direct reporting without going through layers through mobile devices and GIS system with location based data </a:t>
            </a:r>
          </a:p>
          <a:p>
            <a:pPr marL="342900" indent="-342900" algn="jus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Rapid assessment – responsive governance</a:t>
            </a:r>
          </a:p>
          <a:p>
            <a:pPr marL="342900" indent="-342900" algn="jus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CRVS and ID management for building an inclusive society: </a:t>
            </a:r>
            <a:r>
              <a:rPr lang="en-US" sz="2400" b="1" i="1" dirty="0">
                <a:solidFill>
                  <a:schemeClr val="tx2"/>
                </a:solidFill>
                <a:latin typeface="Arial" panose="020B0604020202020204" pitchFamily="34" charset="0"/>
                <a:cs typeface="Arial" panose="020B0604020202020204" pitchFamily="34" charset="0"/>
              </a:rPr>
              <a:t>The 2020 World Population and Housing Census Programme</a:t>
            </a:r>
          </a:p>
        </p:txBody>
      </p:sp>
    </p:spTree>
    <p:extLst>
      <p:ext uri="{BB962C8B-B14F-4D97-AF65-F5344CB8AC3E}">
        <p14:creationId xmlns:p14="http://schemas.microsoft.com/office/powerpoint/2010/main" val="322693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353425" cy="6001643"/>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Based on the findings and analysis of the Capacity Needs Assessment conducted by DPIDG/UNPOG, development of capacities for monitoring SDG indicators is required, which  include </a:t>
            </a:r>
            <a:r>
              <a:rPr lang="en-US" sz="2400" b="1" u="sng" dirty="0">
                <a:solidFill>
                  <a:schemeClr val="tx2"/>
                </a:solidFill>
                <a:latin typeface="Arial" panose="020B0604020202020204" pitchFamily="34" charset="0"/>
                <a:cs typeface="Arial" panose="020B0604020202020204" pitchFamily="34" charset="0"/>
              </a:rPr>
              <a:t>data gathering, in particular on Tier II and III  data, data management system, data analysis, disaggregation of data, reporting and dissemination</a:t>
            </a:r>
            <a:r>
              <a:rPr lang="en-US" sz="2400" b="1" dirty="0">
                <a:solidFill>
                  <a:schemeClr val="tx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This concerns both improvement of </a:t>
            </a:r>
            <a:r>
              <a:rPr lang="en-US" sz="2400" b="1" u="sng" dirty="0">
                <a:solidFill>
                  <a:schemeClr val="tx2"/>
                </a:solidFill>
                <a:latin typeface="Arial" panose="020B0604020202020204" pitchFamily="34" charset="0"/>
                <a:cs typeface="Arial" panose="020B0604020202020204" pitchFamily="34" charset="0"/>
              </a:rPr>
              <a:t>administrative data</a:t>
            </a:r>
            <a:r>
              <a:rPr lang="en-US" sz="2400" b="1" dirty="0">
                <a:solidFill>
                  <a:schemeClr val="tx2"/>
                </a:solidFill>
                <a:latin typeface="Arial" panose="020B0604020202020204" pitchFamily="34" charset="0"/>
                <a:cs typeface="Arial" panose="020B0604020202020204" pitchFamily="34" charset="0"/>
              </a:rPr>
              <a:t> gathering systems as well as development of capacities of statistical agencies on the gathering of </a:t>
            </a:r>
            <a:r>
              <a:rPr lang="en-US" sz="2400" b="1" u="sng" dirty="0">
                <a:solidFill>
                  <a:schemeClr val="tx2"/>
                </a:solidFill>
                <a:latin typeface="Arial" panose="020B0604020202020204" pitchFamily="34" charset="0"/>
                <a:cs typeface="Arial" panose="020B0604020202020204" pitchFamily="34" charset="0"/>
              </a:rPr>
              <a:t>survey data</a:t>
            </a:r>
            <a:r>
              <a:rPr lang="en-US" sz="2400" b="1" dirty="0">
                <a:solidFill>
                  <a:schemeClr val="tx2"/>
                </a:solidFill>
                <a:latin typeface="Arial" panose="020B0604020202020204" pitchFamily="34" charset="0"/>
                <a:cs typeface="Arial" panose="020B0604020202020204" pitchFamily="34" charset="0"/>
              </a:rPr>
              <a:t>.</a:t>
            </a:r>
          </a:p>
          <a:p>
            <a:endParaRPr lang="en-US" sz="2400" b="1" dirty="0">
              <a:solidFill>
                <a:srgbClr val="FE9072"/>
              </a:solidFill>
              <a:latin typeface="+mj-lt"/>
              <a:ea typeface="+mj-ea"/>
              <a:cs typeface="+mj-cs"/>
            </a:endParaRPr>
          </a:p>
          <a:p>
            <a:endParaRPr lang="en-US" sz="2400" b="1" dirty="0">
              <a:solidFill>
                <a:srgbClr val="FE9072"/>
              </a:solidFill>
              <a:latin typeface="+mj-lt"/>
              <a:ea typeface="+mj-ea"/>
              <a:cs typeface="+mj-cs"/>
            </a:endParaRPr>
          </a:p>
          <a:p>
            <a:endParaRPr lang="en-US" sz="2400" b="1" dirty="0">
              <a:solidFill>
                <a:srgbClr val="FE9072"/>
              </a:solidFill>
              <a:latin typeface="+mj-lt"/>
              <a:ea typeface="+mj-ea"/>
              <a:cs typeface="+mj-cs"/>
            </a:endParaRPr>
          </a:p>
        </p:txBody>
      </p:sp>
      <p:sp>
        <p:nvSpPr>
          <p:cNvPr id="6" name="Rectangle 5"/>
          <p:cNvSpPr/>
          <p:nvPr/>
        </p:nvSpPr>
        <p:spPr>
          <a:xfrm rot="5400000">
            <a:off x="8302667" y="5879217"/>
            <a:ext cx="745717" cy="200055"/>
          </a:xfrm>
          <a:prstGeom prst="rect">
            <a:avLst/>
          </a:prstGeom>
        </p:spPr>
        <p:txBody>
          <a:bodyPr wrap="none">
            <a:spAutoFit/>
          </a:bodyPr>
          <a:lstStyle/>
          <a:p>
            <a:r>
              <a:rPr lang="en-GB" sz="700" dirty="0">
                <a:solidFill>
                  <a:schemeClr val="bg1">
                    <a:lumMod val="50000"/>
                  </a:schemeClr>
                </a:solidFill>
              </a:rPr>
              <a:t>Photo: ©FAO</a:t>
            </a:r>
          </a:p>
        </p:txBody>
      </p:sp>
    </p:spTree>
    <p:extLst>
      <p:ext uri="{BB962C8B-B14F-4D97-AF65-F5344CB8AC3E}">
        <p14:creationId xmlns:p14="http://schemas.microsoft.com/office/powerpoint/2010/main" val="164037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686800" cy="4493538"/>
          </a:xfrm>
          <a:prstGeom prst="rect">
            <a:avLst/>
          </a:prstGeom>
          <a:noFill/>
        </p:spPr>
        <p:txBody>
          <a:bodyPr wrap="square" rtlCol="0">
            <a:spAutoFit/>
          </a:bodyPr>
          <a:lstStyle/>
          <a:p>
            <a:pPr algn="ctr"/>
            <a:r>
              <a:rPr lang="en-US" sz="6600" b="1" dirty="0"/>
              <a:t>Tier Classification for Global SDG Indicators</a:t>
            </a:r>
          </a:p>
          <a:p>
            <a:pPr algn="ctr"/>
            <a:endParaRPr lang="en-US" sz="2200" b="1" dirty="0">
              <a:solidFill>
                <a:schemeClr val="tx2"/>
              </a:solidFill>
              <a:latin typeface="Arial" panose="020B0604020202020204" pitchFamily="34" charset="0"/>
              <a:cs typeface="Arial" panose="020B0604020202020204" pitchFamily="34" charset="0"/>
            </a:endParaRPr>
          </a:p>
          <a:p>
            <a:pPr algn="ctr"/>
            <a:endParaRPr lang="en-US" sz="2200" b="1" dirty="0">
              <a:solidFill>
                <a:schemeClr val="tx2"/>
              </a:solidFill>
              <a:latin typeface="Arial" panose="020B0604020202020204" pitchFamily="34" charset="0"/>
              <a:cs typeface="Arial" panose="020B0604020202020204" pitchFamily="34" charset="0"/>
            </a:endParaRPr>
          </a:p>
          <a:p>
            <a:pPr algn="ctr"/>
            <a:r>
              <a:rPr lang="en-US" sz="2200" b="1" dirty="0">
                <a:solidFill>
                  <a:schemeClr val="tx2"/>
                </a:solidFill>
                <a:latin typeface="Arial" panose="020B0604020202020204" pitchFamily="34" charset="0"/>
                <a:cs typeface="Arial" panose="020B0604020202020204" pitchFamily="34" charset="0"/>
              </a:rPr>
              <a:t>As of 11 May 2018, the updated tier classification contains 93 Tier I indicators, 72 Tier II indicators and 62 Tier III indicators</a:t>
            </a:r>
          </a:p>
          <a:p>
            <a:pPr algn="ctr"/>
            <a:endParaRPr lang="en-US" sz="6600" b="1" dirty="0">
              <a:solidFill>
                <a:srgbClr val="FE9072"/>
              </a:solidFill>
              <a:latin typeface="+mj-lt"/>
              <a:ea typeface="+mj-ea"/>
              <a:cs typeface="+mj-cs"/>
            </a:endParaRPr>
          </a:p>
        </p:txBody>
      </p:sp>
    </p:spTree>
    <p:extLst>
      <p:ext uri="{BB962C8B-B14F-4D97-AF65-F5344CB8AC3E}">
        <p14:creationId xmlns:p14="http://schemas.microsoft.com/office/powerpoint/2010/main" val="111195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686800" cy="4524315"/>
          </a:xfrm>
          <a:prstGeom prst="rect">
            <a:avLst/>
          </a:prstGeom>
          <a:noFill/>
        </p:spPr>
        <p:txBody>
          <a:bodyPr wrap="square" rtlCol="0">
            <a:spAutoFit/>
          </a:bodyPr>
          <a:lstStyle/>
          <a:p>
            <a:r>
              <a:rPr lang="en-US" sz="2400" b="1" dirty="0">
                <a:latin typeface="TimesNewRoman,Bold"/>
              </a:rPr>
              <a:t>Tier 1: </a:t>
            </a:r>
            <a:r>
              <a:rPr lang="en-US" sz="2400" dirty="0">
                <a:latin typeface="TimesNewRoman"/>
              </a:rPr>
              <a:t>Indicator is conceptually clear, has an internationally established methodology and standards are available, and data are regularly produced by countries for at least 50 per cent of countries and of the population in every region where the indicator is relevant.</a:t>
            </a:r>
          </a:p>
          <a:p>
            <a:endParaRPr lang="en-US" sz="2400" b="1" dirty="0">
              <a:latin typeface="TimesNewRoman,Bold"/>
            </a:endParaRPr>
          </a:p>
          <a:p>
            <a:r>
              <a:rPr lang="en-US" sz="2400" b="1" dirty="0">
                <a:latin typeface="TimesNewRoman,Bold"/>
              </a:rPr>
              <a:t>Tier 2: </a:t>
            </a:r>
            <a:r>
              <a:rPr lang="en-US" sz="2400" dirty="0">
                <a:latin typeface="TimesNewRoman"/>
              </a:rPr>
              <a:t>Indicator is conceptually clear, has an internationally established methodology and standards are available, but data are not regularly produced by countries.</a:t>
            </a:r>
          </a:p>
          <a:p>
            <a:endParaRPr lang="en-US" sz="2400" b="1" dirty="0">
              <a:latin typeface="TimesNewRoman,Bold"/>
            </a:endParaRPr>
          </a:p>
          <a:p>
            <a:r>
              <a:rPr lang="en-US" sz="2400" b="1" dirty="0">
                <a:latin typeface="TimesNewRoman,Bold"/>
              </a:rPr>
              <a:t>Tier 3: </a:t>
            </a:r>
            <a:r>
              <a:rPr lang="en-US" sz="2400" dirty="0">
                <a:latin typeface="TimesNewRoman"/>
              </a:rPr>
              <a:t>No internationally established methodology or standards are yet available for the indicator, but methodology/standards are being (or will be) developed or tested.</a:t>
            </a:r>
            <a:endParaRPr lang="en-US" sz="2400" b="1" dirty="0">
              <a:solidFill>
                <a:srgbClr val="FE9072"/>
              </a:solidFill>
              <a:latin typeface="+mj-lt"/>
              <a:ea typeface="+mj-ea"/>
              <a:cs typeface="+mj-cs"/>
            </a:endParaRPr>
          </a:p>
        </p:txBody>
      </p:sp>
    </p:spTree>
    <p:extLst>
      <p:ext uri="{BB962C8B-B14F-4D97-AF65-F5344CB8AC3E}">
        <p14:creationId xmlns:p14="http://schemas.microsoft.com/office/powerpoint/2010/main" val="1649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Country practices – Bhutan, Lao PDR and Mongolia</a:t>
            </a:r>
          </a:p>
        </p:txBody>
      </p:sp>
      <p:sp>
        <p:nvSpPr>
          <p:cNvPr id="7" name="TextBox 6"/>
          <p:cNvSpPr txBox="1"/>
          <p:nvPr/>
        </p:nvSpPr>
        <p:spPr>
          <a:xfrm>
            <a:off x="250898" y="5740223"/>
            <a:ext cx="8642203" cy="757130"/>
          </a:xfrm>
          <a:prstGeom prst="rect">
            <a:avLst/>
          </a:prstGeom>
          <a:noFill/>
        </p:spPr>
        <p:txBody>
          <a:bodyPr wrap="square" rtlCol="0">
            <a:spAutoFit/>
          </a:bodyPr>
          <a:lstStyle/>
          <a:p>
            <a:pPr lvl="0" algn="ctr" defTabSz="914400" eaLnBrk="0" fontAlgn="base" hangingPunct="0">
              <a:lnSpc>
                <a:spcPct val="90000"/>
              </a:lnSpc>
              <a:spcBef>
                <a:spcPts val="1000"/>
              </a:spcBef>
              <a:spcAft>
                <a:spcPct val="0"/>
              </a:spcAft>
            </a:pPr>
            <a:r>
              <a:rPr lang="en-US" altLang="ko-KR" sz="2400" dirty="0">
                <a:solidFill>
                  <a:srgbClr val="FF0000"/>
                </a:solidFill>
                <a:latin typeface="Times New Roman" pitchFamily="18" charset="0"/>
                <a:ea typeface="굴림" pitchFamily="50" charset="-127"/>
                <a:cs typeface="Times New Roman" pitchFamily="18" charset="0"/>
              </a:rPr>
              <a:t>Challenges - Weak data Quality &amp; Availability, and weak statistical capacity &amp; management</a:t>
            </a:r>
          </a:p>
        </p:txBody>
      </p:sp>
      <p:graphicFrame>
        <p:nvGraphicFramePr>
          <p:cNvPr id="2" name="Object 1">
            <a:extLst>
              <a:ext uri="{FF2B5EF4-FFF2-40B4-BE49-F238E27FC236}">
                <a16:creationId xmlns:a16="http://schemas.microsoft.com/office/drawing/2014/main" xmlns="" id="{12ED6B34-7FCB-4C2A-8CEB-EC44F915ABCC}"/>
              </a:ext>
            </a:extLst>
          </p:cNvPr>
          <p:cNvGraphicFramePr>
            <a:graphicFrameLocks noChangeAspect="1"/>
          </p:cNvGraphicFramePr>
          <p:nvPr>
            <p:extLst>
              <p:ext uri="{D42A27DB-BD31-4B8C-83A1-F6EECF244321}">
                <p14:modId xmlns:p14="http://schemas.microsoft.com/office/powerpoint/2010/main" val="1257039043"/>
              </p:ext>
            </p:extLst>
          </p:nvPr>
        </p:nvGraphicFramePr>
        <p:xfrm>
          <a:off x="328570" y="739212"/>
          <a:ext cx="8326026" cy="4827075"/>
        </p:xfrm>
        <a:graphic>
          <a:graphicData uri="http://schemas.openxmlformats.org/presentationml/2006/ole">
            <mc:AlternateContent xmlns:mc="http://schemas.openxmlformats.org/markup-compatibility/2006">
              <mc:Choice xmlns:v="urn:schemas-microsoft-com:vml" Requires="v">
                <p:oleObj spid="_x0000_s1053" name="Slide" r:id="rId5" imgW="5352363" imgH="3009968" progId="PowerPoint.Slide.12">
                  <p:embed/>
                </p:oleObj>
              </mc:Choice>
              <mc:Fallback>
                <p:oleObj name="Slide" r:id="rId5" imgW="5352363" imgH="3009968" progId="PowerPoint.Slide.12">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570" y="739212"/>
                        <a:ext cx="8326026" cy="48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a16="http://schemas.microsoft.com/office/drawing/2014/main" xmlns="" id="{4D6A8568-FD64-46E5-B44B-420A8E1B4E4E}"/>
              </a:ext>
            </a:extLst>
          </p:cNvPr>
          <p:cNvSpPr>
            <a:spLocks noChangeArrowheads="1"/>
          </p:cNvSpPr>
          <p:nvPr/>
        </p:nvSpPr>
        <p:spPr bwMode="auto">
          <a:xfrm>
            <a:off x="149959" y="739212"/>
            <a:ext cx="8763000" cy="338554"/>
          </a:xfrm>
          <a:prstGeom prst="rect">
            <a:avLst/>
          </a:prstGeom>
          <a:solidFill>
            <a:schemeClr val="bg1"/>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1" hangingPunct="1">
              <a:defRPr kern="1200">
                <a:solidFill>
                  <a:schemeClr val="tx1"/>
                </a:solidFill>
                <a:latin typeface="Arial" pitchFamily="34" charset="0"/>
                <a:ea typeface="+mn-ea"/>
                <a:cs typeface="Arial" pitchFamily="34" charset="0"/>
              </a:defRPr>
            </a:lvl6pPr>
            <a:lvl7pPr marL="2743200" algn="l" defTabSz="914400" rtl="0" eaLnBrk="1" latinLnBrk="1" hangingPunct="1">
              <a:defRPr kern="1200">
                <a:solidFill>
                  <a:schemeClr val="tx1"/>
                </a:solidFill>
                <a:latin typeface="Arial" pitchFamily="34" charset="0"/>
                <a:ea typeface="+mn-ea"/>
                <a:cs typeface="Arial" pitchFamily="34" charset="0"/>
              </a:defRPr>
            </a:lvl7pPr>
            <a:lvl8pPr marL="3200400" algn="l" defTabSz="914400" rtl="0" eaLnBrk="1" latinLnBrk="1" hangingPunct="1">
              <a:defRPr kern="1200">
                <a:solidFill>
                  <a:schemeClr val="tx1"/>
                </a:solidFill>
                <a:latin typeface="Arial" pitchFamily="34" charset="0"/>
                <a:ea typeface="+mn-ea"/>
                <a:cs typeface="Arial" pitchFamily="34" charset="0"/>
              </a:defRPr>
            </a:lvl8pPr>
            <a:lvl9pPr marL="3657600" algn="l" defTabSz="914400" rtl="0" eaLnBrk="1" latinLnBrk="1" hangingPunct="1">
              <a:defRPr kern="1200">
                <a:solidFill>
                  <a:schemeClr val="tx1"/>
                </a:solidFill>
                <a:latin typeface="Arial" pitchFamily="34" charset="0"/>
                <a:ea typeface="+mn-ea"/>
                <a:cs typeface="Arial" pitchFamily="34" charset="0"/>
              </a:defRPr>
            </a:lvl9pPr>
          </a:lstStyle>
          <a:p>
            <a:pPr algn="ctr"/>
            <a:r>
              <a:rPr lang="en-US" altLang="en-US" sz="1600" b="1" dirty="0">
                <a:solidFill>
                  <a:srgbClr val="0070C0"/>
                </a:solidFill>
                <a:latin typeface="Times New Roman" pitchFamily="18" charset="0"/>
                <a:cs typeface="Times New Roman" pitchFamily="18" charset="0"/>
              </a:rPr>
              <a:t>Bhutan STRATEGIC FRAMEWORK for the 12</a:t>
            </a:r>
            <a:r>
              <a:rPr lang="en-US" altLang="en-US" sz="1600" b="1" baseline="30000" dirty="0">
                <a:solidFill>
                  <a:srgbClr val="0070C0"/>
                </a:solidFill>
                <a:latin typeface="Times New Roman" pitchFamily="18" charset="0"/>
                <a:cs typeface="Times New Roman" pitchFamily="18" charset="0"/>
              </a:rPr>
              <a:t>th</a:t>
            </a:r>
            <a:r>
              <a:rPr lang="en-US" altLang="en-US" sz="1600" b="1" dirty="0">
                <a:solidFill>
                  <a:srgbClr val="0070C0"/>
                </a:solidFill>
                <a:latin typeface="Times New Roman" pitchFamily="18" charset="0"/>
                <a:cs typeface="Times New Roman" pitchFamily="18" charset="0"/>
              </a:rPr>
              <a:t> Five Year Development Plan (2018-2023)</a:t>
            </a:r>
          </a:p>
        </p:txBody>
      </p:sp>
    </p:spTree>
    <p:extLst>
      <p:ext uri="{BB962C8B-B14F-4D97-AF65-F5344CB8AC3E}">
        <p14:creationId xmlns:p14="http://schemas.microsoft.com/office/powerpoint/2010/main" val="80178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788977" cy="5740033"/>
          </a:xfrm>
          <a:prstGeom prst="rect">
            <a:avLst/>
          </a:prstGeom>
          <a:noFill/>
        </p:spPr>
        <p:txBody>
          <a:bodyPr wrap="square" rtlCol="0">
            <a:spAutoFit/>
          </a:bodyPr>
          <a:lstStyle/>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pPr algn="ctr"/>
            <a:r>
              <a:rPr lang="en-US" sz="2400" dirty="0">
                <a:solidFill>
                  <a:srgbClr val="FF0000"/>
                </a:solidFill>
                <a:latin typeface="Times New Roman" pitchFamily="18" charset="0"/>
                <a:ea typeface="굴림" pitchFamily="50" charset="-127"/>
                <a:cs typeface="Times New Roman" pitchFamily="18" charset="0"/>
              </a:rPr>
              <a:t>One key lesson learnt: Administrative data need to be harmonized, streamlined and strengthened and institutional and  statistical capacities need to be enhanced</a:t>
            </a: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p:txBody>
      </p:sp>
      <p:sp>
        <p:nvSpPr>
          <p:cNvPr id="8" name="TextBox 1039">
            <a:extLst>
              <a:ext uri="{FF2B5EF4-FFF2-40B4-BE49-F238E27FC236}">
                <a16:creationId xmlns:a16="http://schemas.microsoft.com/office/drawing/2014/main" xmlns="" id="{70CB3F6A-C7A4-4F81-998F-5A86B65B66F4}"/>
              </a:ext>
            </a:extLst>
          </p:cNvPr>
          <p:cNvSpPr txBox="1">
            <a:spLocks noChangeArrowheads="1"/>
          </p:cNvSpPr>
          <p:nvPr/>
        </p:nvSpPr>
        <p:spPr bwMode="auto">
          <a:xfrm>
            <a:off x="221673" y="1246187"/>
            <a:ext cx="8588952" cy="313932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ngsana New" charset="-34"/>
              </a:defRPr>
            </a:lvl1pPr>
            <a:lvl2pPr marL="457200" algn="l" rtl="0" fontAlgn="base">
              <a:spcBef>
                <a:spcPct val="0"/>
              </a:spcBef>
              <a:spcAft>
                <a:spcPct val="0"/>
              </a:spcAft>
              <a:defRPr kern="1200">
                <a:solidFill>
                  <a:schemeClr val="tx1"/>
                </a:solidFill>
                <a:latin typeface="Arial" pitchFamily="34" charset="0"/>
                <a:ea typeface="+mn-ea"/>
                <a:cs typeface="Angsana New" charset="-34"/>
              </a:defRPr>
            </a:lvl2pPr>
            <a:lvl3pPr marL="914400" algn="l" rtl="0" fontAlgn="base">
              <a:spcBef>
                <a:spcPct val="0"/>
              </a:spcBef>
              <a:spcAft>
                <a:spcPct val="0"/>
              </a:spcAft>
              <a:defRPr kern="1200">
                <a:solidFill>
                  <a:schemeClr val="tx1"/>
                </a:solidFill>
                <a:latin typeface="Arial" pitchFamily="34" charset="0"/>
                <a:ea typeface="+mn-ea"/>
                <a:cs typeface="Angsana New" charset="-34"/>
              </a:defRPr>
            </a:lvl3pPr>
            <a:lvl4pPr marL="1371600" algn="l" rtl="0" fontAlgn="base">
              <a:spcBef>
                <a:spcPct val="0"/>
              </a:spcBef>
              <a:spcAft>
                <a:spcPct val="0"/>
              </a:spcAft>
              <a:defRPr kern="1200">
                <a:solidFill>
                  <a:schemeClr val="tx1"/>
                </a:solidFill>
                <a:latin typeface="Arial" pitchFamily="34" charset="0"/>
                <a:ea typeface="+mn-ea"/>
                <a:cs typeface="Angsana New" charset="-34"/>
              </a:defRPr>
            </a:lvl4pPr>
            <a:lvl5pPr marL="1828800" algn="l" rtl="0" fontAlgn="base">
              <a:spcBef>
                <a:spcPct val="0"/>
              </a:spcBef>
              <a:spcAft>
                <a:spcPct val="0"/>
              </a:spcAft>
              <a:defRPr kern="1200">
                <a:solidFill>
                  <a:schemeClr val="tx1"/>
                </a:solidFill>
                <a:latin typeface="Arial" pitchFamily="34" charset="0"/>
                <a:ea typeface="+mn-ea"/>
                <a:cs typeface="Angsana New" charset="-34"/>
              </a:defRPr>
            </a:lvl5pPr>
            <a:lvl6pPr marL="2286000" algn="l" defTabSz="914400" rtl="0" eaLnBrk="1" latinLnBrk="0" hangingPunct="1">
              <a:defRPr kern="1200">
                <a:solidFill>
                  <a:schemeClr val="tx1"/>
                </a:solidFill>
                <a:latin typeface="Arial" pitchFamily="34" charset="0"/>
                <a:ea typeface="+mn-ea"/>
                <a:cs typeface="Angsana New" charset="-34"/>
              </a:defRPr>
            </a:lvl6pPr>
            <a:lvl7pPr marL="2743200" algn="l" defTabSz="914400" rtl="0" eaLnBrk="1" latinLnBrk="0" hangingPunct="1">
              <a:defRPr kern="1200">
                <a:solidFill>
                  <a:schemeClr val="tx1"/>
                </a:solidFill>
                <a:latin typeface="Arial" pitchFamily="34" charset="0"/>
                <a:ea typeface="+mn-ea"/>
                <a:cs typeface="Angsana New" charset="-34"/>
              </a:defRPr>
            </a:lvl7pPr>
            <a:lvl8pPr marL="3200400" algn="l" defTabSz="914400" rtl="0" eaLnBrk="1" latinLnBrk="0" hangingPunct="1">
              <a:defRPr kern="1200">
                <a:solidFill>
                  <a:schemeClr val="tx1"/>
                </a:solidFill>
                <a:latin typeface="Arial" pitchFamily="34" charset="0"/>
                <a:ea typeface="+mn-ea"/>
                <a:cs typeface="Angsana New" charset="-34"/>
              </a:defRPr>
            </a:lvl8pPr>
            <a:lvl9pPr marL="3657600" algn="l" defTabSz="914400" rtl="0" eaLnBrk="1" latinLnBrk="0" hangingPunct="1">
              <a:defRPr kern="1200">
                <a:solidFill>
                  <a:schemeClr val="tx1"/>
                </a:solidFill>
                <a:latin typeface="Arial" pitchFamily="34" charset="0"/>
                <a:ea typeface="+mn-ea"/>
                <a:cs typeface="Angsana New" charset="-34"/>
              </a:defRPr>
            </a:lvl9pPr>
          </a:lstStyle>
          <a:p>
            <a:pPr algn="ctr"/>
            <a:r>
              <a:rPr lang="en-US" sz="2400" b="1" dirty="0">
                <a:solidFill>
                  <a:srgbClr val="FF0000"/>
                </a:solidFill>
                <a:latin typeface="Calibri" pitchFamily="34" charset="0"/>
              </a:rPr>
              <a:t>Lao PDR - LOCALIZATION OF SDGs:</a:t>
            </a:r>
          </a:p>
          <a:p>
            <a:pPr algn="ctr"/>
            <a:r>
              <a:rPr lang="en-US" sz="2400" dirty="0">
                <a:latin typeface="Calibri" pitchFamily="34" charset="0"/>
              </a:rPr>
              <a:t>Nearly</a:t>
            </a:r>
          </a:p>
          <a:p>
            <a:pPr algn="ctr"/>
            <a:r>
              <a:rPr lang="en-US" sz="5400" b="1" dirty="0">
                <a:solidFill>
                  <a:srgbClr val="FF0000"/>
                </a:solidFill>
                <a:latin typeface="Calibri" pitchFamily="34" charset="0"/>
              </a:rPr>
              <a:t>60%</a:t>
            </a:r>
            <a:endParaRPr lang="en-US" dirty="0">
              <a:latin typeface="Calibri" pitchFamily="34" charset="0"/>
            </a:endParaRPr>
          </a:p>
          <a:p>
            <a:pPr algn="ctr"/>
            <a:r>
              <a:rPr lang="en-US" sz="2400" b="1" dirty="0">
                <a:solidFill>
                  <a:schemeClr val="tx2"/>
                </a:solidFill>
                <a:cs typeface="Arial" panose="020B0604020202020204" pitchFamily="34" charset="0"/>
              </a:rPr>
              <a:t>of the 8th NSEDP indicators are linked to SDG indicators.</a:t>
            </a:r>
          </a:p>
          <a:p>
            <a:pPr algn="ctr"/>
            <a:endParaRPr lang="en-US" sz="2400" b="1" dirty="0">
              <a:solidFill>
                <a:schemeClr val="tx2"/>
              </a:solidFill>
              <a:cs typeface="Arial" panose="020B0604020202020204" pitchFamily="34" charset="0"/>
            </a:endParaRPr>
          </a:p>
          <a:p>
            <a:pPr algn="ctr"/>
            <a:r>
              <a:rPr lang="en-US" sz="2400" b="1" dirty="0">
                <a:solidFill>
                  <a:schemeClr val="tx2"/>
                </a:solidFill>
                <a:cs typeface="Arial" panose="020B0604020202020204" pitchFamily="34" charset="0"/>
              </a:rPr>
              <a:t>The remaining SDG indicators will be integrated in the future 9th and 10th NSEDP</a:t>
            </a:r>
          </a:p>
        </p:txBody>
      </p:sp>
    </p:spTree>
    <p:extLst>
      <p:ext uri="{BB962C8B-B14F-4D97-AF65-F5344CB8AC3E}">
        <p14:creationId xmlns:p14="http://schemas.microsoft.com/office/powerpoint/2010/main" val="112958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Data availability a serious concern in many countries</a:t>
            </a:r>
          </a:p>
        </p:txBody>
      </p:sp>
      <p:sp>
        <p:nvSpPr>
          <p:cNvPr id="7" name="TextBox 6"/>
          <p:cNvSpPr txBox="1"/>
          <p:nvPr/>
        </p:nvSpPr>
        <p:spPr>
          <a:xfrm>
            <a:off x="133350" y="1037139"/>
            <a:ext cx="8788977" cy="4632037"/>
          </a:xfrm>
          <a:prstGeom prst="rect">
            <a:avLst/>
          </a:prstGeom>
          <a:noFill/>
        </p:spPr>
        <p:txBody>
          <a:bodyPr wrap="square" rtlCol="0">
            <a:spAutoFit/>
          </a:bodyPr>
          <a:lstStyle/>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700" b="1" dirty="0">
              <a:solidFill>
                <a:srgbClr val="FE9072"/>
              </a:solidFill>
              <a:latin typeface="+mj-lt"/>
              <a:ea typeface="+mj-ea"/>
              <a:cs typeface="+mj-cs"/>
            </a:endParaRPr>
          </a:p>
          <a:p>
            <a:endParaRPr lang="en-US" sz="1700" b="1" dirty="0">
              <a:solidFill>
                <a:srgbClr val="FE9072"/>
              </a:solidFill>
              <a:latin typeface="+mj-lt"/>
              <a:ea typeface="+mj-ea"/>
              <a:cs typeface="+mj-cs"/>
            </a:endParaRPr>
          </a:p>
        </p:txBody>
      </p:sp>
      <p:graphicFrame>
        <p:nvGraphicFramePr>
          <p:cNvPr id="6" name="Object 5">
            <a:extLst>
              <a:ext uri="{FF2B5EF4-FFF2-40B4-BE49-F238E27FC236}">
                <a16:creationId xmlns:a16="http://schemas.microsoft.com/office/drawing/2014/main" xmlns="" id="{D8A7EAB0-16F1-49C0-8188-02B16B614A92}"/>
              </a:ext>
            </a:extLst>
          </p:cNvPr>
          <p:cNvGraphicFramePr>
            <a:graphicFrameLocks noChangeAspect="1"/>
          </p:cNvGraphicFramePr>
          <p:nvPr>
            <p:extLst>
              <p:ext uri="{D42A27DB-BD31-4B8C-83A1-F6EECF244321}">
                <p14:modId xmlns:p14="http://schemas.microsoft.com/office/powerpoint/2010/main" val="3728708221"/>
              </p:ext>
            </p:extLst>
          </p:nvPr>
        </p:nvGraphicFramePr>
        <p:xfrm>
          <a:off x="352425" y="733425"/>
          <a:ext cx="8589906" cy="5800725"/>
        </p:xfrm>
        <a:graphic>
          <a:graphicData uri="http://schemas.openxmlformats.org/presentationml/2006/ole">
            <mc:AlternateContent xmlns:mc="http://schemas.openxmlformats.org/markup-compatibility/2006">
              <mc:Choice xmlns:v="urn:schemas-microsoft-com:vml" Requires="v">
                <p:oleObj spid="_x0000_s2074" name="Slide" r:id="rId5" imgW="3442762" imgH="2583015" progId="PowerPoint.Slide.12">
                  <p:embed/>
                </p:oleObj>
              </mc:Choice>
              <mc:Fallback>
                <p:oleObj name="Slide" r:id="rId5" imgW="3442762" imgH="2583015" progId="PowerPoint.Slide.12">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733425"/>
                        <a:ext cx="8589906" cy="580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500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AAF5A-55A9-437C-8467-41C0CE5DDBF2}"/>
              </a:ext>
            </a:extLst>
          </p:cNvPr>
          <p:cNvSpPr>
            <a:spLocks noGrp="1"/>
          </p:cNvSpPr>
          <p:nvPr>
            <p:ph type="title"/>
          </p:nvPr>
        </p:nvSpPr>
        <p:spPr>
          <a:xfrm>
            <a:off x="114300" y="136525"/>
            <a:ext cx="8915400" cy="7121526"/>
          </a:xfrm>
        </p:spPr>
        <p:txBody>
          <a:bodyPr>
            <a:normAutofit/>
          </a:bodyPr>
          <a:lstStyle/>
          <a:p>
            <a:pPr algn="l"/>
            <a:r>
              <a:rPr lang="en-US" b="1" dirty="0">
                <a:solidFill>
                  <a:srgbClr val="00B050"/>
                </a:solidFill>
              </a:rPr>
              <a:t>UN World Data Forum </a:t>
            </a:r>
            <a:br>
              <a:rPr lang="en-US" b="1" dirty="0">
                <a:solidFill>
                  <a:srgbClr val="00B050"/>
                </a:solidFill>
              </a:rPr>
            </a:br>
            <a:r>
              <a:rPr lang="en-US" b="1" dirty="0">
                <a:solidFill>
                  <a:srgbClr val="00B050"/>
                </a:solidFill>
              </a:rPr>
              <a:t>Initiative led by UN DESA on sustainable development data</a:t>
            </a:r>
            <a:r>
              <a:rPr lang="en-US" b="1" dirty="0">
                <a:solidFill>
                  <a:srgbClr val="FE9072"/>
                </a:solidFill>
              </a:rPr>
              <a:t/>
            </a:r>
            <a:br>
              <a:rPr lang="en-US" b="1" dirty="0">
                <a:solidFill>
                  <a:srgbClr val="FE9072"/>
                </a:solidFill>
              </a:rPr>
            </a:br>
            <a:r>
              <a:rPr lang="en-US" b="1" dirty="0">
                <a:solidFill>
                  <a:srgbClr val="FE9072"/>
                </a:solidFill>
              </a:rPr>
              <a:t/>
            </a:r>
            <a:br>
              <a:rPr lang="en-US" b="1" dirty="0">
                <a:solidFill>
                  <a:srgbClr val="FE9072"/>
                </a:solidFill>
              </a:rPr>
            </a:br>
            <a:r>
              <a:rPr lang="en-US" sz="3100" b="1" dirty="0">
                <a:solidFill>
                  <a:srgbClr val="002060"/>
                </a:solidFill>
              </a:rPr>
              <a:t>Dubai Declaration (24 October 2018)</a:t>
            </a:r>
            <a:br>
              <a:rPr lang="en-US" sz="3100" b="1" dirty="0">
                <a:solidFill>
                  <a:srgbClr val="002060"/>
                </a:solidFill>
              </a:rPr>
            </a:br>
            <a:r>
              <a:rPr lang="en-US" sz="3100" b="1" dirty="0">
                <a:solidFill>
                  <a:srgbClr val="002060"/>
                </a:solidFill>
              </a:rPr>
              <a:t>Supporting the Implementation of the Cape Town Global Action Plan for Sustainable Development Data  </a:t>
            </a:r>
            <a:r>
              <a:rPr lang="en-US" b="1" dirty="0">
                <a:solidFill>
                  <a:srgbClr val="FE9072"/>
                </a:solidFill>
              </a:rPr>
              <a:t/>
            </a:r>
            <a:br>
              <a:rPr lang="en-US" b="1" dirty="0">
                <a:solidFill>
                  <a:srgbClr val="FE9072"/>
                </a:solidFill>
              </a:rPr>
            </a:br>
            <a:r>
              <a:rPr lang="en-US" b="1" dirty="0">
                <a:solidFill>
                  <a:srgbClr val="FE9072"/>
                </a:solidFill>
              </a:rPr>
              <a:t/>
            </a:r>
            <a:br>
              <a:rPr lang="en-US" b="1" dirty="0">
                <a:solidFill>
                  <a:srgbClr val="FE9072"/>
                </a:solidFill>
              </a:rPr>
            </a:br>
            <a:r>
              <a:rPr lang="en-US" sz="1800" b="1" dirty="0">
                <a:solidFill>
                  <a:srgbClr val="002060"/>
                </a:solidFill>
              </a:rPr>
              <a:t>16. </a:t>
            </a:r>
            <a:r>
              <a:rPr lang="en-US" sz="1800" b="1" dirty="0" err="1">
                <a:solidFill>
                  <a:srgbClr val="002060"/>
                </a:solidFill>
              </a:rPr>
              <a:t>Mobilise</a:t>
            </a:r>
            <a:r>
              <a:rPr lang="en-US" sz="1800" b="1" dirty="0">
                <a:solidFill>
                  <a:srgbClr val="002060"/>
                </a:solidFill>
              </a:rPr>
              <a:t> financing at domestic and international levels and ensure political commitment</a:t>
            </a:r>
            <a:br>
              <a:rPr lang="en-US" sz="1800" b="1" dirty="0">
                <a:solidFill>
                  <a:srgbClr val="002060"/>
                </a:solidFill>
              </a:rPr>
            </a:br>
            <a:r>
              <a:rPr lang="en-US" sz="1800" b="1" dirty="0">
                <a:solidFill>
                  <a:srgbClr val="002060"/>
                </a:solidFill>
              </a:rPr>
              <a:t>within each country for adequate allocation of domestic resources to strengthen data systems to address existing gaps in the technical and institutional capacities of national data and statistical systems to </a:t>
            </a:r>
            <a:r>
              <a:rPr lang="en-US" sz="1800" b="1" u="sng" dirty="0">
                <a:solidFill>
                  <a:srgbClr val="002060"/>
                </a:solidFill>
              </a:rPr>
              <a:t>improve the coverage, frequency, and availability of quality data</a:t>
            </a:r>
            <a:r>
              <a:rPr lang="en-US" sz="1800" b="1" dirty="0">
                <a:solidFill>
                  <a:srgbClr val="002060"/>
                </a:solidFill>
              </a:rPr>
              <a:t>. </a:t>
            </a:r>
            <a:br>
              <a:rPr lang="en-US" sz="1800" b="1" dirty="0">
                <a:solidFill>
                  <a:srgbClr val="002060"/>
                </a:solidFill>
              </a:rPr>
            </a:br>
            <a:r>
              <a:rPr lang="en-US" sz="1800" b="1" dirty="0">
                <a:solidFill>
                  <a:srgbClr val="002060"/>
                </a:solidFill>
              </a:rPr>
              <a:t/>
            </a:r>
            <a:br>
              <a:rPr lang="en-US" sz="1800" b="1" dirty="0">
                <a:solidFill>
                  <a:srgbClr val="002060"/>
                </a:solidFill>
              </a:rPr>
            </a:br>
            <a:endParaRPr lang="en-US" sz="1800" b="1" dirty="0">
              <a:solidFill>
                <a:srgbClr val="002060"/>
              </a:solidFill>
            </a:endParaRPr>
          </a:p>
        </p:txBody>
      </p:sp>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47691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421" y="220356"/>
            <a:ext cx="8589906" cy="492443"/>
          </a:xfrm>
          <a:prstGeom prst="rect">
            <a:avLst/>
          </a:prstGeom>
          <a:noFill/>
        </p:spPr>
        <p:txBody>
          <a:bodyPr wrap="square" rtlCol="0">
            <a:spAutoFit/>
          </a:bodyPr>
          <a:lstStyle/>
          <a:p>
            <a:r>
              <a:rPr lang="en-US" sz="2600" b="1" dirty="0">
                <a:solidFill>
                  <a:srgbClr val="002060"/>
                </a:solidFill>
                <a:latin typeface="+mj-lt"/>
                <a:ea typeface="+mj-ea"/>
                <a:cs typeface="+mj-cs"/>
              </a:rPr>
              <a:t>Progress toward implementation of the 2030 Agenda</a:t>
            </a:r>
          </a:p>
        </p:txBody>
      </p:sp>
      <p:sp>
        <p:nvSpPr>
          <p:cNvPr id="7" name="TextBox 6"/>
          <p:cNvSpPr txBox="1"/>
          <p:nvPr/>
        </p:nvSpPr>
        <p:spPr>
          <a:xfrm>
            <a:off x="133350" y="1037139"/>
            <a:ext cx="5749201" cy="5586145"/>
          </a:xfrm>
          <a:prstGeom prst="rect">
            <a:avLst/>
          </a:prstGeom>
          <a:noFill/>
        </p:spPr>
        <p:txBody>
          <a:bodyPr wrap="square" rtlCol="0">
            <a:spAutoFit/>
          </a:bodyPr>
          <a:lstStyle/>
          <a:p>
            <a:pPr marL="285750" indent="-285750">
              <a:buFont typeface="Arial" panose="020B0604020202020204" pitchFamily="34" charset="0"/>
              <a:buChar char="•"/>
            </a:pPr>
            <a:r>
              <a:rPr lang="en-US" sz="1700" b="1" dirty="0">
                <a:solidFill>
                  <a:srgbClr val="002060"/>
                </a:solidFill>
                <a:latin typeface="+mj-lt"/>
                <a:ea typeface="+mj-ea"/>
                <a:cs typeface="+mj-cs"/>
              </a:rPr>
              <a:t>“With just 12 years left to the 2030 deadline, we must inject a sense of urgency. …  This ambitious Agenda necessitates profound change that goes beyond business as usual”– Secretary-General António Guterres</a:t>
            </a:r>
          </a:p>
          <a:p>
            <a:endParaRPr lang="en-US" sz="1700" b="1" dirty="0">
              <a:solidFill>
                <a:srgbClr val="002060"/>
              </a:solidFill>
              <a:latin typeface="+mj-lt"/>
              <a:ea typeface="+mj-ea"/>
              <a:cs typeface="+mj-cs"/>
            </a:endParaRPr>
          </a:p>
          <a:p>
            <a:pPr marL="285750" indent="-285750">
              <a:buFont typeface="Arial" panose="020B0604020202020204" pitchFamily="34" charset="0"/>
              <a:buChar char="•"/>
            </a:pPr>
            <a:r>
              <a:rPr lang="en-US" sz="1700" b="1" dirty="0">
                <a:solidFill>
                  <a:srgbClr val="002060"/>
                </a:solidFill>
                <a:latin typeface="+mj-lt"/>
                <a:ea typeface="+mj-ea"/>
                <a:cs typeface="+mj-cs"/>
              </a:rPr>
              <a:t>Overview of all 17 Goals, in-depth focus on Goals  under review at the HLPF and analysis of interlinkages between Goals using data currently available to highlight the most significant gaps   and challenges.</a:t>
            </a:r>
          </a:p>
          <a:p>
            <a:pPr marL="285750" indent="-285750">
              <a:buFont typeface="Arial" panose="020B0604020202020204" pitchFamily="34" charset="0"/>
              <a:buChar char="•"/>
            </a:pPr>
            <a:endParaRPr lang="en-US" sz="1700" b="1" dirty="0">
              <a:solidFill>
                <a:srgbClr val="002060"/>
              </a:solidFill>
              <a:latin typeface="+mj-lt"/>
              <a:ea typeface="+mj-ea"/>
              <a:cs typeface="+mj-cs"/>
            </a:endParaRPr>
          </a:p>
          <a:p>
            <a:pPr marL="285750" indent="-285750">
              <a:buFont typeface="Arial" panose="020B0604020202020204" pitchFamily="34" charset="0"/>
              <a:buChar char="•"/>
            </a:pPr>
            <a:r>
              <a:rPr lang="en-US" sz="1700" b="1" dirty="0">
                <a:solidFill>
                  <a:srgbClr val="002060"/>
                </a:solidFill>
                <a:latin typeface="+mj-lt"/>
                <a:ea typeface="+mj-ea"/>
                <a:cs typeface="+mj-cs"/>
              </a:rPr>
              <a:t>Despite inspiring success stories in several areas, overall, progress is uneven. We must step up efforts to ensure that all nations are on track to reach the SDGs, with no one left behind.</a:t>
            </a:r>
          </a:p>
          <a:p>
            <a:pPr marL="285750" indent="-285750">
              <a:buFont typeface="Arial" panose="020B0604020202020204" pitchFamily="34" charset="0"/>
              <a:buChar char="•"/>
            </a:pPr>
            <a:endParaRPr lang="en-US" sz="1700" b="1" dirty="0">
              <a:solidFill>
                <a:srgbClr val="002060"/>
              </a:solidFill>
              <a:latin typeface="+mj-lt"/>
              <a:ea typeface="+mj-ea"/>
              <a:cs typeface="+mj-cs"/>
            </a:endParaRPr>
          </a:p>
          <a:p>
            <a:pPr marL="285750" indent="-285750">
              <a:buFont typeface="Arial" panose="020B0604020202020204" pitchFamily="34" charset="0"/>
              <a:buChar char="•"/>
            </a:pPr>
            <a:r>
              <a:rPr lang="en-US" sz="1700" b="1" dirty="0">
                <a:solidFill>
                  <a:srgbClr val="002060"/>
                </a:solidFill>
                <a:latin typeface="+mj-lt"/>
                <a:ea typeface="+mj-ea"/>
                <a:cs typeface="+mj-cs"/>
              </a:rPr>
              <a:t>Where there is progress, it is often too slow to meet the deadline (e.g. maternal mortality reduction). And in too many cases we are losing ground (e.g. biodiversity loss, GHG emissions).</a:t>
            </a:r>
          </a:p>
        </p:txBody>
      </p:sp>
      <p:sp>
        <p:nvSpPr>
          <p:cNvPr id="6" name="Rectangle 5"/>
          <p:cNvSpPr/>
          <p:nvPr/>
        </p:nvSpPr>
        <p:spPr>
          <a:xfrm rot="5400000">
            <a:off x="8302667" y="5879217"/>
            <a:ext cx="745717" cy="200055"/>
          </a:xfrm>
          <a:prstGeom prst="rect">
            <a:avLst/>
          </a:prstGeom>
        </p:spPr>
        <p:txBody>
          <a:bodyPr wrap="none">
            <a:spAutoFit/>
          </a:bodyPr>
          <a:lstStyle/>
          <a:p>
            <a:r>
              <a:rPr lang="en-GB" sz="700" dirty="0">
                <a:solidFill>
                  <a:schemeClr val="bg1">
                    <a:lumMod val="50000"/>
                  </a:schemeClr>
                </a:solidFill>
              </a:rPr>
              <a:t>Photo: ©FAO</a:t>
            </a:r>
          </a:p>
        </p:txBody>
      </p:sp>
      <p:pic>
        <p:nvPicPr>
          <p:cNvPr id="4" name="Picture 3">
            <a:extLst>
              <a:ext uri="{FF2B5EF4-FFF2-40B4-BE49-F238E27FC236}">
                <a16:creationId xmlns:a16="http://schemas.microsoft.com/office/drawing/2014/main" xmlns="" id="{190BF88F-76D5-4551-8B72-27DFBD9FEE6E}"/>
              </a:ext>
            </a:extLst>
          </p:cNvPr>
          <p:cNvPicPr>
            <a:picLocks noChangeAspect="1"/>
          </p:cNvPicPr>
          <p:nvPr/>
        </p:nvPicPr>
        <p:blipFill>
          <a:blip r:embed="rId3"/>
          <a:stretch>
            <a:fillRect/>
          </a:stretch>
        </p:blipFill>
        <p:spPr>
          <a:xfrm>
            <a:off x="6029325" y="1037138"/>
            <a:ext cx="2893002" cy="5600506"/>
          </a:xfrm>
          <a:prstGeom prst="rect">
            <a:avLst/>
          </a:prstGeom>
          <a:ln w="3175">
            <a:solidFill>
              <a:schemeClr val="bg1">
                <a:lumMod val="75000"/>
              </a:schemeClr>
            </a:solidFill>
          </a:ln>
        </p:spPr>
      </p:pic>
    </p:spTree>
    <p:extLst>
      <p:ext uri="{BB962C8B-B14F-4D97-AF65-F5344CB8AC3E}">
        <p14:creationId xmlns:p14="http://schemas.microsoft.com/office/powerpoint/2010/main" val="148489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AAF5A-55A9-437C-8467-41C0CE5DDBF2}"/>
              </a:ext>
            </a:extLst>
          </p:cNvPr>
          <p:cNvSpPr>
            <a:spLocks noGrp="1"/>
          </p:cNvSpPr>
          <p:nvPr>
            <p:ph type="title"/>
          </p:nvPr>
        </p:nvSpPr>
        <p:spPr>
          <a:xfrm>
            <a:off x="76200" y="2456222"/>
            <a:ext cx="8915400" cy="1446550"/>
          </a:xfrm>
        </p:spPr>
        <p:txBody>
          <a:bodyPr/>
          <a:lstStyle/>
          <a:p>
            <a:pPr algn="ctr"/>
            <a:r>
              <a:rPr lang="en-US" b="1" dirty="0">
                <a:solidFill>
                  <a:srgbClr val="002060"/>
                </a:solidFill>
              </a:rPr>
              <a:t>Tracking implementation of SDG 16</a:t>
            </a:r>
          </a:p>
        </p:txBody>
      </p:sp>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47850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
        <p:nvSpPr>
          <p:cNvPr id="6" name="TextBox 5">
            <a:extLst>
              <a:ext uri="{FF2B5EF4-FFF2-40B4-BE49-F238E27FC236}">
                <a16:creationId xmlns:a16="http://schemas.microsoft.com/office/drawing/2014/main" xmlns="" id="{2383B668-7C73-40AF-8CB5-C39C1D284E80}"/>
              </a:ext>
            </a:extLst>
          </p:cNvPr>
          <p:cNvSpPr txBox="1"/>
          <p:nvPr/>
        </p:nvSpPr>
        <p:spPr>
          <a:xfrm>
            <a:off x="95251" y="400050"/>
            <a:ext cx="8886824" cy="5078313"/>
          </a:xfrm>
          <a:prstGeom prst="rect">
            <a:avLst/>
          </a:prstGeom>
          <a:noFill/>
        </p:spPr>
        <p:txBody>
          <a:bodyPr wrap="square" rtlCol="0">
            <a:spAutoFit/>
          </a:bodyPr>
          <a:lstStyle/>
          <a:p>
            <a:r>
              <a:rPr lang="en-US" dirty="0">
                <a:solidFill>
                  <a:srgbClr val="002060"/>
                </a:solidFill>
              </a:rPr>
              <a:t>16.7 Ensure responsive, inclusive, participatory and representative decision-making at all levels </a:t>
            </a:r>
          </a:p>
          <a:p>
            <a:r>
              <a:rPr lang="en-US" dirty="0"/>
              <a:t>16.7.1 Proportions of positions (by sex, age, persons with disabilities and population groups) in public institutions (national and local legislatures, public service, and judiciary) compared to national distributions </a:t>
            </a:r>
            <a:r>
              <a:rPr lang="en-US" dirty="0">
                <a:solidFill>
                  <a:srgbClr val="002060"/>
                </a:solidFill>
              </a:rPr>
              <a:t>(Tier III, custodian UNDP and UNICEF)</a:t>
            </a:r>
            <a:endParaRPr lang="en-US" dirty="0"/>
          </a:p>
          <a:p>
            <a:r>
              <a:rPr lang="en-US" dirty="0"/>
              <a:t>16.7.2 Proportion of population who believe decision-making is inclusive and responsive, by sex, age, disability and population group </a:t>
            </a:r>
            <a:r>
              <a:rPr lang="en-US" dirty="0">
                <a:solidFill>
                  <a:srgbClr val="002060"/>
                </a:solidFill>
              </a:rPr>
              <a:t>(Tier III, custodian UNDP )</a:t>
            </a:r>
            <a:endParaRPr lang="en-US" dirty="0"/>
          </a:p>
          <a:p>
            <a:pPr latinLnBrk="1"/>
            <a:r>
              <a:rPr lang="en-US" dirty="0"/>
              <a:t> </a:t>
            </a:r>
          </a:p>
          <a:p>
            <a:pPr latinLnBrk="1"/>
            <a:r>
              <a:rPr lang="en-US" dirty="0"/>
              <a:t> </a:t>
            </a:r>
          </a:p>
          <a:p>
            <a:r>
              <a:rPr lang="en-US" dirty="0">
                <a:solidFill>
                  <a:srgbClr val="002060"/>
                </a:solidFill>
              </a:rPr>
              <a:t>16.9 By 2030, provide legal identity for all, including birth registration </a:t>
            </a:r>
          </a:p>
          <a:p>
            <a:r>
              <a:rPr lang="en-US" dirty="0"/>
              <a:t>16.9.1 Proportion of children under 5 years of age whose births have been registered with a civil authority, by age </a:t>
            </a:r>
            <a:r>
              <a:rPr lang="en-US" dirty="0">
                <a:solidFill>
                  <a:srgbClr val="002060"/>
                </a:solidFill>
              </a:rPr>
              <a:t>(Tier I, custodian UNSD &amp;UNICEF)</a:t>
            </a:r>
            <a:endParaRPr lang="en-US" dirty="0"/>
          </a:p>
          <a:p>
            <a:pPr latinLnBrk="1"/>
            <a:r>
              <a:rPr lang="en-US" dirty="0"/>
              <a:t> </a:t>
            </a:r>
          </a:p>
          <a:p>
            <a:r>
              <a:rPr lang="en-US" dirty="0"/>
              <a:t>16.10 Ensure public access to information and protect fundamental freedoms, in accordance with national legislation and international agreements</a:t>
            </a:r>
          </a:p>
          <a:p>
            <a:r>
              <a:rPr lang="en-US" dirty="0"/>
              <a:t>16.10.2 Number of countries that adopt and implement constitutional, statutory and/or policy guarantees for public access to information </a:t>
            </a:r>
            <a:r>
              <a:rPr lang="en-US" dirty="0">
                <a:solidFill>
                  <a:srgbClr val="002060"/>
                </a:solidFill>
              </a:rPr>
              <a:t>(Tier II, custodian UNESCO - UIS)</a:t>
            </a:r>
            <a:endParaRPr lang="en-US" dirty="0"/>
          </a:p>
          <a:p>
            <a:endParaRPr lang="en-US" dirty="0"/>
          </a:p>
        </p:txBody>
      </p:sp>
    </p:spTree>
    <p:extLst>
      <p:ext uri="{BB962C8B-B14F-4D97-AF65-F5344CB8AC3E}">
        <p14:creationId xmlns:p14="http://schemas.microsoft.com/office/powerpoint/2010/main" val="295953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AAF5A-55A9-437C-8467-41C0CE5DDBF2}"/>
              </a:ext>
            </a:extLst>
          </p:cNvPr>
          <p:cNvSpPr>
            <a:spLocks noGrp="1"/>
          </p:cNvSpPr>
          <p:nvPr>
            <p:ph type="title"/>
          </p:nvPr>
        </p:nvSpPr>
        <p:spPr>
          <a:xfrm>
            <a:off x="1357744" y="2456222"/>
            <a:ext cx="6567055" cy="1446550"/>
          </a:xfrm>
        </p:spPr>
        <p:txBody>
          <a:bodyPr/>
          <a:lstStyle/>
          <a:p>
            <a:pPr algn="ctr"/>
            <a:r>
              <a:rPr lang="en-US" sz="4400" dirty="0"/>
              <a:t>For more data</a:t>
            </a:r>
            <a:br>
              <a:rPr lang="en-US" sz="4400" dirty="0"/>
            </a:br>
            <a:r>
              <a:rPr lang="en-US" sz="4400" b="0" i="1" dirty="0">
                <a:latin typeface="Harlow Solid Italic" panose="04030604020F02020D02" pitchFamily="82" charset="0"/>
              </a:rPr>
              <a:t>on the </a:t>
            </a:r>
            <a:r>
              <a:rPr lang="en-US" sz="4400" dirty="0"/>
              <a:t>SDGs</a:t>
            </a:r>
          </a:p>
        </p:txBody>
      </p:sp>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334162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556330" cy="1556330"/>
          </a:xfrm>
          <a:prstGeom prst="rect">
            <a:avLst/>
          </a:prstGeom>
        </p:spPr>
      </p:pic>
      <p:sp>
        <p:nvSpPr>
          <p:cNvPr id="5" name="TextBox 4"/>
          <p:cNvSpPr txBox="1"/>
          <p:nvPr/>
        </p:nvSpPr>
        <p:spPr>
          <a:xfrm>
            <a:off x="1815876" y="474051"/>
            <a:ext cx="7215909"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SDG Website: http://unstats.un.org/sdgs/</a:t>
            </a:r>
            <a:endParaRPr lang="en-US" sz="2400" b="1" dirty="0">
              <a:solidFill>
                <a:srgbClr val="000090"/>
              </a:solidFill>
            </a:endParaRPr>
          </a:p>
        </p:txBody>
      </p:sp>
      <p:sp>
        <p:nvSpPr>
          <p:cNvPr id="7" name="TextBox 6"/>
          <p:cNvSpPr txBox="1"/>
          <p:nvPr/>
        </p:nvSpPr>
        <p:spPr>
          <a:xfrm>
            <a:off x="506766" y="5564099"/>
            <a:ext cx="3837883" cy="923330"/>
          </a:xfrm>
          <a:prstGeom prst="rect">
            <a:avLst/>
          </a:prstGeom>
          <a:noFill/>
        </p:spPr>
        <p:txBody>
          <a:bodyPr wrap="square" rtlCol="0">
            <a:spAutoFit/>
          </a:bodyPr>
          <a:lstStyle/>
          <a:p>
            <a:pPr marL="285750" indent="-285750">
              <a:buFont typeface="Wingdings" charset="2"/>
              <a:buChar char="Ø"/>
            </a:pPr>
            <a:r>
              <a:rPr lang="en-US" b="1" dirty="0">
                <a:solidFill>
                  <a:srgbClr val="000090"/>
                </a:solidFill>
              </a:rPr>
              <a:t>Explore the Report</a:t>
            </a:r>
            <a:r>
              <a:rPr lang="en-US" dirty="0">
                <a:solidFill>
                  <a:srgbClr val="000090"/>
                </a:solidFill>
              </a:rPr>
              <a:t> online with interactive charts and graphs for   the HLPF Goals in Focus</a:t>
            </a:r>
            <a:endParaRPr lang="en-US" b="1" dirty="0"/>
          </a:p>
        </p:txBody>
      </p:sp>
      <p:sp>
        <p:nvSpPr>
          <p:cNvPr id="10" name="TextBox 9"/>
          <p:cNvSpPr txBox="1"/>
          <p:nvPr/>
        </p:nvSpPr>
        <p:spPr>
          <a:xfrm>
            <a:off x="5228932" y="5530078"/>
            <a:ext cx="3837883" cy="1200329"/>
          </a:xfrm>
          <a:prstGeom prst="rect">
            <a:avLst/>
          </a:prstGeom>
          <a:noFill/>
        </p:spPr>
        <p:txBody>
          <a:bodyPr wrap="square" rtlCol="0">
            <a:spAutoFit/>
          </a:bodyPr>
          <a:lstStyle/>
          <a:p>
            <a:pPr marL="285750" indent="-285750">
              <a:buFont typeface="Wingdings" charset="2"/>
              <a:buChar char="Ø"/>
            </a:pPr>
            <a:r>
              <a:rPr lang="en-US" b="1" dirty="0">
                <a:solidFill>
                  <a:srgbClr val="000090"/>
                </a:solidFill>
              </a:rPr>
              <a:t>Explore the SDG Story Map</a:t>
            </a:r>
            <a:r>
              <a:rPr lang="en-US" dirty="0">
                <a:solidFill>
                  <a:srgbClr val="000090"/>
                </a:solidFill>
              </a:rPr>
              <a:t>, showcasing the report and incorporating charts, maps and graphs</a:t>
            </a:r>
            <a:endParaRPr lang="en-US" b="1" dirty="0"/>
          </a:p>
        </p:txBody>
      </p:sp>
      <p:sp>
        <p:nvSpPr>
          <p:cNvPr id="8" name="Rectangle 7"/>
          <p:cNvSpPr/>
          <p:nvPr/>
        </p:nvSpPr>
        <p:spPr>
          <a:xfrm>
            <a:off x="6131387" y="5094542"/>
            <a:ext cx="1500732" cy="200055"/>
          </a:xfrm>
          <a:prstGeom prst="rect">
            <a:avLst/>
          </a:prstGeom>
        </p:spPr>
        <p:txBody>
          <a:bodyPr wrap="none">
            <a:spAutoFit/>
          </a:bodyPr>
          <a:lstStyle/>
          <a:p>
            <a:r>
              <a:rPr lang="en-GB" sz="700" dirty="0">
                <a:solidFill>
                  <a:schemeClr val="bg1">
                    <a:lumMod val="50000"/>
                  </a:schemeClr>
                </a:solidFill>
              </a:rPr>
              <a:t>Photo: © UNDP Picture This/Kailash</a:t>
            </a:r>
          </a:p>
        </p:txBody>
      </p:sp>
      <p:pic>
        <p:nvPicPr>
          <p:cNvPr id="14" name="Picture 13">
            <a:extLst>
              <a:ext uri="{FF2B5EF4-FFF2-40B4-BE49-F238E27FC236}">
                <a16:creationId xmlns:a16="http://schemas.microsoft.com/office/drawing/2014/main" xmlns="" id="{C0A58473-AA16-4AD8-856B-B0B88B173E31}"/>
              </a:ext>
            </a:extLst>
          </p:cNvPr>
          <p:cNvPicPr>
            <a:picLocks noChangeAspect="1"/>
          </p:cNvPicPr>
          <p:nvPr/>
        </p:nvPicPr>
        <p:blipFill>
          <a:blip r:embed="rId4"/>
          <a:stretch>
            <a:fillRect/>
          </a:stretch>
        </p:blipFill>
        <p:spPr>
          <a:xfrm>
            <a:off x="4501076" y="1887838"/>
            <a:ext cx="4530903" cy="3229135"/>
          </a:xfrm>
          <a:prstGeom prst="rect">
            <a:avLst/>
          </a:prstGeom>
        </p:spPr>
      </p:pic>
      <p:pic>
        <p:nvPicPr>
          <p:cNvPr id="18" name="Picture 17">
            <a:extLst>
              <a:ext uri="{FF2B5EF4-FFF2-40B4-BE49-F238E27FC236}">
                <a16:creationId xmlns:a16="http://schemas.microsoft.com/office/drawing/2014/main" xmlns="" id="{0B9E517E-BE55-4836-942A-BFFF1036A799}"/>
              </a:ext>
            </a:extLst>
          </p:cNvPr>
          <p:cNvPicPr>
            <a:picLocks noChangeAspect="1"/>
          </p:cNvPicPr>
          <p:nvPr/>
        </p:nvPicPr>
        <p:blipFill>
          <a:blip r:embed="rId5"/>
          <a:stretch>
            <a:fillRect/>
          </a:stretch>
        </p:blipFill>
        <p:spPr>
          <a:xfrm>
            <a:off x="254066" y="1761554"/>
            <a:ext cx="4004429" cy="3372837"/>
          </a:xfrm>
          <a:prstGeom prst="rect">
            <a:avLst/>
          </a:prstGeom>
        </p:spPr>
      </p:pic>
    </p:spTree>
    <p:extLst>
      <p:ext uri="{BB962C8B-B14F-4D97-AF65-F5344CB8AC3E}">
        <p14:creationId xmlns:p14="http://schemas.microsoft.com/office/powerpoint/2010/main" val="13092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48332" y="6205227"/>
            <a:ext cx="6429311" cy="646331"/>
          </a:xfrm>
          <a:prstGeom prst="rect">
            <a:avLst/>
          </a:prstGeom>
          <a:noFill/>
        </p:spPr>
        <p:txBody>
          <a:bodyPr wrap="square" rtlCol="0">
            <a:spAutoFit/>
          </a:bodyPr>
          <a:lstStyle/>
          <a:p>
            <a:pPr marL="285750" indent="-285750">
              <a:buFont typeface="Wingdings" charset="2"/>
              <a:buChar char="Ø"/>
            </a:pPr>
            <a:r>
              <a:rPr lang="en-US" b="1" dirty="0">
                <a:solidFill>
                  <a:srgbClr val="000090"/>
                </a:solidFill>
              </a:rPr>
              <a:t>SDG Indicators Global Database </a:t>
            </a:r>
            <a:r>
              <a:rPr lang="en-US" dirty="0">
                <a:solidFill>
                  <a:srgbClr val="000090"/>
                </a:solidFill>
              </a:rPr>
              <a:t>with country-level data and metadata for the indicators</a:t>
            </a:r>
            <a:endParaRPr lang="en-US" dirty="0"/>
          </a:p>
        </p:txBody>
      </p:sp>
      <p:pic>
        <p:nvPicPr>
          <p:cNvPr id="4" name="Picture 3"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556330" cy="1556330"/>
          </a:xfrm>
          <a:prstGeom prst="rect">
            <a:avLst/>
          </a:prstGeom>
        </p:spPr>
      </p:pic>
      <p:sp>
        <p:nvSpPr>
          <p:cNvPr id="8" name="TextBox 7"/>
          <p:cNvSpPr txBox="1"/>
          <p:nvPr/>
        </p:nvSpPr>
        <p:spPr>
          <a:xfrm>
            <a:off x="1815876" y="474051"/>
            <a:ext cx="7215909"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SDG Website: http://unstats.un.org/sdgs/</a:t>
            </a:r>
            <a:endParaRPr lang="en-US" sz="2400" b="1" dirty="0">
              <a:solidFill>
                <a:srgbClr val="000090"/>
              </a:solidFill>
            </a:endParaRPr>
          </a:p>
        </p:txBody>
      </p:sp>
      <p:pic>
        <p:nvPicPr>
          <p:cNvPr id="13" name="Picture 12">
            <a:extLst>
              <a:ext uri="{FF2B5EF4-FFF2-40B4-BE49-F238E27FC236}">
                <a16:creationId xmlns:a16="http://schemas.microsoft.com/office/drawing/2014/main" xmlns="" id="{8EE4EB05-93AB-4A23-A0EE-E7EC172D62FB}"/>
              </a:ext>
            </a:extLst>
          </p:cNvPr>
          <p:cNvPicPr>
            <a:picLocks noChangeAspect="1"/>
          </p:cNvPicPr>
          <p:nvPr/>
        </p:nvPicPr>
        <p:blipFill>
          <a:blip r:embed="rId4"/>
          <a:stretch>
            <a:fillRect/>
          </a:stretch>
        </p:blipFill>
        <p:spPr>
          <a:xfrm>
            <a:off x="1720079" y="1005387"/>
            <a:ext cx="6446138" cy="5040150"/>
          </a:xfrm>
          <a:prstGeom prst="rect">
            <a:avLst/>
          </a:prstGeom>
        </p:spPr>
      </p:pic>
    </p:spTree>
    <p:extLst>
      <p:ext uri="{BB962C8B-B14F-4D97-AF65-F5344CB8AC3E}">
        <p14:creationId xmlns:p14="http://schemas.microsoft.com/office/powerpoint/2010/main" val="223226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G logo horizont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8" y="401402"/>
            <a:ext cx="4721080" cy="511130"/>
          </a:xfrm>
          <a:prstGeom prst="rect">
            <a:avLst/>
          </a:prstGeom>
        </p:spPr>
      </p:pic>
      <p:sp>
        <p:nvSpPr>
          <p:cNvPr id="6" name="TextBox 5"/>
          <p:cNvSpPr txBox="1"/>
          <p:nvPr/>
        </p:nvSpPr>
        <p:spPr>
          <a:xfrm>
            <a:off x="2639879" y="5658832"/>
            <a:ext cx="4060727"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http://unstats.un.org/sdgs/</a:t>
            </a:r>
          </a:p>
        </p:txBody>
      </p:sp>
      <p:pic>
        <p:nvPicPr>
          <p:cNvPr id="7" name="Picture 6" descr="SDG ring large.jpg">
            <a:extLst>
              <a:ext uri="{FF2B5EF4-FFF2-40B4-BE49-F238E27FC236}">
                <a16:creationId xmlns:a16="http://schemas.microsoft.com/office/drawing/2014/main" xmlns="" id="{DE461562-CFBF-4E5D-95E8-970355ACB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359" y="1808546"/>
            <a:ext cx="3073405" cy="3073405"/>
          </a:xfrm>
          <a:prstGeom prst="rect">
            <a:avLst/>
          </a:prstGeom>
        </p:spPr>
      </p:pic>
    </p:spTree>
    <p:extLst>
      <p:ext uri="{BB962C8B-B14F-4D97-AF65-F5344CB8AC3E}">
        <p14:creationId xmlns:p14="http://schemas.microsoft.com/office/powerpoint/2010/main" val="259424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AAF5A-55A9-437C-8467-41C0CE5DDBF2}"/>
              </a:ext>
            </a:extLst>
          </p:cNvPr>
          <p:cNvSpPr>
            <a:spLocks noGrp="1"/>
          </p:cNvSpPr>
          <p:nvPr>
            <p:ph type="title"/>
          </p:nvPr>
        </p:nvSpPr>
        <p:spPr>
          <a:xfrm>
            <a:off x="1421752" y="2428790"/>
            <a:ext cx="6567055" cy="1446550"/>
          </a:xfrm>
        </p:spPr>
        <p:txBody>
          <a:bodyPr/>
          <a:lstStyle/>
          <a:p>
            <a:pPr algn="ctr"/>
            <a:r>
              <a:rPr lang="en-US" sz="4400" dirty="0"/>
              <a:t>Interlinked nature </a:t>
            </a:r>
            <a:br>
              <a:rPr lang="en-US" sz="4400" dirty="0"/>
            </a:br>
            <a:r>
              <a:rPr lang="en-US" sz="4400" b="0" i="1" dirty="0">
                <a:latin typeface="Harlow Solid Italic" panose="04030604020F02020D02" pitchFamily="82" charset="0"/>
              </a:rPr>
              <a:t>of the </a:t>
            </a:r>
            <a:r>
              <a:rPr lang="en-US" sz="4400" dirty="0"/>
              <a:t>SDGs</a:t>
            </a:r>
          </a:p>
        </p:txBody>
      </p:sp>
      <p:sp>
        <p:nvSpPr>
          <p:cNvPr id="4" name="Slide Number Placeholder 3">
            <a:extLst>
              <a:ext uri="{FF2B5EF4-FFF2-40B4-BE49-F238E27FC236}">
                <a16:creationId xmlns:a16="http://schemas.microsoft.com/office/drawing/2014/main" xmlns="" id="{637FDD91-72CA-484B-A954-A4608635DEB1}"/>
              </a:ext>
            </a:extLst>
          </p:cNvPr>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346039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4579" y="300926"/>
            <a:ext cx="7594869" cy="769441"/>
          </a:xfrm>
          <a:prstGeom prst="rect">
            <a:avLst/>
          </a:prstGeom>
          <a:noFill/>
        </p:spPr>
        <p:txBody>
          <a:bodyPr wrap="square" rtlCol="0">
            <a:spAutoFit/>
          </a:bodyPr>
          <a:lstStyle/>
          <a:p>
            <a:r>
              <a:rPr lang="en-US" sz="2200" b="1" dirty="0">
                <a:solidFill>
                  <a:schemeClr val="tx1">
                    <a:lumMod val="65000"/>
                    <a:lumOff val="35000"/>
                  </a:schemeClr>
                </a:solidFill>
                <a:latin typeface="Arial" panose="020B0604020202020204" pitchFamily="34" charset="0"/>
                <a:cs typeface="Arial" panose="020B0604020202020204" pitchFamily="34" charset="0"/>
              </a:rPr>
              <a:t>Transitioning toward sustainable and resilient societies hinges on responsible management of finite resources</a:t>
            </a:r>
            <a:endParaRPr lang="en-US" sz="22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216894" cy="1216894"/>
          </a:xfrm>
          <a:prstGeom prst="rect">
            <a:avLst/>
          </a:prstGeom>
        </p:spPr>
      </p:pic>
      <p:sp>
        <p:nvSpPr>
          <p:cNvPr id="11" name="TextBox 10"/>
          <p:cNvSpPr txBox="1"/>
          <p:nvPr/>
        </p:nvSpPr>
        <p:spPr>
          <a:xfrm>
            <a:off x="2081349" y="1291448"/>
            <a:ext cx="4186661" cy="830997"/>
          </a:xfrm>
          <a:prstGeom prst="rect">
            <a:avLst/>
          </a:prstGeom>
          <a:noFill/>
        </p:spPr>
        <p:txBody>
          <a:bodyPr wrap="square" rtlCol="0">
            <a:spAutoFit/>
          </a:bodyPr>
          <a:lstStyle/>
          <a:p>
            <a:pPr lvl="1"/>
            <a:endParaRPr lang="en-GB" sz="1500" b="1" dirty="0">
              <a:solidFill>
                <a:schemeClr val="tx2"/>
              </a:solidFill>
              <a:latin typeface="Arial" panose="020B0604020202020204" pitchFamily="34" charset="0"/>
              <a:cs typeface="Arial" panose="020B0604020202020204" pitchFamily="34" charset="0"/>
            </a:endParaRPr>
          </a:p>
          <a:p>
            <a:pPr lvl="1"/>
            <a:endParaRPr lang="en-US" sz="1500" dirty="0">
              <a:solidFill>
                <a:schemeClr val="tx2"/>
              </a:solidFill>
              <a:latin typeface="Arial" panose="020B0604020202020204" pitchFamily="34" charset="0"/>
              <a:cs typeface="Arial" panose="020B0604020202020204" pitchFamily="34" charset="0"/>
            </a:endParaRPr>
          </a:p>
          <a:p>
            <a:endParaRPr lang="en-US" dirty="0">
              <a:solidFill>
                <a:srgbClr val="000090"/>
              </a:solidFill>
            </a:endParaRPr>
          </a:p>
        </p:txBody>
      </p:sp>
      <p:pic>
        <p:nvPicPr>
          <p:cNvPr id="4" name="Picture 3">
            <a:extLst>
              <a:ext uri="{FF2B5EF4-FFF2-40B4-BE49-F238E27FC236}">
                <a16:creationId xmlns:a16="http://schemas.microsoft.com/office/drawing/2014/main" xmlns="" id="{0B07CF35-22A5-4CB1-9267-49816A28BB60}"/>
              </a:ext>
            </a:extLst>
          </p:cNvPr>
          <p:cNvPicPr>
            <a:picLocks noChangeAspect="1"/>
          </p:cNvPicPr>
          <p:nvPr/>
        </p:nvPicPr>
        <p:blipFill>
          <a:blip r:embed="rId4"/>
          <a:stretch>
            <a:fillRect/>
          </a:stretch>
        </p:blipFill>
        <p:spPr>
          <a:xfrm>
            <a:off x="6093416" y="1840742"/>
            <a:ext cx="2553434" cy="2355612"/>
          </a:xfrm>
          <a:prstGeom prst="rect">
            <a:avLst/>
          </a:prstGeom>
        </p:spPr>
      </p:pic>
      <p:pic>
        <p:nvPicPr>
          <p:cNvPr id="19" name="Picture 18">
            <a:extLst>
              <a:ext uri="{FF2B5EF4-FFF2-40B4-BE49-F238E27FC236}">
                <a16:creationId xmlns:a16="http://schemas.microsoft.com/office/drawing/2014/main" xmlns="" id="{D7C56904-B7DE-4D65-9574-1FF11A4530E2}"/>
              </a:ext>
            </a:extLst>
          </p:cNvPr>
          <p:cNvPicPr>
            <a:picLocks noChangeAspect="1"/>
          </p:cNvPicPr>
          <p:nvPr/>
        </p:nvPicPr>
        <p:blipFill>
          <a:blip r:embed="rId5"/>
          <a:stretch>
            <a:fillRect/>
          </a:stretch>
        </p:blipFill>
        <p:spPr>
          <a:xfrm>
            <a:off x="1237108" y="4320885"/>
            <a:ext cx="2534043" cy="2156204"/>
          </a:xfrm>
          <a:prstGeom prst="rect">
            <a:avLst/>
          </a:prstGeom>
        </p:spPr>
      </p:pic>
      <p:pic>
        <p:nvPicPr>
          <p:cNvPr id="21" name="Picture 20">
            <a:extLst>
              <a:ext uri="{FF2B5EF4-FFF2-40B4-BE49-F238E27FC236}">
                <a16:creationId xmlns:a16="http://schemas.microsoft.com/office/drawing/2014/main" xmlns="" id="{99BF7ACF-C775-47FF-923F-9410307221E6}"/>
              </a:ext>
            </a:extLst>
          </p:cNvPr>
          <p:cNvPicPr>
            <a:picLocks noChangeAspect="1"/>
          </p:cNvPicPr>
          <p:nvPr/>
        </p:nvPicPr>
        <p:blipFill>
          <a:blip r:embed="rId6"/>
          <a:stretch>
            <a:fillRect/>
          </a:stretch>
        </p:blipFill>
        <p:spPr>
          <a:xfrm>
            <a:off x="2844218" y="1886833"/>
            <a:ext cx="2961159" cy="1975415"/>
          </a:xfrm>
          <a:prstGeom prst="rect">
            <a:avLst/>
          </a:prstGeom>
        </p:spPr>
      </p:pic>
      <p:pic>
        <p:nvPicPr>
          <p:cNvPr id="23" name="Picture 22">
            <a:extLst>
              <a:ext uri="{FF2B5EF4-FFF2-40B4-BE49-F238E27FC236}">
                <a16:creationId xmlns:a16="http://schemas.microsoft.com/office/drawing/2014/main" xmlns="" id="{E51A5EAC-CBB7-4CEE-A0ED-3592FF9B22C4}"/>
              </a:ext>
            </a:extLst>
          </p:cNvPr>
          <p:cNvPicPr>
            <a:picLocks noChangeAspect="1"/>
          </p:cNvPicPr>
          <p:nvPr/>
        </p:nvPicPr>
        <p:blipFill>
          <a:blip r:embed="rId7"/>
          <a:stretch>
            <a:fillRect/>
          </a:stretch>
        </p:blipFill>
        <p:spPr>
          <a:xfrm>
            <a:off x="4409153" y="4686985"/>
            <a:ext cx="2811274" cy="1630206"/>
          </a:xfrm>
          <a:prstGeom prst="rect">
            <a:avLst/>
          </a:prstGeom>
        </p:spPr>
      </p:pic>
      <p:pic>
        <p:nvPicPr>
          <p:cNvPr id="27" name="Picture 26">
            <a:extLst>
              <a:ext uri="{FF2B5EF4-FFF2-40B4-BE49-F238E27FC236}">
                <a16:creationId xmlns:a16="http://schemas.microsoft.com/office/drawing/2014/main" xmlns="" id="{6B31B6DB-4251-4809-9EFB-53515F93DA45}"/>
              </a:ext>
            </a:extLst>
          </p:cNvPr>
          <p:cNvPicPr>
            <a:picLocks noChangeAspect="1"/>
          </p:cNvPicPr>
          <p:nvPr/>
        </p:nvPicPr>
        <p:blipFill>
          <a:blip r:embed="rId8"/>
          <a:stretch>
            <a:fillRect/>
          </a:stretch>
        </p:blipFill>
        <p:spPr>
          <a:xfrm>
            <a:off x="168402" y="1972763"/>
            <a:ext cx="2592656" cy="1547000"/>
          </a:xfrm>
          <a:prstGeom prst="rect">
            <a:avLst/>
          </a:prstGeom>
        </p:spPr>
      </p:pic>
    </p:spTree>
    <p:extLst>
      <p:ext uri="{BB962C8B-B14F-4D97-AF65-F5344CB8AC3E}">
        <p14:creationId xmlns:p14="http://schemas.microsoft.com/office/powerpoint/2010/main" val="318031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7745" y="98904"/>
            <a:ext cx="7675419" cy="1107996"/>
          </a:xfrm>
          <a:prstGeom prst="rect">
            <a:avLst/>
          </a:prstGeom>
          <a:noFill/>
        </p:spPr>
        <p:txBody>
          <a:bodyPr wrap="square" rtlCol="0">
            <a:spAutoFit/>
          </a:bodyPr>
          <a:lstStyle/>
          <a:p>
            <a:r>
              <a:rPr lang="en-US" sz="2200" b="1" dirty="0">
                <a:solidFill>
                  <a:schemeClr val="tx1">
                    <a:lumMod val="65000"/>
                    <a:lumOff val="35000"/>
                  </a:schemeClr>
                </a:solidFill>
                <a:latin typeface="Arial" panose="020B0604020202020204" pitchFamily="34" charset="0"/>
                <a:cs typeface="Arial" panose="020B0604020202020204" pitchFamily="34" charset="0"/>
              </a:rPr>
              <a:t>Access to basic services is not only a fundamental human right, but also a stepping stone to sustainable development</a:t>
            </a:r>
            <a:endParaRPr lang="en-US" sz="22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216894" cy="1216894"/>
          </a:xfrm>
          <a:prstGeom prst="rect">
            <a:avLst/>
          </a:prstGeom>
        </p:spPr>
      </p:pic>
      <p:pic>
        <p:nvPicPr>
          <p:cNvPr id="10" name="Picture 9">
            <a:extLst>
              <a:ext uri="{FF2B5EF4-FFF2-40B4-BE49-F238E27FC236}">
                <a16:creationId xmlns:a16="http://schemas.microsoft.com/office/drawing/2014/main" xmlns="" id="{3A85E40C-1DF1-4217-A2B9-DC4E500B8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074" y="4062419"/>
            <a:ext cx="3279451" cy="2306575"/>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ED284B04-8A40-4584-9EE8-499E4247C411}"/>
              </a:ext>
            </a:extLst>
          </p:cNvPr>
          <p:cNvSpPr/>
          <p:nvPr/>
        </p:nvSpPr>
        <p:spPr>
          <a:xfrm rot="5400000">
            <a:off x="8032816" y="3126575"/>
            <a:ext cx="1255472" cy="200055"/>
          </a:xfrm>
          <a:prstGeom prst="rect">
            <a:avLst/>
          </a:prstGeom>
        </p:spPr>
        <p:txBody>
          <a:bodyPr wrap="none">
            <a:spAutoFit/>
          </a:bodyPr>
          <a:lstStyle/>
          <a:p>
            <a:r>
              <a:rPr lang="en-GB" sz="700" dirty="0">
                <a:solidFill>
                  <a:schemeClr val="bg1">
                    <a:lumMod val="50000"/>
                  </a:schemeClr>
                </a:solidFill>
              </a:rPr>
              <a:t>Photo: ©WMO/</a:t>
            </a:r>
            <a:r>
              <a:rPr lang="en-US" sz="700" dirty="0">
                <a:solidFill>
                  <a:schemeClr val="bg1">
                    <a:lumMod val="50000"/>
                  </a:schemeClr>
                </a:solidFill>
              </a:rPr>
              <a:t>Luke </a:t>
            </a:r>
            <a:r>
              <a:rPr lang="en-US" sz="700" dirty="0" err="1">
                <a:solidFill>
                  <a:schemeClr val="bg1">
                    <a:lumMod val="50000"/>
                  </a:schemeClr>
                </a:solidFill>
              </a:rPr>
              <a:t>Romick</a:t>
            </a:r>
            <a:endParaRPr lang="en-GB" sz="700" dirty="0">
              <a:solidFill>
                <a:schemeClr val="bg1">
                  <a:lumMod val="50000"/>
                </a:schemeClr>
              </a:solidFill>
            </a:endParaRPr>
          </a:p>
        </p:txBody>
      </p:sp>
      <p:sp>
        <p:nvSpPr>
          <p:cNvPr id="9" name="Rectangle 8">
            <a:extLst>
              <a:ext uri="{FF2B5EF4-FFF2-40B4-BE49-F238E27FC236}">
                <a16:creationId xmlns:a16="http://schemas.microsoft.com/office/drawing/2014/main" xmlns="" id="{F7D606EC-1F55-441E-9319-EBFA38DEE186}"/>
              </a:ext>
            </a:extLst>
          </p:cNvPr>
          <p:cNvSpPr/>
          <p:nvPr/>
        </p:nvSpPr>
        <p:spPr>
          <a:xfrm rot="5400000">
            <a:off x="7916598" y="5636673"/>
            <a:ext cx="1487908" cy="200055"/>
          </a:xfrm>
          <a:prstGeom prst="rect">
            <a:avLst/>
          </a:prstGeom>
        </p:spPr>
        <p:txBody>
          <a:bodyPr wrap="none">
            <a:spAutoFit/>
          </a:bodyPr>
          <a:lstStyle/>
          <a:p>
            <a:r>
              <a:rPr lang="en-GB" sz="700" dirty="0">
                <a:solidFill>
                  <a:schemeClr val="bg1">
                    <a:lumMod val="50000"/>
                  </a:schemeClr>
                </a:solidFill>
              </a:rPr>
              <a:t>Photo: </a:t>
            </a:r>
            <a:r>
              <a:rPr lang="en-US" sz="700" dirty="0">
                <a:solidFill>
                  <a:schemeClr val="bg1">
                    <a:lumMod val="50000"/>
                  </a:schemeClr>
                </a:solidFill>
              </a:rPr>
              <a:t>©UNICEF/Shehzad </a:t>
            </a:r>
            <a:r>
              <a:rPr lang="en-US" sz="700" dirty="0" err="1">
                <a:solidFill>
                  <a:schemeClr val="bg1">
                    <a:lumMod val="50000"/>
                  </a:schemeClr>
                </a:solidFill>
              </a:rPr>
              <a:t>Noorani</a:t>
            </a:r>
            <a:endParaRPr lang="en-GB" sz="700" dirty="0">
              <a:solidFill>
                <a:schemeClr val="bg1">
                  <a:lumMod val="50000"/>
                </a:schemeClr>
              </a:solidFill>
            </a:endParaRPr>
          </a:p>
        </p:txBody>
      </p:sp>
      <p:pic>
        <p:nvPicPr>
          <p:cNvPr id="12" name="Picture 11">
            <a:extLst>
              <a:ext uri="{FF2B5EF4-FFF2-40B4-BE49-F238E27FC236}">
                <a16:creationId xmlns:a16="http://schemas.microsoft.com/office/drawing/2014/main" xmlns="" id="{2AC6E0D8-4062-4706-8A14-46F8CC4802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075" y="1567466"/>
            <a:ext cx="3279450" cy="2194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4017644E-26A8-4628-8752-44B81776E195}"/>
              </a:ext>
            </a:extLst>
          </p:cNvPr>
          <p:cNvPicPr>
            <a:picLocks noChangeAspect="1"/>
          </p:cNvPicPr>
          <p:nvPr/>
        </p:nvPicPr>
        <p:blipFill>
          <a:blip r:embed="rId6"/>
          <a:stretch>
            <a:fillRect/>
          </a:stretch>
        </p:blipFill>
        <p:spPr>
          <a:xfrm>
            <a:off x="988864" y="1609514"/>
            <a:ext cx="2897050" cy="1325071"/>
          </a:xfrm>
          <a:prstGeom prst="rect">
            <a:avLst/>
          </a:prstGeom>
        </p:spPr>
      </p:pic>
      <p:pic>
        <p:nvPicPr>
          <p:cNvPr id="16" name="Picture 15">
            <a:extLst>
              <a:ext uri="{FF2B5EF4-FFF2-40B4-BE49-F238E27FC236}">
                <a16:creationId xmlns:a16="http://schemas.microsoft.com/office/drawing/2014/main" xmlns="" id="{D5AE63C4-FA21-4B1C-9E7B-2F8962289383}"/>
              </a:ext>
            </a:extLst>
          </p:cNvPr>
          <p:cNvPicPr>
            <a:picLocks noChangeAspect="1"/>
          </p:cNvPicPr>
          <p:nvPr/>
        </p:nvPicPr>
        <p:blipFill>
          <a:blip r:embed="rId7"/>
          <a:stretch>
            <a:fillRect/>
          </a:stretch>
        </p:blipFill>
        <p:spPr>
          <a:xfrm>
            <a:off x="750471" y="3309589"/>
            <a:ext cx="3135443" cy="1182704"/>
          </a:xfrm>
          <a:prstGeom prst="rect">
            <a:avLst/>
          </a:prstGeom>
        </p:spPr>
      </p:pic>
      <p:pic>
        <p:nvPicPr>
          <p:cNvPr id="19" name="Picture 18">
            <a:extLst>
              <a:ext uri="{FF2B5EF4-FFF2-40B4-BE49-F238E27FC236}">
                <a16:creationId xmlns:a16="http://schemas.microsoft.com/office/drawing/2014/main" xmlns="" id="{ACFA5AF2-B6D9-4A42-8E9D-6EB679408DDC}"/>
              </a:ext>
            </a:extLst>
          </p:cNvPr>
          <p:cNvPicPr>
            <a:picLocks noChangeAspect="1"/>
          </p:cNvPicPr>
          <p:nvPr/>
        </p:nvPicPr>
        <p:blipFill>
          <a:blip r:embed="rId8"/>
          <a:stretch>
            <a:fillRect/>
          </a:stretch>
        </p:blipFill>
        <p:spPr>
          <a:xfrm>
            <a:off x="988864" y="4867297"/>
            <a:ext cx="2897050" cy="1557308"/>
          </a:xfrm>
          <a:prstGeom prst="rect">
            <a:avLst/>
          </a:prstGeom>
        </p:spPr>
      </p:pic>
    </p:spTree>
    <p:extLst>
      <p:ext uri="{BB962C8B-B14F-4D97-AF65-F5344CB8AC3E}">
        <p14:creationId xmlns:p14="http://schemas.microsoft.com/office/powerpoint/2010/main" val="162351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9203" y="258429"/>
            <a:ext cx="7675419" cy="830997"/>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Social protection systems provide a safety net </a:t>
            </a:r>
          </a:p>
          <a:p>
            <a:r>
              <a:rPr lang="en-US" sz="2400" b="1" dirty="0">
                <a:solidFill>
                  <a:schemeClr val="tx1">
                    <a:lumMod val="65000"/>
                    <a:lumOff val="35000"/>
                  </a:schemeClr>
                </a:solidFill>
                <a:latin typeface="Arial" panose="020B0604020202020204" pitchFamily="34" charset="0"/>
                <a:cs typeface="Arial" panose="020B0604020202020204" pitchFamily="34" charset="0"/>
              </a:rPr>
              <a:t>for the vulnerable</a:t>
            </a:r>
            <a:endParaRPr lang="en-US" sz="24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216894" cy="1216894"/>
          </a:xfrm>
          <a:prstGeom prst="rect">
            <a:avLst/>
          </a:prstGeom>
        </p:spPr>
      </p:pic>
      <p:pic>
        <p:nvPicPr>
          <p:cNvPr id="4" name="Picture 3">
            <a:extLst>
              <a:ext uri="{FF2B5EF4-FFF2-40B4-BE49-F238E27FC236}">
                <a16:creationId xmlns:a16="http://schemas.microsoft.com/office/drawing/2014/main" xmlns="" id="{662236C5-C42E-4740-B0C4-E8E58967F4BA}"/>
              </a:ext>
            </a:extLst>
          </p:cNvPr>
          <p:cNvPicPr>
            <a:picLocks noChangeAspect="1"/>
          </p:cNvPicPr>
          <p:nvPr/>
        </p:nvPicPr>
        <p:blipFill>
          <a:blip r:embed="rId4"/>
          <a:stretch>
            <a:fillRect/>
          </a:stretch>
        </p:blipFill>
        <p:spPr>
          <a:xfrm>
            <a:off x="5112098" y="2176071"/>
            <a:ext cx="3312820" cy="3196202"/>
          </a:xfrm>
          <a:prstGeom prst="rect">
            <a:avLst/>
          </a:prstGeom>
        </p:spPr>
      </p:pic>
      <p:pic>
        <p:nvPicPr>
          <p:cNvPr id="13" name="Picture 12">
            <a:extLst>
              <a:ext uri="{FF2B5EF4-FFF2-40B4-BE49-F238E27FC236}">
                <a16:creationId xmlns:a16="http://schemas.microsoft.com/office/drawing/2014/main" xmlns="" id="{25A954DA-7A78-41F1-8FE4-92D725428572}"/>
              </a:ext>
            </a:extLst>
          </p:cNvPr>
          <p:cNvPicPr>
            <a:picLocks noChangeAspect="1"/>
          </p:cNvPicPr>
          <p:nvPr/>
        </p:nvPicPr>
        <p:blipFill>
          <a:blip r:embed="rId5"/>
          <a:stretch>
            <a:fillRect/>
          </a:stretch>
        </p:blipFill>
        <p:spPr>
          <a:xfrm>
            <a:off x="618670" y="2401984"/>
            <a:ext cx="3929450" cy="2744377"/>
          </a:xfrm>
          <a:prstGeom prst="rect">
            <a:avLst/>
          </a:prstGeom>
        </p:spPr>
      </p:pic>
    </p:spTree>
    <p:extLst>
      <p:ext uri="{BB962C8B-B14F-4D97-AF65-F5344CB8AC3E}">
        <p14:creationId xmlns:p14="http://schemas.microsoft.com/office/powerpoint/2010/main" val="1840142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847" y="292866"/>
            <a:ext cx="6733631" cy="769441"/>
          </a:xfrm>
          <a:prstGeom prst="rect">
            <a:avLst/>
          </a:prstGeom>
          <a:noFill/>
        </p:spPr>
        <p:txBody>
          <a:bodyPr wrap="square" rtlCol="0">
            <a:spAutoFit/>
          </a:bodyPr>
          <a:lstStyle/>
          <a:p>
            <a:r>
              <a:rPr lang="en-US" sz="2200" b="1" dirty="0">
                <a:solidFill>
                  <a:schemeClr val="tx1">
                    <a:lumMod val="65000"/>
                    <a:lumOff val="35000"/>
                  </a:schemeClr>
                </a:solidFill>
                <a:latin typeface="Arial" panose="020B0604020202020204" pitchFamily="34" charset="0"/>
                <a:cs typeface="Arial" panose="020B0604020202020204" pitchFamily="34" charset="0"/>
              </a:rPr>
              <a:t>The path to resilient cities must address growing social, economic and environmental challenges</a:t>
            </a:r>
            <a:endParaRPr lang="en-US" sz="22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53289"/>
            <a:ext cx="1216894" cy="1216894"/>
          </a:xfrm>
          <a:prstGeom prst="rect">
            <a:avLst/>
          </a:prstGeom>
        </p:spPr>
      </p:pic>
      <p:pic>
        <p:nvPicPr>
          <p:cNvPr id="10" name="Picture 9">
            <a:extLst>
              <a:ext uri="{FF2B5EF4-FFF2-40B4-BE49-F238E27FC236}">
                <a16:creationId xmlns:a16="http://schemas.microsoft.com/office/drawing/2014/main" xmlns="" id="{CB1B622A-855C-4F45-AFDB-306E5A48AA7E}"/>
              </a:ext>
            </a:extLst>
          </p:cNvPr>
          <p:cNvPicPr>
            <a:picLocks noChangeAspect="1"/>
          </p:cNvPicPr>
          <p:nvPr/>
        </p:nvPicPr>
        <p:blipFill>
          <a:blip r:embed="rId4"/>
          <a:stretch>
            <a:fillRect/>
          </a:stretch>
        </p:blipFill>
        <p:spPr>
          <a:xfrm>
            <a:off x="6000576" y="4192061"/>
            <a:ext cx="2977194" cy="2238850"/>
          </a:xfrm>
          <a:prstGeom prst="rect">
            <a:avLst/>
          </a:prstGeom>
        </p:spPr>
      </p:pic>
      <p:grpSp>
        <p:nvGrpSpPr>
          <p:cNvPr id="15" name="Group 14">
            <a:extLst>
              <a:ext uri="{FF2B5EF4-FFF2-40B4-BE49-F238E27FC236}">
                <a16:creationId xmlns:a16="http://schemas.microsoft.com/office/drawing/2014/main" xmlns="" id="{2D944156-E29E-44DF-99FD-C8BE23F3984B}"/>
              </a:ext>
            </a:extLst>
          </p:cNvPr>
          <p:cNvGrpSpPr/>
          <p:nvPr/>
        </p:nvGrpSpPr>
        <p:grpSpPr>
          <a:xfrm>
            <a:off x="3206494" y="4139939"/>
            <a:ext cx="2708487" cy="2240086"/>
            <a:chOff x="3088904" y="4052599"/>
            <a:chExt cx="2708487" cy="2240086"/>
          </a:xfrm>
        </p:grpSpPr>
        <p:pic>
          <p:nvPicPr>
            <p:cNvPr id="4" name="Picture 3">
              <a:extLst>
                <a:ext uri="{FF2B5EF4-FFF2-40B4-BE49-F238E27FC236}">
                  <a16:creationId xmlns:a16="http://schemas.microsoft.com/office/drawing/2014/main" xmlns="" id="{2F2F889F-3CC2-4775-83E5-9A5426DC9719}"/>
                </a:ext>
              </a:extLst>
            </p:cNvPr>
            <p:cNvPicPr>
              <a:picLocks noChangeAspect="1"/>
            </p:cNvPicPr>
            <p:nvPr/>
          </p:nvPicPr>
          <p:blipFill>
            <a:blip r:embed="rId5"/>
            <a:stretch>
              <a:fillRect/>
            </a:stretch>
          </p:blipFill>
          <p:spPr>
            <a:xfrm>
              <a:off x="3088904" y="4700678"/>
              <a:ext cx="2471920" cy="1592007"/>
            </a:xfrm>
            <a:prstGeom prst="rect">
              <a:avLst/>
            </a:prstGeom>
          </p:spPr>
        </p:pic>
        <p:sp>
          <p:nvSpPr>
            <p:cNvPr id="12" name="TextBox 11">
              <a:extLst>
                <a:ext uri="{FF2B5EF4-FFF2-40B4-BE49-F238E27FC236}">
                  <a16:creationId xmlns:a16="http://schemas.microsoft.com/office/drawing/2014/main" xmlns="" id="{D582E557-9174-428A-B0D7-C3A1DFAEC447}"/>
                </a:ext>
              </a:extLst>
            </p:cNvPr>
            <p:cNvSpPr txBox="1"/>
            <p:nvPr/>
          </p:nvSpPr>
          <p:spPr>
            <a:xfrm>
              <a:off x="3185228" y="4052599"/>
              <a:ext cx="2612163" cy="66984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In the Caribbean, more than half the population live </a:t>
              </a:r>
              <a:r>
                <a:rPr lang="en-US" sz="1200" b="1" dirty="0">
                  <a:solidFill>
                    <a:srgbClr val="FF0000"/>
                  </a:solidFill>
                  <a:latin typeface="Arial" panose="020B0604020202020204" pitchFamily="34" charset="0"/>
                  <a:cs typeface="Arial" panose="020B0604020202020204" pitchFamily="34" charset="0"/>
                </a:rPr>
                <a:t>within 1.5 kilometers of the sea</a:t>
              </a:r>
            </a:p>
          </p:txBody>
        </p:sp>
      </p:grpSp>
      <p:pic>
        <p:nvPicPr>
          <p:cNvPr id="13" name="Picture 12">
            <a:extLst>
              <a:ext uri="{FF2B5EF4-FFF2-40B4-BE49-F238E27FC236}">
                <a16:creationId xmlns:a16="http://schemas.microsoft.com/office/drawing/2014/main" xmlns="" id="{56A5C6AF-4009-4492-AB5E-5D67469C12E4}"/>
              </a:ext>
            </a:extLst>
          </p:cNvPr>
          <p:cNvPicPr>
            <a:picLocks noChangeAspect="1"/>
          </p:cNvPicPr>
          <p:nvPr/>
        </p:nvPicPr>
        <p:blipFill>
          <a:blip r:embed="rId6"/>
          <a:stretch>
            <a:fillRect/>
          </a:stretch>
        </p:blipFill>
        <p:spPr>
          <a:xfrm>
            <a:off x="129591" y="4197898"/>
            <a:ext cx="2796014" cy="1869290"/>
          </a:xfrm>
          <a:prstGeom prst="rect">
            <a:avLst/>
          </a:prstGeom>
        </p:spPr>
      </p:pic>
      <p:grpSp>
        <p:nvGrpSpPr>
          <p:cNvPr id="9" name="Group 8">
            <a:extLst>
              <a:ext uri="{FF2B5EF4-FFF2-40B4-BE49-F238E27FC236}">
                <a16:creationId xmlns:a16="http://schemas.microsoft.com/office/drawing/2014/main" xmlns="" id="{2D29EE3D-5CBF-4CA1-B693-DFA0FD8C191D}"/>
              </a:ext>
            </a:extLst>
          </p:cNvPr>
          <p:cNvGrpSpPr/>
          <p:nvPr/>
        </p:nvGrpSpPr>
        <p:grpSpPr>
          <a:xfrm>
            <a:off x="1410908" y="1505786"/>
            <a:ext cx="6311925" cy="2225110"/>
            <a:chOff x="1187625" y="1505786"/>
            <a:chExt cx="6311925" cy="2225110"/>
          </a:xfrm>
        </p:grpSpPr>
        <p:grpSp>
          <p:nvGrpSpPr>
            <p:cNvPr id="2" name="Group 1">
              <a:extLst>
                <a:ext uri="{FF2B5EF4-FFF2-40B4-BE49-F238E27FC236}">
                  <a16:creationId xmlns:a16="http://schemas.microsoft.com/office/drawing/2014/main" xmlns="" id="{0E45F1F3-F9A9-43E8-B196-D4AA03CE6D19}"/>
                </a:ext>
              </a:extLst>
            </p:cNvPr>
            <p:cNvGrpSpPr/>
            <p:nvPr/>
          </p:nvGrpSpPr>
          <p:grpSpPr>
            <a:xfrm>
              <a:off x="1187625" y="1505786"/>
              <a:ext cx="6158297" cy="2163777"/>
              <a:chOff x="1357746" y="1505786"/>
              <a:chExt cx="6158297" cy="2163777"/>
            </a:xfrm>
          </p:grpSpPr>
          <p:sp>
            <p:nvSpPr>
              <p:cNvPr id="7" name="TextBox 6">
                <a:extLst>
                  <a:ext uri="{FF2B5EF4-FFF2-40B4-BE49-F238E27FC236}">
                    <a16:creationId xmlns:a16="http://schemas.microsoft.com/office/drawing/2014/main" xmlns="" id="{3C1570D0-89A1-406D-9456-00F72CA671C4}"/>
                  </a:ext>
                </a:extLst>
              </p:cNvPr>
              <p:cNvSpPr txBox="1"/>
              <p:nvPr/>
            </p:nvSpPr>
            <p:spPr>
              <a:xfrm>
                <a:off x="1357746" y="1505786"/>
                <a:ext cx="2247616" cy="2062103"/>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More than half</a:t>
                </a:r>
                <a:r>
                  <a:rPr lang="en-US" sz="1600" dirty="0">
                    <a:solidFill>
                      <a:schemeClr val="tx2"/>
                    </a:solidFill>
                    <a:latin typeface="Arial" panose="020B0604020202020204" pitchFamily="34" charset="0"/>
                    <a:cs typeface="Arial" panose="020B0604020202020204" pitchFamily="34" charset="0"/>
                  </a:rPr>
                  <a:t> the world’s population live in urban areas, projected to rise to </a:t>
                </a:r>
                <a:r>
                  <a:rPr lang="en-US" sz="1600" b="1" dirty="0">
                    <a:solidFill>
                      <a:schemeClr val="tx2"/>
                    </a:solidFill>
                    <a:latin typeface="Arial" panose="020B0604020202020204" pitchFamily="34" charset="0"/>
                    <a:cs typeface="Arial" panose="020B0604020202020204" pitchFamily="34" charset="0"/>
                  </a:rPr>
                  <a:t>60% by 2030</a:t>
                </a:r>
                <a:r>
                  <a:rPr lang="en-US" sz="1600" dirty="0">
                    <a:solidFill>
                      <a:schemeClr val="tx2"/>
                    </a:solidFill>
                    <a:latin typeface="Arial" panose="020B0604020202020204" pitchFamily="34" charset="0"/>
                    <a:cs typeface="Arial" panose="020B0604020202020204" pitchFamily="34" charset="0"/>
                  </a:rPr>
                  <a:t>. </a:t>
                </a:r>
              </a:p>
              <a:p>
                <a:endParaRPr lang="en-US" sz="1600" dirty="0">
                  <a:solidFill>
                    <a:schemeClr val="tx2"/>
                  </a:solidFill>
                  <a:latin typeface="Arial" panose="020B0604020202020204" pitchFamily="34" charset="0"/>
                  <a:cs typeface="Arial" panose="020B0604020202020204" pitchFamily="34" charset="0"/>
                </a:endParaRPr>
              </a:p>
              <a:p>
                <a:r>
                  <a:rPr lang="en-US" sz="1600" dirty="0">
                    <a:solidFill>
                      <a:schemeClr val="tx2"/>
                    </a:solidFill>
                    <a:latin typeface="Arial" panose="020B0604020202020204" pitchFamily="34" charset="0"/>
                    <a:cs typeface="Arial" panose="020B0604020202020204" pitchFamily="34" charset="0"/>
                  </a:rPr>
                  <a:t>Mounting problems are plaguing cities:</a:t>
                </a:r>
                <a:endParaRPr lang="en-US" dirty="0">
                  <a:solidFill>
                    <a:srgbClr val="000090"/>
                  </a:solidFill>
                </a:endParaRPr>
              </a:p>
            </p:txBody>
          </p:sp>
          <p:pic>
            <p:nvPicPr>
              <p:cNvPr id="8" name="Picture 7">
                <a:extLst>
                  <a:ext uri="{FF2B5EF4-FFF2-40B4-BE49-F238E27FC236}">
                    <a16:creationId xmlns:a16="http://schemas.microsoft.com/office/drawing/2014/main" xmlns="" id="{62695BAE-D6F5-4873-B71F-34469742DF3C}"/>
                  </a:ext>
                </a:extLst>
              </p:cNvPr>
              <p:cNvPicPr>
                <a:picLocks noChangeAspect="1"/>
              </p:cNvPicPr>
              <p:nvPr/>
            </p:nvPicPr>
            <p:blipFill>
              <a:blip r:embed="rId7"/>
              <a:stretch>
                <a:fillRect/>
              </a:stretch>
            </p:blipFill>
            <p:spPr>
              <a:xfrm>
                <a:off x="3605362" y="1546534"/>
                <a:ext cx="3910681" cy="2123029"/>
              </a:xfrm>
              <a:prstGeom prst="rect">
                <a:avLst/>
              </a:prstGeom>
            </p:spPr>
          </p:pic>
        </p:grpSp>
        <p:sp>
          <p:nvSpPr>
            <p:cNvPr id="16" name="Rectangle 15">
              <a:extLst>
                <a:ext uri="{FF2B5EF4-FFF2-40B4-BE49-F238E27FC236}">
                  <a16:creationId xmlns:a16="http://schemas.microsoft.com/office/drawing/2014/main" xmlns="" id="{CD91758B-D75E-4AB2-A1C6-4A68FCA22647}"/>
                </a:ext>
              </a:extLst>
            </p:cNvPr>
            <p:cNvSpPr/>
            <p:nvPr/>
          </p:nvSpPr>
          <p:spPr>
            <a:xfrm rot="5400000">
              <a:off x="6538550" y="2769895"/>
              <a:ext cx="1721946" cy="200055"/>
            </a:xfrm>
            <a:prstGeom prst="rect">
              <a:avLst/>
            </a:prstGeom>
          </p:spPr>
          <p:txBody>
            <a:bodyPr wrap="none">
              <a:spAutoFit/>
            </a:bodyPr>
            <a:lstStyle/>
            <a:p>
              <a:r>
                <a:rPr lang="en-GB" sz="700" dirty="0">
                  <a:solidFill>
                    <a:schemeClr val="bg1">
                      <a:lumMod val="50000"/>
                    </a:schemeClr>
                  </a:solidFill>
                </a:rPr>
                <a:t>Photo: ©</a:t>
              </a:r>
              <a:r>
                <a:rPr lang="en-US" sz="700" dirty="0">
                  <a:solidFill>
                    <a:schemeClr val="bg1">
                      <a:lumMod val="50000"/>
                    </a:schemeClr>
                  </a:solidFill>
                </a:rPr>
                <a:t>The World Bank/Dominic Chavez</a:t>
              </a:r>
              <a:endParaRPr lang="en-GB" sz="700" dirty="0">
                <a:solidFill>
                  <a:schemeClr val="bg1">
                    <a:lumMod val="50000"/>
                  </a:schemeClr>
                </a:solidFill>
              </a:endParaRPr>
            </a:p>
          </p:txBody>
        </p:sp>
      </p:grpSp>
    </p:spTree>
    <p:extLst>
      <p:ext uri="{BB962C8B-B14F-4D97-AF65-F5344CB8AC3E}">
        <p14:creationId xmlns:p14="http://schemas.microsoft.com/office/powerpoint/2010/main" val="1831854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7745" y="388562"/>
            <a:ext cx="7675419"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A resilient society can deflect the threat of conflict</a:t>
            </a:r>
            <a:endParaRPr lang="en-US" sz="24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216894" cy="1216894"/>
          </a:xfrm>
          <a:prstGeom prst="rect">
            <a:avLst/>
          </a:prstGeom>
        </p:spPr>
      </p:pic>
      <p:sp>
        <p:nvSpPr>
          <p:cNvPr id="9" name="TextBox 8">
            <a:extLst>
              <a:ext uri="{FF2B5EF4-FFF2-40B4-BE49-F238E27FC236}">
                <a16:creationId xmlns:a16="http://schemas.microsoft.com/office/drawing/2014/main" xmlns="" id="{AFB0DB0C-AF13-4C8B-B273-B6B40C3AC7AF}"/>
              </a:ext>
            </a:extLst>
          </p:cNvPr>
          <p:cNvSpPr txBox="1"/>
          <p:nvPr/>
        </p:nvSpPr>
        <p:spPr>
          <a:xfrm>
            <a:off x="4453544" y="1300157"/>
            <a:ext cx="4733325" cy="6494085"/>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Over the last decade, the number of violent conflicts has increased significantly:</a:t>
            </a: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1"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1"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1"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1" dirty="0">
                <a:solidFill>
                  <a:schemeClr val="tx2"/>
                </a:solidFill>
                <a:latin typeface="Arial" panose="020B0604020202020204" pitchFamily="34" charset="0"/>
                <a:cs typeface="Arial" panose="020B0604020202020204" pitchFamily="34" charset="0"/>
              </a:rPr>
              <a:t>Conflict influences urbanization patterns</a:t>
            </a:r>
            <a:r>
              <a:rPr lang="en-US" sz="1600" dirty="0">
                <a:solidFill>
                  <a:schemeClr val="tx2"/>
                </a:solidFill>
                <a:latin typeface="Arial" panose="020B0604020202020204" pitchFamily="34" charset="0"/>
                <a:cs typeface="Arial" panose="020B0604020202020204" pitchFamily="34" charset="0"/>
              </a:rPr>
              <a:t>: people displaced from conflicts are living in slums where living conditions are not adequate.</a:t>
            </a:r>
          </a:p>
          <a:p>
            <a:pPr marL="285750" indent="-285750">
              <a:buFont typeface="Wingdings" panose="05000000000000000000" pitchFamily="2" charset="2"/>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Effects of </a:t>
            </a:r>
            <a:r>
              <a:rPr lang="en-US" sz="1600" b="1" dirty="0">
                <a:solidFill>
                  <a:schemeClr val="tx2"/>
                </a:solidFill>
                <a:latin typeface="Arial" panose="020B0604020202020204" pitchFamily="34" charset="0"/>
                <a:cs typeface="Arial" panose="020B0604020202020204" pitchFamily="34" charset="0"/>
              </a:rPr>
              <a:t>climate change exacerbate conflict </a:t>
            </a:r>
            <a:r>
              <a:rPr lang="en-US" sz="1600" dirty="0">
                <a:solidFill>
                  <a:schemeClr val="tx2"/>
                </a:solidFill>
                <a:latin typeface="Arial" panose="020B0604020202020204" pitchFamily="34" charset="0"/>
                <a:cs typeface="Arial" panose="020B0604020202020204" pitchFamily="34" charset="0"/>
              </a:rPr>
              <a:t>by creating competition for natural resources.</a:t>
            </a:r>
          </a:p>
          <a:p>
            <a:pPr marL="285750" indent="-285750">
              <a:buFont typeface="Wingdings" panose="05000000000000000000" pitchFamily="2" charset="2"/>
              <a:buChar char="§"/>
            </a:pPr>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rgbClr val="000090"/>
              </a:solidFill>
            </a:endParaRPr>
          </a:p>
          <a:p>
            <a:endParaRPr lang="en-US" sz="1600" dirty="0">
              <a:solidFill>
                <a:srgbClr val="000090"/>
              </a:solidFill>
            </a:endParaRPr>
          </a:p>
        </p:txBody>
      </p:sp>
      <p:pic>
        <p:nvPicPr>
          <p:cNvPr id="3" name="Picture 2">
            <a:extLst>
              <a:ext uri="{FF2B5EF4-FFF2-40B4-BE49-F238E27FC236}">
                <a16:creationId xmlns:a16="http://schemas.microsoft.com/office/drawing/2014/main" xmlns="" id="{446D0A52-BAE1-46C3-9BA3-7A21BA611966}"/>
              </a:ext>
            </a:extLst>
          </p:cNvPr>
          <p:cNvPicPr>
            <a:picLocks noChangeAspect="1"/>
          </p:cNvPicPr>
          <p:nvPr/>
        </p:nvPicPr>
        <p:blipFill>
          <a:blip r:embed="rId4"/>
          <a:stretch>
            <a:fillRect/>
          </a:stretch>
        </p:blipFill>
        <p:spPr>
          <a:xfrm>
            <a:off x="360214" y="1402080"/>
            <a:ext cx="3976655" cy="5278536"/>
          </a:xfrm>
          <a:prstGeom prst="rect">
            <a:avLst/>
          </a:prstGeom>
        </p:spPr>
      </p:pic>
      <p:sp>
        <p:nvSpPr>
          <p:cNvPr id="7" name="Rectangle 6">
            <a:extLst>
              <a:ext uri="{FF2B5EF4-FFF2-40B4-BE49-F238E27FC236}">
                <a16:creationId xmlns:a16="http://schemas.microsoft.com/office/drawing/2014/main" xmlns="" id="{DBDC47B8-0C70-4EFD-8848-0A3B658AE4BC}"/>
              </a:ext>
            </a:extLst>
          </p:cNvPr>
          <p:cNvSpPr/>
          <p:nvPr/>
        </p:nvSpPr>
        <p:spPr>
          <a:xfrm rot="16200000">
            <a:off x="-350690" y="6003025"/>
            <a:ext cx="1215397" cy="200055"/>
          </a:xfrm>
          <a:prstGeom prst="rect">
            <a:avLst/>
          </a:prstGeom>
        </p:spPr>
        <p:txBody>
          <a:bodyPr wrap="none">
            <a:spAutoFit/>
          </a:bodyPr>
          <a:lstStyle/>
          <a:p>
            <a:r>
              <a:rPr lang="en-GB" sz="700" dirty="0">
                <a:solidFill>
                  <a:schemeClr val="bg1">
                    <a:lumMod val="50000"/>
                  </a:schemeClr>
                </a:solidFill>
              </a:rPr>
              <a:t>Photo: ©</a:t>
            </a:r>
            <a:r>
              <a:rPr lang="en-US" sz="700" dirty="0">
                <a:solidFill>
                  <a:schemeClr val="bg1">
                    <a:lumMod val="50000"/>
                  </a:schemeClr>
                </a:solidFill>
              </a:rPr>
              <a:t>UNICEF/</a:t>
            </a:r>
            <a:r>
              <a:rPr lang="en-US" sz="700" dirty="0" err="1">
                <a:solidFill>
                  <a:schemeClr val="bg1">
                    <a:lumMod val="50000"/>
                  </a:schemeClr>
                </a:solidFill>
              </a:rPr>
              <a:t>Souleiman</a:t>
            </a:r>
            <a:endParaRPr lang="en-GB" sz="700" dirty="0">
              <a:solidFill>
                <a:schemeClr val="bg1">
                  <a:lumMod val="50000"/>
                </a:schemeClr>
              </a:solidFill>
            </a:endParaRPr>
          </a:p>
        </p:txBody>
      </p:sp>
      <p:pic>
        <p:nvPicPr>
          <p:cNvPr id="10" name="Picture 9">
            <a:extLst>
              <a:ext uri="{FF2B5EF4-FFF2-40B4-BE49-F238E27FC236}">
                <a16:creationId xmlns:a16="http://schemas.microsoft.com/office/drawing/2014/main" xmlns="" id="{D58FA565-1F8B-4364-AA35-34F5EE0A7553}"/>
              </a:ext>
            </a:extLst>
          </p:cNvPr>
          <p:cNvPicPr>
            <a:picLocks noChangeAspect="1"/>
          </p:cNvPicPr>
          <p:nvPr/>
        </p:nvPicPr>
        <p:blipFill>
          <a:blip r:embed="rId5"/>
          <a:stretch>
            <a:fillRect/>
          </a:stretch>
        </p:blipFill>
        <p:spPr>
          <a:xfrm>
            <a:off x="5147469" y="2045348"/>
            <a:ext cx="3093477" cy="1981858"/>
          </a:xfrm>
          <a:prstGeom prst="rect">
            <a:avLst/>
          </a:prstGeom>
        </p:spPr>
      </p:pic>
    </p:spTree>
    <p:extLst>
      <p:ext uri="{BB962C8B-B14F-4D97-AF65-F5344CB8AC3E}">
        <p14:creationId xmlns:p14="http://schemas.microsoft.com/office/powerpoint/2010/main" val="3291044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7745" y="250875"/>
            <a:ext cx="7675419" cy="830997"/>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Migration can work for all in building more inclusive and sustainable societies</a:t>
            </a:r>
            <a:endParaRPr lang="en-US" sz="2400" b="1" dirty="0">
              <a:solidFill>
                <a:schemeClr val="tx2"/>
              </a:solidFill>
              <a:latin typeface="Arial" panose="020B0604020202020204" pitchFamily="34" charset="0"/>
              <a:cs typeface="Arial" panose="020B0604020202020204" pitchFamily="34" charset="0"/>
            </a:endParaRPr>
          </a:p>
        </p:txBody>
      </p:sp>
      <p:pic>
        <p:nvPicPr>
          <p:cNvPr id="5" name="Picture 4" descr="SDG ring 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1" y="74554"/>
            <a:ext cx="1216894" cy="1216894"/>
          </a:xfrm>
          <a:prstGeom prst="rect">
            <a:avLst/>
          </a:prstGeom>
        </p:spPr>
      </p:pic>
      <p:sp>
        <p:nvSpPr>
          <p:cNvPr id="7" name="TextBox 6">
            <a:extLst>
              <a:ext uri="{FF2B5EF4-FFF2-40B4-BE49-F238E27FC236}">
                <a16:creationId xmlns:a16="http://schemas.microsoft.com/office/drawing/2014/main" xmlns="" id="{C698DBBA-2418-4124-A92C-471B05B0996B}"/>
              </a:ext>
            </a:extLst>
          </p:cNvPr>
          <p:cNvSpPr txBox="1"/>
          <p:nvPr/>
        </p:nvSpPr>
        <p:spPr>
          <a:xfrm>
            <a:off x="618439" y="3984161"/>
            <a:ext cx="4193207" cy="1569660"/>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Migration contributes to inclusive and sustainable economic growth and development.</a:t>
            </a:r>
          </a:p>
          <a:p>
            <a:r>
              <a:rPr lang="en-US" sz="1600" dirty="0">
                <a:solidFill>
                  <a:schemeClr val="tx2"/>
                </a:solidFill>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Globally, the number of international migrants </a:t>
            </a:r>
            <a:r>
              <a:rPr lang="en-US" sz="1600" b="1" dirty="0">
                <a:solidFill>
                  <a:schemeClr val="tx2"/>
                </a:solidFill>
                <a:latin typeface="Arial" panose="020B0604020202020204" pitchFamily="34" charset="0"/>
                <a:cs typeface="Arial" panose="020B0604020202020204" pitchFamily="34" charset="0"/>
              </a:rPr>
              <a:t>reached 258 million in 2017 </a:t>
            </a:r>
          </a:p>
        </p:txBody>
      </p:sp>
      <p:pic>
        <p:nvPicPr>
          <p:cNvPr id="3" name="Picture 2">
            <a:extLst>
              <a:ext uri="{FF2B5EF4-FFF2-40B4-BE49-F238E27FC236}">
                <a16:creationId xmlns:a16="http://schemas.microsoft.com/office/drawing/2014/main" xmlns="" id="{770238C5-7ABE-4803-9DFA-17554184D7BF}"/>
              </a:ext>
            </a:extLst>
          </p:cNvPr>
          <p:cNvPicPr>
            <a:picLocks noChangeAspect="1"/>
          </p:cNvPicPr>
          <p:nvPr/>
        </p:nvPicPr>
        <p:blipFill>
          <a:blip r:embed="rId4"/>
          <a:stretch>
            <a:fillRect/>
          </a:stretch>
        </p:blipFill>
        <p:spPr>
          <a:xfrm>
            <a:off x="640334" y="1546085"/>
            <a:ext cx="3352664" cy="1973863"/>
          </a:xfrm>
          <a:prstGeom prst="rect">
            <a:avLst/>
          </a:prstGeom>
        </p:spPr>
      </p:pic>
      <p:pic>
        <p:nvPicPr>
          <p:cNvPr id="10" name="Picture 9">
            <a:extLst>
              <a:ext uri="{FF2B5EF4-FFF2-40B4-BE49-F238E27FC236}">
                <a16:creationId xmlns:a16="http://schemas.microsoft.com/office/drawing/2014/main" xmlns="" id="{F0FE12CE-8C1F-4F38-9E81-E108688709E5}"/>
              </a:ext>
            </a:extLst>
          </p:cNvPr>
          <p:cNvPicPr>
            <a:picLocks noChangeAspect="1"/>
          </p:cNvPicPr>
          <p:nvPr/>
        </p:nvPicPr>
        <p:blipFill>
          <a:blip r:embed="rId5"/>
          <a:stretch>
            <a:fillRect/>
          </a:stretch>
        </p:blipFill>
        <p:spPr>
          <a:xfrm>
            <a:off x="4626556" y="1549453"/>
            <a:ext cx="3616371" cy="1970495"/>
          </a:xfrm>
          <a:prstGeom prst="rect">
            <a:avLst/>
          </a:prstGeom>
        </p:spPr>
      </p:pic>
      <p:sp>
        <p:nvSpPr>
          <p:cNvPr id="11" name="Rectangle 10">
            <a:extLst>
              <a:ext uri="{FF2B5EF4-FFF2-40B4-BE49-F238E27FC236}">
                <a16:creationId xmlns:a16="http://schemas.microsoft.com/office/drawing/2014/main" xmlns="" id="{06BBA92D-BC55-4114-A267-B28FDDD06357}"/>
              </a:ext>
            </a:extLst>
          </p:cNvPr>
          <p:cNvSpPr/>
          <p:nvPr/>
        </p:nvSpPr>
        <p:spPr>
          <a:xfrm rot="16200000">
            <a:off x="-540532" y="2432988"/>
            <a:ext cx="2117887" cy="200055"/>
          </a:xfrm>
          <a:prstGeom prst="rect">
            <a:avLst/>
          </a:prstGeom>
        </p:spPr>
        <p:txBody>
          <a:bodyPr wrap="none">
            <a:spAutoFit/>
          </a:bodyPr>
          <a:lstStyle/>
          <a:p>
            <a:r>
              <a:rPr lang="en-GB" sz="700" dirty="0">
                <a:solidFill>
                  <a:schemeClr val="bg1">
                    <a:lumMod val="50000"/>
                  </a:schemeClr>
                </a:solidFill>
              </a:rPr>
              <a:t>Photo: ©</a:t>
            </a:r>
            <a:r>
              <a:rPr lang="en-US" sz="700" dirty="0">
                <a:solidFill>
                  <a:schemeClr val="bg1">
                    <a:lumMod val="50000"/>
                  </a:schemeClr>
                </a:solidFill>
              </a:rPr>
              <a:t>UNDP Picture This/Jean-Francois </a:t>
            </a:r>
            <a:r>
              <a:rPr lang="en-US" sz="700" dirty="0" err="1">
                <a:solidFill>
                  <a:schemeClr val="bg1">
                    <a:lumMod val="50000"/>
                  </a:schemeClr>
                </a:solidFill>
              </a:rPr>
              <a:t>Mousseau</a:t>
            </a:r>
            <a:endParaRPr lang="en-GB" sz="700" dirty="0">
              <a:solidFill>
                <a:schemeClr val="bg1">
                  <a:lumMod val="50000"/>
                </a:schemeClr>
              </a:solidFill>
            </a:endParaRPr>
          </a:p>
        </p:txBody>
      </p:sp>
      <p:sp>
        <p:nvSpPr>
          <p:cNvPr id="12" name="Rectangle 11">
            <a:extLst>
              <a:ext uri="{FF2B5EF4-FFF2-40B4-BE49-F238E27FC236}">
                <a16:creationId xmlns:a16="http://schemas.microsoft.com/office/drawing/2014/main" xmlns="" id="{F2C0F122-AA1A-4949-893C-836774AB13AF}"/>
              </a:ext>
            </a:extLst>
          </p:cNvPr>
          <p:cNvSpPr/>
          <p:nvPr/>
        </p:nvSpPr>
        <p:spPr>
          <a:xfrm rot="5400000">
            <a:off x="7485187" y="2432988"/>
            <a:ext cx="1715534" cy="200055"/>
          </a:xfrm>
          <a:prstGeom prst="rect">
            <a:avLst/>
          </a:prstGeom>
        </p:spPr>
        <p:txBody>
          <a:bodyPr wrap="none">
            <a:spAutoFit/>
          </a:bodyPr>
          <a:lstStyle/>
          <a:p>
            <a:r>
              <a:rPr lang="en-GB" sz="700" dirty="0">
                <a:solidFill>
                  <a:schemeClr val="bg1">
                    <a:lumMod val="50000"/>
                  </a:schemeClr>
                </a:solidFill>
              </a:rPr>
              <a:t>Photo: ©The World Bank/</a:t>
            </a:r>
            <a:r>
              <a:rPr lang="en-US" sz="700" dirty="0">
                <a:solidFill>
                  <a:schemeClr val="bg1">
                    <a:lumMod val="50000"/>
                  </a:schemeClr>
                </a:solidFill>
              </a:rPr>
              <a:t>Graham Crouch</a:t>
            </a:r>
            <a:endParaRPr lang="en-GB" sz="700" dirty="0">
              <a:solidFill>
                <a:schemeClr val="bg1">
                  <a:lumMod val="50000"/>
                </a:schemeClr>
              </a:solidFill>
            </a:endParaRPr>
          </a:p>
        </p:txBody>
      </p:sp>
      <p:grpSp>
        <p:nvGrpSpPr>
          <p:cNvPr id="4" name="Group 3">
            <a:extLst>
              <a:ext uri="{FF2B5EF4-FFF2-40B4-BE49-F238E27FC236}">
                <a16:creationId xmlns:a16="http://schemas.microsoft.com/office/drawing/2014/main" xmlns="" id="{7D29B3B6-BA1C-4864-9476-A003BDCB501E}"/>
              </a:ext>
            </a:extLst>
          </p:cNvPr>
          <p:cNvGrpSpPr/>
          <p:nvPr/>
        </p:nvGrpSpPr>
        <p:grpSpPr>
          <a:xfrm>
            <a:off x="607806" y="4051326"/>
            <a:ext cx="7135346" cy="2361929"/>
            <a:chOff x="607806" y="4051326"/>
            <a:chExt cx="7135346" cy="2361929"/>
          </a:xfrm>
        </p:grpSpPr>
        <p:pic>
          <p:nvPicPr>
            <p:cNvPr id="13" name="Picture 12">
              <a:extLst>
                <a:ext uri="{FF2B5EF4-FFF2-40B4-BE49-F238E27FC236}">
                  <a16:creationId xmlns:a16="http://schemas.microsoft.com/office/drawing/2014/main" xmlns="" id="{BC13EC20-24D6-43FE-A958-77793D6E7FF8}"/>
                </a:ext>
              </a:extLst>
            </p:cNvPr>
            <p:cNvPicPr>
              <a:picLocks noChangeAspect="1"/>
            </p:cNvPicPr>
            <p:nvPr/>
          </p:nvPicPr>
          <p:blipFill>
            <a:blip r:embed="rId6"/>
            <a:stretch>
              <a:fillRect/>
            </a:stretch>
          </p:blipFill>
          <p:spPr>
            <a:xfrm>
              <a:off x="5079999" y="4051326"/>
              <a:ext cx="2663153" cy="2137819"/>
            </a:xfrm>
            <a:prstGeom prst="rect">
              <a:avLst/>
            </a:prstGeom>
          </p:spPr>
        </p:pic>
        <p:sp>
          <p:nvSpPr>
            <p:cNvPr id="2" name="TextBox 1">
              <a:extLst>
                <a:ext uri="{FF2B5EF4-FFF2-40B4-BE49-F238E27FC236}">
                  <a16:creationId xmlns:a16="http://schemas.microsoft.com/office/drawing/2014/main" xmlns="" id="{D2CA74F8-F9FB-4F89-A42C-DC3B5FD12176}"/>
                </a:ext>
              </a:extLst>
            </p:cNvPr>
            <p:cNvSpPr txBox="1"/>
            <p:nvPr/>
          </p:nvSpPr>
          <p:spPr>
            <a:xfrm>
              <a:off x="607806" y="5582258"/>
              <a:ext cx="4008117" cy="830997"/>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Remittances to low and middle-income countries is </a:t>
              </a:r>
              <a:r>
                <a:rPr lang="en-US" sz="1600" b="1" dirty="0">
                  <a:solidFill>
                    <a:schemeClr val="tx2"/>
                  </a:solidFill>
                  <a:latin typeface="Arial" panose="020B0604020202020204" pitchFamily="34" charset="0"/>
                  <a:cs typeface="Arial" panose="020B0604020202020204" pitchFamily="34" charset="0"/>
                </a:rPr>
                <a:t>more than three times the amount of ODA</a:t>
              </a:r>
            </a:p>
          </p:txBody>
        </p:sp>
      </p:grpSp>
    </p:spTree>
    <p:extLst>
      <p:ext uri="{BB962C8B-B14F-4D97-AF65-F5344CB8AC3E}">
        <p14:creationId xmlns:p14="http://schemas.microsoft.com/office/powerpoint/2010/main" val="3789158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DG">
  <a:themeElements>
    <a:clrScheme name="DFS">
      <a:dk1>
        <a:srgbClr val="1FBBEE"/>
      </a:dk1>
      <a:lt1>
        <a:srgbClr val="FFFFFF"/>
      </a:lt1>
      <a:dk2>
        <a:srgbClr val="0A84C0"/>
      </a:dk2>
      <a:lt2>
        <a:srgbClr val="7F7F7F"/>
      </a:lt2>
      <a:accent1>
        <a:srgbClr val="A5E3F8"/>
      </a:accent1>
      <a:accent2>
        <a:srgbClr val="8FD6F7"/>
      </a:accent2>
      <a:accent3>
        <a:srgbClr val="EF7A28"/>
      </a:accent3>
      <a:accent4>
        <a:srgbClr val="EA4425"/>
      </a:accent4>
      <a:accent5>
        <a:srgbClr val="F5AF7E"/>
      </a:accent5>
      <a:accent6>
        <a:srgbClr val="F28E7C"/>
      </a:accent6>
      <a:hlink>
        <a:srgbClr val="0A84C0"/>
      </a:hlink>
      <a:folHlink>
        <a:srgbClr val="1FBB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1000" b="0" dirty="0">
            <a:solidFill>
              <a:schemeClr val="bg2">
                <a:lumMod val="50000"/>
              </a:schemeClr>
            </a:solidFill>
          </a:defRPr>
        </a:defPPr>
      </a:lstStyle>
    </a:spDef>
    <a:txDef>
      <a:spPr>
        <a:noFill/>
      </a:spPr>
      <a:bodyPr wrap="square" rtlCol="0">
        <a:spAutoFit/>
      </a:bodyPr>
      <a:lstStyle>
        <a:defPPr>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xmlns="" name="New Template.potx" id="{2D199D66-FAF4-41F0-AEAB-C50E89AAEA86}" vid="{7E4FE24A-DBF9-4B10-8F56-5843113925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3718</Words>
  <Application>Microsoft Macintosh PowerPoint</Application>
  <PresentationFormat>全屏显示(4:3)</PresentationFormat>
  <Paragraphs>273</Paragraphs>
  <Slides>25</Slides>
  <Notes>25</Notes>
  <HiddenSlides>0</HiddenSlides>
  <MMClips>0</MMClips>
  <ScaleCrop>false</ScaleCrop>
  <HeadingPairs>
    <vt:vector size="6" baseType="variant">
      <vt:variant>
        <vt:lpstr>主题</vt:lpstr>
      </vt:variant>
      <vt:variant>
        <vt:i4>2</vt:i4>
      </vt:variant>
      <vt:variant>
        <vt:lpstr>嵌入的 OLE 服务器</vt:lpstr>
      </vt:variant>
      <vt:variant>
        <vt:i4>1</vt:i4>
      </vt:variant>
      <vt:variant>
        <vt:lpstr>幻灯片标题</vt:lpstr>
      </vt:variant>
      <vt:variant>
        <vt:i4>25</vt:i4>
      </vt:variant>
    </vt:vector>
  </HeadingPairs>
  <TitlesOfParts>
    <vt:vector size="28" baseType="lpstr">
      <vt:lpstr>Office Theme</vt:lpstr>
      <vt:lpstr>SDG</vt:lpstr>
      <vt:lpstr>Slide</vt:lpstr>
      <vt:lpstr>Challenges in Tracking the progress of SDG implementation –  The 2018 SDG report </vt:lpstr>
      <vt:lpstr>PowerPoint 演示文稿</vt:lpstr>
      <vt:lpstr>Interlinked nature  of the SDGs</vt:lpstr>
      <vt:lpstr>PowerPoint 演示文稿</vt:lpstr>
      <vt:lpstr>PowerPoint 演示文稿</vt:lpstr>
      <vt:lpstr>PowerPoint 演示文稿</vt:lpstr>
      <vt:lpstr>PowerPoint 演示文稿</vt:lpstr>
      <vt:lpstr>PowerPoint 演示文稿</vt:lpstr>
      <vt:lpstr>PowerPoint 演示文稿</vt:lpstr>
      <vt:lpstr>SDG Data Gaps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UN World Data Forum  Initiative led by UN DESA on sustainable development data  Dubai Declaration (24 October 2018) Supporting the Implementation of the Cape Town Global Action Plan for Sustainable Development Data    16. Mobilise financing at domestic and international levels and ensure political commitment within each country for adequate allocation of domestic resources to strengthen data systems to address existing gaps in the technical and institutional capacities of national data and statistical systems to improve the coverage, frequency, and availability of quality data.   </vt:lpstr>
      <vt:lpstr>Tracking implementation of SDG 16</vt:lpstr>
      <vt:lpstr>PowerPoint 演示文稿</vt:lpstr>
      <vt:lpstr>For more data on the SDGs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Page</dc:creator>
  <cp:lastModifiedBy>ben zhou</cp:lastModifiedBy>
  <cp:revision>178</cp:revision>
  <cp:lastPrinted>2018-10-24T14:57:34Z</cp:lastPrinted>
  <dcterms:created xsi:type="dcterms:W3CDTF">2016-07-15T14:40:03Z</dcterms:created>
  <dcterms:modified xsi:type="dcterms:W3CDTF">2019-01-23T05:14:03Z</dcterms:modified>
</cp:coreProperties>
</file>