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4"/>
  </p:notesMasterIdLst>
  <p:sldIdLst>
    <p:sldId id="256" r:id="rId2"/>
    <p:sldId id="306" r:id="rId3"/>
    <p:sldId id="307" r:id="rId4"/>
    <p:sldId id="291" r:id="rId5"/>
    <p:sldId id="257" r:id="rId6"/>
    <p:sldId id="272" r:id="rId7"/>
    <p:sldId id="280" r:id="rId8"/>
    <p:sldId id="279" r:id="rId9"/>
    <p:sldId id="308" r:id="rId10"/>
    <p:sldId id="304" r:id="rId11"/>
    <p:sldId id="305"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87" autoAdjust="0"/>
  </p:normalViewPr>
  <p:slideViewPr>
    <p:cSldViewPr snapToGrid="0" snapToObjects="1">
      <p:cViewPr>
        <p:scale>
          <a:sx n="90" d="100"/>
          <a:sy n="90" d="100"/>
        </p:scale>
        <p:origin x="-816" y="1098"/>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916A97-435E-3A43-91C2-9E05323073B2}" type="datetimeFigureOut">
              <a:rPr lang="en-US" smtClean="0"/>
              <a:pPr/>
              <a:t>1/23/2019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1F24B-9A88-2443-8A21-AC8148551431}" type="slidenum">
              <a:rPr lang="en-US" smtClean="0"/>
              <a:pPr/>
              <a:t>‹#›</a:t>
            </a:fld>
            <a:endParaRPr lang="en-US"/>
          </a:p>
        </p:txBody>
      </p:sp>
    </p:spTree>
    <p:extLst>
      <p:ext uri="{BB962C8B-B14F-4D97-AF65-F5344CB8AC3E}">
        <p14:creationId xmlns:p14="http://schemas.microsoft.com/office/powerpoint/2010/main" val="20083416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Agenda 21, adopted at the Earth Summit, drew upon this sentiment and formalized nine sectors of society as the main channels through which broad participation would be facilitated in UN activities related to sustainable development. These are officially called "Major Groups" and include the following sectors:</a:t>
            </a:r>
          </a:p>
          <a:p>
            <a:endParaRPr lang="en-US" sz="1200" b="0" i="0" kern="1200" dirty="0" smtClean="0">
              <a:solidFill>
                <a:schemeClr val="tx1"/>
              </a:solidFill>
              <a:effectLst/>
              <a:latin typeface="+mn-lt"/>
              <a:ea typeface="+mn-ea"/>
              <a:cs typeface="+mn-cs"/>
            </a:endParaRPr>
          </a:p>
          <a:p>
            <a:r>
              <a:rPr lang="en-US" dirty="0" smtClean="0"/>
              <a:t>referencing paragraphs 8c, 13, 14, 15, 16, 22 and 24 of 67/290 which all mandate the major groups and other stakeholders to be actively involved in all activities pertaining to HLPF at all levels; </a:t>
            </a:r>
          </a:p>
          <a:p>
            <a:endParaRPr lang="en-US" sz="1200" b="0" i="0" kern="1200" dirty="0" smtClean="0">
              <a:solidFill>
                <a:schemeClr val="tx1"/>
              </a:solidFill>
              <a:effectLst/>
              <a:latin typeface="+mn-lt"/>
              <a:ea typeface="+mn-ea"/>
              <a:cs typeface="+mn-cs"/>
            </a:endParaRPr>
          </a:p>
          <a:p>
            <a:r>
              <a:rPr lang="en-US" dirty="0" smtClean="0"/>
              <a:t>And finally recalling Section C, paragraphs 42 to 55, of the Rio Outcome Document, explicitly involving major groups and other stakeholders in all matters relating to the UN and Sustainable Development;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Some critique of </a:t>
            </a:r>
            <a:r>
              <a:rPr lang="en-US" sz="1200" b="0" i="0" kern="1200" dirty="0" err="1" smtClean="0">
                <a:solidFill>
                  <a:schemeClr val="tx1"/>
                </a:solidFill>
                <a:effectLst/>
                <a:latin typeface="+mn-lt"/>
                <a:ea typeface="+mn-ea"/>
                <a:cs typeface="+mn-cs"/>
              </a:rPr>
              <a:t>MGoS</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It gives opportunities for stakeholders but limited to</a:t>
            </a:r>
            <a:r>
              <a:rPr lang="en-US" sz="1200" b="0" i="0" kern="1200" baseline="0" dirty="0" smtClean="0">
                <a:solidFill>
                  <a:schemeClr val="tx1"/>
                </a:solidFill>
                <a:effectLst/>
                <a:latin typeface="+mn-lt"/>
                <a:ea typeface="+mn-ea"/>
                <a:cs typeface="+mn-cs"/>
              </a:rPr>
              <a:t> only 9</a:t>
            </a:r>
          </a:p>
          <a:p>
            <a:r>
              <a:rPr lang="en-US" sz="1200" b="0" i="0" kern="1200" baseline="0" dirty="0" smtClean="0">
                <a:solidFill>
                  <a:schemeClr val="tx1"/>
                </a:solidFill>
                <a:effectLst/>
                <a:latin typeface="+mn-lt"/>
                <a:ea typeface="+mn-ea"/>
                <a:cs typeface="+mn-cs"/>
              </a:rPr>
              <a:t>Very northern-based – New York based centric</a:t>
            </a:r>
          </a:p>
          <a:p>
            <a:r>
              <a:rPr lang="en-US" sz="1200" b="0" i="0" kern="1200" baseline="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EBCBCB-C157-4578-BABB-8D9EA1BEFABD}" type="slidenum">
              <a:rPr lang="en-US" smtClean="0"/>
              <a:pPr/>
              <a:t>3</a:t>
            </a:fld>
            <a:endParaRPr lang="en-US"/>
          </a:p>
        </p:txBody>
      </p:sp>
    </p:spTree>
    <p:extLst>
      <p:ext uri="{BB962C8B-B14F-4D97-AF65-F5344CB8AC3E}">
        <p14:creationId xmlns:p14="http://schemas.microsoft.com/office/powerpoint/2010/main" val="13424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History</a:t>
            </a:r>
            <a:r>
              <a:rPr lang="en-US" sz="1200" kern="1200" baseline="0" dirty="0" smtClean="0">
                <a:solidFill>
                  <a:schemeClr val="tx1"/>
                </a:solidFill>
                <a:effectLst/>
                <a:latin typeface="+mn-lt"/>
                <a:ea typeface="+mn-ea"/>
                <a:cs typeface="+mn-cs"/>
              </a:rPr>
              <a:t> of APRCEM: came from consistent calls from Asia Pacific CSOs on the need to bridge the gap between global level engagement to national/level engagement.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Asia Pacific Regional CSO Meeting for UNEP in 2012, Kathmandu – firstly AP CSO came together to put forward RCEM and reflect that in report of the meeting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ESCAP Meeting on Follow Up of Rio+20, May 2013 – AP CSOs circulated a conference paper on the need of CSO mechanism in Asia and Pacific.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ESCAP Meeting “Asia Pacific Ministerial Dialogue on Post 2015 Agenda”, August 2013 – The first CSO Forum - </a:t>
            </a:r>
            <a:r>
              <a:rPr lang="en-US" sz="1200" kern="1200" dirty="0" smtClean="0">
                <a:solidFill>
                  <a:schemeClr val="tx1"/>
                </a:solidFill>
                <a:effectLst/>
                <a:latin typeface="+mn-lt"/>
                <a:ea typeface="+mn-ea"/>
                <a:cs typeface="+mn-cs"/>
              </a:rPr>
              <a:t>Asia </a:t>
            </a:r>
            <a:r>
              <a:rPr lang="en-US" sz="1200" kern="1200" dirty="0" smtClean="0">
                <a:solidFill>
                  <a:schemeClr val="tx1"/>
                </a:solidFill>
                <a:effectLst/>
                <a:latin typeface="+mn-lt"/>
                <a:ea typeface="+mn-ea"/>
                <a:cs typeface="+mn-cs"/>
              </a:rPr>
              <a:t>and the Pacific civil society groups representing 92 </a:t>
            </a:r>
            <a:r>
              <a:rPr lang="en-US" sz="1200" kern="1200" dirty="0" err="1" smtClean="0">
                <a:solidFill>
                  <a:schemeClr val="tx1"/>
                </a:solidFill>
                <a:effectLst/>
                <a:latin typeface="+mn-lt"/>
                <a:ea typeface="+mn-ea"/>
                <a:cs typeface="+mn-cs"/>
              </a:rPr>
              <a:t>organisations</a:t>
            </a:r>
            <a:r>
              <a:rPr lang="en-US" sz="1200" kern="1200" dirty="0" smtClean="0">
                <a:solidFill>
                  <a:schemeClr val="tx1"/>
                </a:solidFill>
                <a:effectLst/>
                <a:latin typeface="+mn-lt"/>
                <a:ea typeface="+mn-ea"/>
                <a:cs typeface="+mn-cs"/>
              </a:rPr>
              <a:t> from 21 countries representing various major groups and stakeholders gathered in Bangkok to formulate a just and transformative development agenda towards post-2015 and beyond</a:t>
            </a:r>
            <a:r>
              <a:rPr lang="en-US" sz="1200" kern="1200" dirty="0" smtClean="0">
                <a:solidFill>
                  <a:schemeClr val="tx1"/>
                </a:solidFill>
                <a:effectLst/>
                <a:latin typeface="+mn-lt"/>
                <a:ea typeface="+mn-ea"/>
                <a:cs typeface="+mn-cs"/>
              </a:rPr>
              <a:t>. Highlight:</a:t>
            </a:r>
            <a:r>
              <a:rPr lang="en-US" sz="1200" kern="1200" baseline="0" dirty="0" smtClean="0">
                <a:solidFill>
                  <a:schemeClr val="tx1"/>
                </a:solidFill>
                <a:effectLst/>
                <a:latin typeface="+mn-lt"/>
                <a:ea typeface="+mn-ea"/>
                <a:cs typeface="+mn-cs"/>
              </a:rPr>
              <a:t> we established a call for unity for Development Justice, and again pushing for the need of regional CSO engagement mechanism.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ESCAP Committee on Environment and Development Meeting, October 2013 – Several CSOs came together to </a:t>
            </a:r>
            <a:r>
              <a:rPr lang="en-US" sz="1200" kern="1200" baseline="0" dirty="0" err="1" smtClean="0">
                <a:solidFill>
                  <a:schemeClr val="tx1"/>
                </a:solidFill>
                <a:effectLst/>
                <a:latin typeface="+mn-lt"/>
                <a:ea typeface="+mn-ea"/>
                <a:cs typeface="+mn-cs"/>
              </a:rPr>
              <a:t>concretise</a:t>
            </a:r>
            <a:r>
              <a:rPr lang="en-US" sz="1200" kern="1200" baseline="0" dirty="0" smtClean="0">
                <a:solidFill>
                  <a:schemeClr val="tx1"/>
                </a:solidFill>
                <a:effectLst/>
                <a:latin typeface="+mn-lt"/>
                <a:ea typeface="+mn-ea"/>
                <a:cs typeface="+mn-cs"/>
              </a:rPr>
              <a:t> the plan together with UNESCAP to establish APRCEM – steering committee was established.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D8EBCBCB-C157-4578-BABB-8D9EA1BEFABD}" type="slidenum">
              <a:rPr lang="en-US" smtClean="0"/>
              <a:pPr/>
              <a:t>4</a:t>
            </a:fld>
            <a:endParaRPr lang="en-US"/>
          </a:p>
        </p:txBody>
      </p:sp>
    </p:spTree>
    <p:extLst>
      <p:ext uri="{BB962C8B-B14F-4D97-AF65-F5344CB8AC3E}">
        <p14:creationId xmlns:p14="http://schemas.microsoft.com/office/powerpoint/2010/main" val="393710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Established in 17 May 2014, during the first CSO Forum before the 1</a:t>
            </a:r>
            <a:r>
              <a:rPr lang="en-US" baseline="30000" dirty="0" smtClean="0"/>
              <a:t>st</a:t>
            </a:r>
            <a:r>
              <a:rPr lang="en-US" baseline="0" dirty="0" smtClean="0"/>
              <a:t> APFSD. </a:t>
            </a:r>
            <a:endParaRPr lang="en-US" baseline="0" dirty="0" smtClean="0"/>
          </a:p>
        </p:txBody>
      </p:sp>
      <p:sp>
        <p:nvSpPr>
          <p:cNvPr id="4" name="Slide Number Placeholder 3"/>
          <p:cNvSpPr>
            <a:spLocks noGrp="1"/>
          </p:cNvSpPr>
          <p:nvPr>
            <p:ph type="sldNum" sz="quarter" idx="10"/>
          </p:nvPr>
        </p:nvSpPr>
        <p:spPr/>
        <p:txBody>
          <a:bodyPr/>
          <a:lstStyle/>
          <a:p>
            <a:fld id="{AF21F24B-9A88-2443-8A21-AC8148551431}" type="slidenum">
              <a:rPr lang="en-US" smtClean="0"/>
              <a:pPr/>
              <a:t>5</a:t>
            </a:fld>
            <a:endParaRPr lang="en-US"/>
          </a:p>
        </p:txBody>
      </p:sp>
    </p:spTree>
    <p:extLst>
      <p:ext uri="{BB962C8B-B14F-4D97-AF65-F5344CB8AC3E}">
        <p14:creationId xmlns:p14="http://schemas.microsoft.com/office/powerpoint/2010/main" val="135215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 </a:t>
            </a:r>
            <a:r>
              <a:rPr lang="en-US" b="1" dirty="0" smtClean="0"/>
              <a:t>The RCEM builds upon the Major Groups structure while expanding it to ensure that constituencies most relevant to the region a</a:t>
            </a:r>
            <a:r>
              <a:rPr lang="en-US" dirty="0" smtClean="0"/>
              <a:t>re recognized and provided equitable space for engagement with the UN system in the region.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+Knowing fully well that the APRCEM’s first activities were done experimentally, the CSOs decided that the first phase of its existence should be transitional, and that through engagements, a more lasting core-structure would be defined.  In this light, its working bodies were made ‘transitional’ while the involved CSOs drafted a concrete Terms of Reference (TOR), established a Transition Committee and an Advisory Group to help strengthen APRCEM operations and structure and find a way forward.</a:t>
            </a:r>
            <a:r>
              <a:rPr lang="en-US" dirty="0" smtClean="0">
                <a:effectLst/>
              </a:rPr>
              <a:t> On</a:t>
            </a:r>
            <a:r>
              <a:rPr lang="en-US" baseline="0" dirty="0" smtClean="0">
                <a:effectLst/>
              </a:rPr>
              <a:t> May 2015, the Regional Coordinating Committee has formally formed through and election process. </a:t>
            </a:r>
            <a:endParaRPr lang="en-US" dirty="0" smtClean="0"/>
          </a:p>
          <a:p>
            <a:endParaRPr lang="en-US" dirty="0" smtClean="0"/>
          </a:p>
          <a:p>
            <a:r>
              <a:rPr lang="en-US" b="1" dirty="0" smtClean="0"/>
              <a:t>+The RCEM recognizes 17 constituencies and 5 sub-regions.  The 17 constituency groups under the RCEM are</a:t>
            </a:r>
            <a:r>
              <a:rPr lang="en-US" dirty="0" smtClean="0"/>
              <a:t>: women; farmers; </a:t>
            </a:r>
            <a:r>
              <a:rPr lang="en-US" dirty="0" err="1" smtClean="0"/>
              <a:t>fisherfolk</a:t>
            </a:r>
            <a:r>
              <a:rPr lang="en-US" dirty="0" smtClean="0"/>
              <a:t>; youth, children and adolescents; migrants; trade union/workers; people living with HIV; LGBTIQ; urban poor; people displaced by disasters and conflict; small and medium enterprises; science and technology; persons with disability; Indigenous peoples; elderly; Local Authorities and NGOs.</a:t>
            </a:r>
          </a:p>
          <a:p>
            <a:endParaRPr lang="en-US" dirty="0" smtClean="0"/>
          </a:p>
          <a:p>
            <a:r>
              <a:rPr lang="en-US" dirty="0" smtClean="0"/>
              <a:t>+ </a:t>
            </a:r>
            <a:r>
              <a:rPr lang="en-US" b="1" dirty="0" smtClean="0"/>
              <a:t>The RCEM, with its inclusive mandate, will ensure that the people in the “region,</a:t>
            </a:r>
            <a:r>
              <a:rPr lang="en-US" b="1" baseline="0" dirty="0" smtClean="0"/>
              <a:t> which by the way </a:t>
            </a:r>
            <a:r>
              <a:rPr lang="en-US" b="1" baseline="0" dirty="0" err="1" smtClean="0"/>
              <a:t>constitue</a:t>
            </a:r>
            <a:r>
              <a:rPr lang="en-US" b="1" baseline="0" dirty="0" smtClean="0"/>
              <a:t> 60% of the world’s population, </a:t>
            </a:r>
            <a:r>
              <a:rPr lang="en-US" b="1" dirty="0" smtClean="0"/>
              <a:t>are </a:t>
            </a:r>
            <a:r>
              <a:rPr lang="en-US" dirty="0" smtClean="0"/>
              <a:t>better represented by civil society and social movements in global negotiations and have a stronger, coordinated, and more effective voice in regional processes.” </a:t>
            </a:r>
          </a:p>
          <a:p>
            <a:pPr marL="0" indent="0">
              <a:buFont typeface="Arial"/>
              <a:buNone/>
            </a:pPr>
            <a:endParaRPr lang="en-US" dirty="0" smtClean="0"/>
          </a:p>
          <a:p>
            <a:pPr marL="0" indent="0">
              <a:buFont typeface="Arial"/>
              <a:buNone/>
            </a:pPr>
            <a:r>
              <a:rPr lang="en-US" dirty="0" smtClean="0"/>
              <a:t>NOTES TO TESSA: Click</a:t>
            </a:r>
            <a:r>
              <a:rPr lang="en-US" baseline="0" dirty="0" smtClean="0"/>
              <a:t> the link of Regional Coordinating Committee to show them the role and function of RCC in AP-RCEM website </a:t>
            </a:r>
          </a:p>
          <a:p>
            <a:pPr marL="0" indent="0">
              <a:buFont typeface="Arial"/>
              <a:buNone/>
            </a:pPr>
            <a:endParaRPr lang="en-US" baseline="0" dirty="0" smtClean="0"/>
          </a:p>
          <a:p>
            <a:r>
              <a:rPr lang="en-US" sz="1200" kern="1200" dirty="0" smtClean="0">
                <a:solidFill>
                  <a:schemeClr val="tx1"/>
                </a:solidFill>
                <a:latin typeface="+mn-lt"/>
                <a:ea typeface="+mn-ea"/>
                <a:cs typeface="+mn-cs"/>
              </a:rPr>
              <a:t>To strengthen accountability, ownership and self-</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each </a:t>
            </a:r>
            <a:r>
              <a:rPr lang="en-US" sz="1200" kern="1200" dirty="0" err="1" smtClean="0">
                <a:solidFill>
                  <a:schemeClr val="tx1"/>
                </a:solidFill>
                <a:latin typeface="+mn-lt"/>
                <a:ea typeface="+mn-ea"/>
                <a:cs typeface="+mn-cs"/>
              </a:rPr>
              <a:t>sectoral</a:t>
            </a:r>
            <a:r>
              <a:rPr lang="en-US" sz="1200" kern="1200" dirty="0" smtClean="0">
                <a:solidFill>
                  <a:schemeClr val="tx1"/>
                </a:solidFill>
                <a:latin typeface="+mn-lt"/>
                <a:ea typeface="+mn-ea"/>
                <a:cs typeface="+mn-cs"/>
              </a:rPr>
              <a:t> and sub- regional constituency  will propose, elect (or select by consensus as may be decided by the constituency) their own Focal Point. The Focal Point position is </a:t>
            </a:r>
            <a:r>
              <a:rPr lang="en-US" sz="1200" kern="1200" dirty="0" err="1" smtClean="0">
                <a:solidFill>
                  <a:schemeClr val="tx1"/>
                </a:solidFill>
                <a:latin typeface="+mn-lt"/>
                <a:ea typeface="+mn-ea"/>
                <a:cs typeface="+mn-cs"/>
              </a:rPr>
              <a:t>organisational</a:t>
            </a:r>
            <a:r>
              <a:rPr lang="en-US" sz="1200" kern="1200" dirty="0" smtClean="0">
                <a:solidFill>
                  <a:schemeClr val="tx1"/>
                </a:solidFill>
                <a:latin typeface="+mn-lt"/>
                <a:ea typeface="+mn-ea"/>
                <a:cs typeface="+mn-cs"/>
              </a:rPr>
              <a:t> instead of individual, but each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should assign one main contact person, and one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alternate .They should be willing to serve for a term of two years</a:t>
            </a:r>
            <a:endParaRPr lang="en-US" baseline="0" dirty="0" smtClean="0"/>
          </a:p>
          <a:p>
            <a:pPr marL="0" indent="0">
              <a:buFont typeface="Arial"/>
              <a:buNone/>
            </a:pPr>
            <a:endParaRPr lang="en-US" baseline="0" dirty="0" smtClean="0"/>
          </a:p>
          <a:p>
            <a:pPr marL="0" indent="0">
              <a:buFont typeface="Arial"/>
              <a:buNone/>
            </a:pPr>
            <a:r>
              <a:rPr lang="en-US" baseline="0" dirty="0" smtClean="0"/>
              <a:t>NOTES TO TESSA: </a:t>
            </a:r>
          </a:p>
          <a:p>
            <a:pPr marL="0" indent="0">
              <a:buFont typeface="Arial"/>
              <a:buNone/>
            </a:pPr>
            <a:r>
              <a:rPr lang="en-US" baseline="0" dirty="0" smtClean="0"/>
              <a:t>Click the link of Constituency Focal Points to show the current list of RCC focal points </a:t>
            </a:r>
          </a:p>
          <a:p>
            <a:pPr marL="0" indent="0">
              <a:buFont typeface="Arial"/>
              <a:buNone/>
            </a:pPr>
            <a:r>
              <a:rPr lang="en-US" baseline="0" dirty="0" smtClean="0"/>
              <a:t>Click the link of Sub-Regional Focal Points to show the current list </a:t>
            </a:r>
          </a:p>
          <a:p>
            <a:pPr marL="0" indent="0">
              <a:buFont typeface="Arial"/>
              <a:buNone/>
            </a:pPr>
            <a:endParaRPr lang="en-US" baseline="0" dirty="0" smtClean="0"/>
          </a:p>
          <a:p>
            <a:r>
              <a:rPr lang="en-US" sz="1200" b="0" i="0" kern="1200" dirty="0" smtClean="0">
                <a:solidFill>
                  <a:schemeClr val="tx1"/>
                </a:solidFill>
                <a:effectLst/>
                <a:latin typeface="+mn-lt"/>
                <a:ea typeface="+mn-ea"/>
                <a:cs typeface="+mn-cs"/>
              </a:rPr>
              <a:t>Just to let you know that we called the </a:t>
            </a:r>
            <a:r>
              <a:rPr lang="en-US" sz="1200" b="0" i="0" kern="1200" dirty="0" err="1" smtClean="0">
                <a:solidFill>
                  <a:schemeClr val="tx1"/>
                </a:solidFill>
                <a:effectLst/>
                <a:latin typeface="+mn-lt"/>
                <a:ea typeface="+mn-ea"/>
                <a:cs typeface="+mn-cs"/>
              </a:rPr>
              <a:t>organisations</a:t>
            </a:r>
            <a:r>
              <a:rPr lang="en-US" sz="1200" b="0" i="0" kern="1200" dirty="0" smtClean="0">
                <a:solidFill>
                  <a:schemeClr val="tx1"/>
                </a:solidFill>
                <a:effectLst/>
                <a:latin typeface="+mn-lt"/>
                <a:ea typeface="+mn-ea"/>
                <a:cs typeface="+mn-cs"/>
              </a:rPr>
              <a:t> part of/</a:t>
            </a:r>
            <a:r>
              <a:rPr lang="en-US" sz="1200" b="0" i="0" kern="1200" dirty="0" err="1" smtClean="0">
                <a:solidFill>
                  <a:schemeClr val="tx1"/>
                </a:solidFill>
                <a:effectLst/>
                <a:latin typeface="+mn-lt"/>
                <a:ea typeface="+mn-ea"/>
                <a:cs typeface="+mn-cs"/>
              </a:rPr>
              <a:t>affliated</a:t>
            </a:r>
            <a:r>
              <a:rPr lang="en-US" sz="1200" b="0" i="0" kern="1200" dirty="0" smtClean="0">
                <a:solidFill>
                  <a:schemeClr val="tx1"/>
                </a:solidFill>
                <a:effectLst/>
                <a:latin typeface="+mn-lt"/>
                <a:ea typeface="+mn-ea"/>
                <a:cs typeface="+mn-cs"/>
              </a:rPr>
              <a:t> with RCEM as 'constituents'. Now we have 377 constituents from 17 constituencies and 5 sub-regions. The large number of </a:t>
            </a:r>
            <a:r>
              <a:rPr lang="en-US" sz="1200" b="0" i="0" kern="1200" dirty="0" err="1" smtClean="0">
                <a:solidFill>
                  <a:schemeClr val="tx1"/>
                </a:solidFill>
                <a:effectLst/>
                <a:latin typeface="+mn-lt"/>
                <a:ea typeface="+mn-ea"/>
                <a:cs typeface="+mn-cs"/>
              </a:rPr>
              <a:t>constituncies</a:t>
            </a:r>
            <a:r>
              <a:rPr lang="en-US" sz="1200" b="0" i="0" kern="1200" dirty="0" smtClean="0">
                <a:solidFill>
                  <a:schemeClr val="tx1"/>
                </a:solidFill>
                <a:effectLst/>
                <a:latin typeface="+mn-lt"/>
                <a:ea typeface="+mn-ea"/>
                <a:cs typeface="+mn-cs"/>
              </a:rPr>
              <a:t> are 1) NGOs, 2) Women and follow by 3) Youth. Based on our operational document (attached), constituents are: </a:t>
            </a:r>
          </a:p>
          <a:p>
            <a:pPr marL="171450" indent="-171450">
              <a:buFont typeface="Arial" pitchFamily="34" charset="0"/>
              <a:buChar char="•"/>
            </a:pPr>
            <a:r>
              <a:rPr lang="en-US" sz="1200" b="0" i="0" kern="1200" dirty="0" smtClean="0">
                <a:solidFill>
                  <a:schemeClr val="tx1"/>
                </a:solidFill>
                <a:effectLst/>
                <a:latin typeface="+mn-lt"/>
                <a:ea typeface="+mn-ea"/>
                <a:cs typeface="+mn-cs"/>
              </a:rPr>
              <a:t>agree to the Bangkok declaration: "Advancing People's Agenda Through Development Justice", AP-RCEM’s Functional Operation Document, and TOR</a:t>
            </a:r>
          </a:p>
          <a:p>
            <a:pPr marL="171450" indent="-171450">
              <a:buFont typeface="Arial" pitchFamily="34" charset="0"/>
              <a:buChar char="•"/>
            </a:pPr>
            <a:r>
              <a:rPr lang="en-US" sz="1200" b="0" i="0" kern="1200" dirty="0" smtClean="0">
                <a:solidFill>
                  <a:schemeClr val="tx1"/>
                </a:solidFill>
                <a:effectLst/>
                <a:latin typeface="+mn-lt"/>
                <a:ea typeface="+mn-ea"/>
                <a:cs typeface="+mn-cs"/>
              </a:rPr>
              <a:t>Submit a profile to the secretariat and self-define the </a:t>
            </a:r>
            <a:r>
              <a:rPr lang="en-US" sz="1200" b="0" i="0" kern="1200" dirty="0" err="1" smtClean="0">
                <a:solidFill>
                  <a:schemeClr val="tx1"/>
                </a:solidFill>
                <a:effectLst/>
                <a:latin typeface="+mn-lt"/>
                <a:ea typeface="+mn-ea"/>
                <a:cs typeface="+mn-cs"/>
              </a:rPr>
              <a:t>Subregional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andThematic</a:t>
            </a:r>
            <a:r>
              <a:rPr lang="en-US" sz="1200" b="0" i="0" kern="1200" dirty="0" smtClean="0">
                <a:solidFill>
                  <a:schemeClr val="tx1"/>
                </a:solidFill>
                <a:effectLst/>
                <a:latin typeface="+mn-lt"/>
                <a:ea typeface="+mn-ea"/>
                <a:cs typeface="+mn-cs"/>
              </a:rPr>
              <a:t> AP-RCEM Constituencies they should be placed in. Constituents may participate in multiple themes and sub-regions (in the case of region-wide groups). But for membership and voting/decision making purposes, </a:t>
            </a:r>
            <a:r>
              <a:rPr lang="en-US" sz="1200" b="0" i="0" kern="1200" dirty="0" err="1" smtClean="0">
                <a:solidFill>
                  <a:schemeClr val="tx1"/>
                </a:solidFill>
                <a:effectLst/>
                <a:latin typeface="+mn-lt"/>
                <a:ea typeface="+mn-ea"/>
                <a:cs typeface="+mn-cs"/>
              </a:rPr>
              <a:t>eachconstituent</a:t>
            </a:r>
            <a:r>
              <a:rPr lang="en-US" sz="1200" b="0" i="0" kern="1200" dirty="0" smtClean="0">
                <a:solidFill>
                  <a:schemeClr val="tx1"/>
                </a:solidFill>
                <a:effectLst/>
                <a:latin typeface="+mn-lt"/>
                <a:ea typeface="+mn-ea"/>
                <a:cs typeface="+mn-cs"/>
              </a:rPr>
              <a:t> can belong to only 1 primary </a:t>
            </a:r>
            <a:r>
              <a:rPr lang="en-US" sz="1200" b="0" i="0" kern="1200" dirty="0" err="1" smtClean="0">
                <a:solidFill>
                  <a:schemeClr val="tx1"/>
                </a:solidFill>
                <a:effectLst/>
                <a:latin typeface="+mn-lt"/>
                <a:ea typeface="+mn-ea"/>
                <a:cs typeface="+mn-cs"/>
              </a:rPr>
              <a:t>Sectoral</a:t>
            </a:r>
            <a:r>
              <a:rPr lang="en-US" sz="1200" b="0" i="0" kern="1200" dirty="0" smtClean="0">
                <a:solidFill>
                  <a:schemeClr val="tx1"/>
                </a:solidFill>
                <a:effectLst/>
                <a:latin typeface="+mn-lt"/>
                <a:ea typeface="+mn-ea"/>
                <a:cs typeface="+mn-cs"/>
              </a:rPr>
              <a:t> Constituency and/or 1Geographic (sub-regional) Constituency. Regional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can choose whether they want to affiliate themselves with specific sub-regions or not to.</a:t>
            </a:r>
          </a:p>
          <a:p>
            <a:pPr marL="171450" indent="-171450">
              <a:buFont typeface="Arial" pitchFamily="34" charset="0"/>
              <a:buChar char="•"/>
            </a:pPr>
            <a:r>
              <a:rPr lang="en-US" sz="1200" b="0" i="0" kern="1200" dirty="0" smtClean="0">
                <a:solidFill>
                  <a:schemeClr val="tx1"/>
                </a:solidFill>
                <a:effectLst/>
                <a:latin typeface="+mn-lt"/>
                <a:ea typeface="+mn-ea"/>
                <a:cs typeface="+mn-cs"/>
              </a:rPr>
              <a:t>Provide a copy of registration of the organization. In the absence of such, endorsement by at least one existing member of that Constituency  will be necessary.</a:t>
            </a:r>
          </a:p>
          <a:p>
            <a:pPr marL="0" indent="0">
              <a:buFont typeface="Arial"/>
              <a:buNone/>
            </a:pPr>
            <a:endParaRPr lang="en-US" dirty="0" smtClean="0"/>
          </a:p>
          <a:p>
            <a:pPr marL="0" indent="0">
              <a:buFont typeface="Arial"/>
              <a:buNone/>
            </a:pPr>
            <a:r>
              <a:rPr lang="en-US" dirty="0" smtClean="0"/>
              <a:t>On THEMATIC WORKING GROUP: </a:t>
            </a:r>
          </a:p>
          <a:p>
            <a:r>
              <a:rPr lang="en-US" sz="1200" kern="120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Alhough</a:t>
            </a:r>
            <a:r>
              <a:rPr lang="en-US" sz="1200" kern="1200" dirty="0" smtClean="0">
                <a:solidFill>
                  <a:schemeClr val="tx1"/>
                </a:solidFill>
                <a:effectLst/>
                <a:latin typeface="+mn-lt"/>
                <a:ea typeface="+mn-ea"/>
                <a:cs typeface="+mn-cs"/>
              </a:rPr>
              <a:t> the thematic working groups was in the structure since last year, but we just develop a more details </a:t>
            </a:r>
            <a:r>
              <a:rPr lang="en-US" sz="1200" kern="1200" dirty="0" err="1" smtClean="0">
                <a:solidFill>
                  <a:schemeClr val="tx1"/>
                </a:solidFill>
                <a:effectLst/>
                <a:latin typeface="+mn-lt"/>
                <a:ea typeface="+mn-ea"/>
                <a:cs typeface="+mn-cs"/>
              </a:rPr>
              <a:t>mehanism</a:t>
            </a:r>
            <a:r>
              <a:rPr lang="en-US" sz="1200" kern="1200" dirty="0" smtClean="0">
                <a:solidFill>
                  <a:schemeClr val="tx1"/>
                </a:solidFill>
                <a:effectLst/>
                <a:latin typeface="+mn-lt"/>
                <a:ea typeface="+mn-ea"/>
                <a:cs typeface="+mn-cs"/>
              </a:rPr>
              <a:t> for the thematic groups this year (CSO Forum 2015). Again, </a:t>
            </a:r>
            <a:r>
              <a:rPr lang="en-US" sz="1200" kern="1200" dirty="0" err="1" smtClean="0">
                <a:solidFill>
                  <a:schemeClr val="tx1"/>
                </a:solidFill>
                <a:effectLst/>
                <a:latin typeface="+mn-lt"/>
                <a:ea typeface="+mn-ea"/>
                <a:cs typeface="+mn-cs"/>
              </a:rPr>
              <a:t>refering</a:t>
            </a:r>
            <a:r>
              <a:rPr lang="en-US" sz="1200" kern="1200" dirty="0" smtClean="0">
                <a:solidFill>
                  <a:schemeClr val="tx1"/>
                </a:solidFill>
                <a:effectLst/>
                <a:latin typeface="+mn-lt"/>
                <a:ea typeface="+mn-ea"/>
                <a:cs typeface="+mn-cs"/>
              </a:rPr>
              <a:t> to the operational document, thematic working group are </a:t>
            </a:r>
            <a:r>
              <a:rPr lang="en-US" sz="1200" b="1" u="sng" kern="1200" dirty="0" smtClean="0">
                <a:solidFill>
                  <a:schemeClr val="tx1"/>
                </a:solidFill>
                <a:effectLst/>
                <a:latin typeface="+mn-lt"/>
                <a:ea typeface="+mn-ea"/>
                <a:cs typeface="+mn-cs"/>
              </a:rPr>
              <a:t>ad-hoc cross-cutting</a:t>
            </a:r>
            <a:r>
              <a:rPr lang="en-US" sz="1200" kern="1200" dirty="0" smtClean="0">
                <a:solidFill>
                  <a:schemeClr val="tx1"/>
                </a:solidFill>
                <a:effectLst/>
                <a:latin typeface="+mn-lt"/>
                <a:ea typeface="+mn-ea"/>
                <a:cs typeface="+mn-cs"/>
              </a:rPr>
              <a:t> groups of constituents that come together temporarily to work on a specific </a:t>
            </a:r>
            <a:r>
              <a:rPr lang="en-US" sz="1200" kern="1200" dirty="0" err="1" smtClean="0">
                <a:solidFill>
                  <a:schemeClr val="tx1"/>
                </a:solidFill>
                <a:effectLst/>
                <a:latin typeface="+mn-lt"/>
                <a:ea typeface="+mn-ea"/>
                <a:cs typeface="+mn-cs"/>
              </a:rPr>
              <a:t>issueor</a:t>
            </a:r>
            <a:r>
              <a:rPr lang="en-US" sz="1200" kern="1200" dirty="0" smtClean="0">
                <a:solidFill>
                  <a:schemeClr val="tx1"/>
                </a:solidFill>
                <a:effectLst/>
                <a:latin typeface="+mn-lt"/>
                <a:ea typeface="+mn-ea"/>
                <a:cs typeface="+mn-cs"/>
              </a:rPr>
              <a:t> prepare for a meeting or specific engagements.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are initiated by posting a thematic concept on the RCEM website and they </a:t>
            </a:r>
            <a:r>
              <a:rPr lang="en-US" sz="1200" b="1" u="sng" kern="1200" dirty="0" smtClean="0">
                <a:solidFill>
                  <a:schemeClr val="tx1"/>
                </a:solidFill>
                <a:effectLst/>
                <a:latin typeface="+mn-lt"/>
                <a:ea typeface="+mn-ea"/>
                <a:cs typeface="+mn-cs"/>
              </a:rPr>
              <a:t>need </a:t>
            </a:r>
            <a:r>
              <a:rPr lang="en-US" sz="1200" b="1" u="sng" kern="1200" dirty="0" err="1" smtClean="0">
                <a:solidFill>
                  <a:schemeClr val="tx1"/>
                </a:solidFill>
                <a:effectLst/>
                <a:latin typeface="+mn-lt"/>
                <a:ea typeface="+mn-ea"/>
                <a:cs typeface="+mn-cs"/>
              </a:rPr>
              <a:t>toassign</a:t>
            </a:r>
            <a:r>
              <a:rPr lang="en-US" sz="1200" b="1" u="sng" kern="1200" dirty="0" smtClean="0">
                <a:solidFill>
                  <a:schemeClr val="tx1"/>
                </a:solidFill>
                <a:effectLst/>
                <a:latin typeface="+mn-lt"/>
                <a:ea typeface="+mn-ea"/>
                <a:cs typeface="+mn-cs"/>
              </a:rPr>
              <a:t> one coordinator</a:t>
            </a:r>
            <a:r>
              <a:rPr lang="en-US" sz="1200" kern="1200" dirty="0" smtClean="0">
                <a:solidFill>
                  <a:schemeClr val="tx1"/>
                </a:solidFill>
                <a:effectLst/>
                <a:latin typeface="+mn-lt"/>
                <a:ea typeface="+mn-ea"/>
                <a:cs typeface="+mn-cs"/>
              </a:rPr>
              <a:t>, who </a:t>
            </a:r>
            <a:r>
              <a:rPr lang="en-US" sz="1200" b="1" u="sng" kern="1200" dirty="0" smtClean="0">
                <a:solidFill>
                  <a:schemeClr val="tx1"/>
                </a:solidFill>
                <a:effectLst/>
                <a:latin typeface="+mn-lt"/>
                <a:ea typeface="+mn-ea"/>
                <a:cs typeface="+mn-cs"/>
              </a:rPr>
              <a:t>reports to the RCC</a:t>
            </a:r>
            <a:r>
              <a:rPr lang="en-US" sz="1200" kern="1200" dirty="0" smtClean="0">
                <a:solidFill>
                  <a:schemeClr val="tx1"/>
                </a:solidFill>
                <a:effectLst/>
                <a:latin typeface="+mn-lt"/>
                <a:ea typeface="+mn-ea"/>
                <a:cs typeface="+mn-cs"/>
              </a:rPr>
              <a:t> and makes it available online in </a:t>
            </a:r>
            <a:r>
              <a:rPr lang="en-US" sz="1200" kern="1200" dirty="0" err="1" smtClean="0">
                <a:solidFill>
                  <a:schemeClr val="tx1"/>
                </a:solidFill>
                <a:effectLst/>
                <a:latin typeface="+mn-lt"/>
                <a:ea typeface="+mn-ea"/>
                <a:cs typeface="+mn-cs"/>
              </a:rPr>
              <a:t>thesame</a:t>
            </a:r>
            <a:r>
              <a:rPr lang="en-US" sz="1200" kern="1200" dirty="0" smtClean="0">
                <a:solidFill>
                  <a:schemeClr val="tx1"/>
                </a:solidFill>
                <a:effectLst/>
                <a:latin typeface="+mn-lt"/>
                <a:ea typeface="+mn-ea"/>
                <a:cs typeface="+mn-cs"/>
              </a:rPr>
              <a:t> fashion as regular reporting. The role of the TWGs is to develop common </a:t>
            </a:r>
            <a:r>
              <a:rPr lang="en-US" sz="1200" kern="1200" dirty="0" err="1" smtClean="0">
                <a:solidFill>
                  <a:schemeClr val="tx1"/>
                </a:solidFill>
                <a:effectLst/>
                <a:latin typeface="+mn-lt"/>
                <a:ea typeface="+mn-ea"/>
                <a:cs typeface="+mn-cs"/>
              </a:rPr>
              <a:t>positionsor</a:t>
            </a:r>
            <a:r>
              <a:rPr lang="en-US" sz="1200" kern="1200" dirty="0" smtClean="0">
                <a:solidFill>
                  <a:schemeClr val="tx1"/>
                </a:solidFill>
                <a:effectLst/>
                <a:latin typeface="+mn-lt"/>
                <a:ea typeface="+mn-ea"/>
                <a:cs typeface="+mn-cs"/>
              </a:rPr>
              <a:t> messages for sustainable development processes in the region where possible </a:t>
            </a:r>
            <a:r>
              <a:rPr lang="en-US" sz="1200" kern="1200" dirty="0" err="1" smtClean="0">
                <a:solidFill>
                  <a:schemeClr val="tx1"/>
                </a:solidFill>
                <a:effectLst/>
                <a:latin typeface="+mn-lt"/>
                <a:ea typeface="+mn-ea"/>
                <a:cs typeface="+mn-cs"/>
              </a:rPr>
              <a:t>onspecific</a:t>
            </a:r>
            <a:r>
              <a:rPr lang="en-US" sz="1200" kern="1200" dirty="0" smtClean="0">
                <a:solidFill>
                  <a:schemeClr val="tx1"/>
                </a:solidFill>
                <a:effectLst/>
                <a:latin typeface="+mn-lt"/>
                <a:ea typeface="+mn-ea"/>
                <a:cs typeface="+mn-cs"/>
              </a:rPr>
              <a:t> themes. It will be composed of volunteers from the various sub-</a:t>
            </a:r>
            <a:r>
              <a:rPr lang="en-US" sz="1200" kern="1200" dirty="0" err="1" smtClean="0">
                <a:solidFill>
                  <a:schemeClr val="tx1"/>
                </a:solidFill>
                <a:effectLst/>
                <a:latin typeface="+mn-lt"/>
                <a:ea typeface="+mn-ea"/>
                <a:cs typeface="+mn-cs"/>
              </a:rPr>
              <a:t>regions,constituency</a:t>
            </a:r>
            <a:r>
              <a:rPr lang="en-US" sz="1200" kern="1200" dirty="0" smtClean="0">
                <a:solidFill>
                  <a:schemeClr val="tx1"/>
                </a:solidFill>
                <a:effectLst/>
                <a:latin typeface="+mn-lt"/>
                <a:ea typeface="+mn-ea"/>
                <a:cs typeface="+mn-cs"/>
              </a:rPr>
              <a:t> groups and experts. Membership in them is voluntary and based </a:t>
            </a:r>
            <a:r>
              <a:rPr lang="en-US" sz="1200" kern="1200" dirty="0" err="1" smtClean="0">
                <a:solidFill>
                  <a:schemeClr val="tx1"/>
                </a:solidFill>
                <a:effectLst/>
                <a:latin typeface="+mn-lt"/>
                <a:ea typeface="+mn-ea"/>
                <a:cs typeface="+mn-cs"/>
              </a:rPr>
              <a:t>onexpertise</a:t>
            </a:r>
            <a:r>
              <a:rPr lang="en-US" sz="1200" kern="1200" dirty="0" smtClean="0">
                <a:solidFill>
                  <a:schemeClr val="tx1"/>
                </a:solidFill>
                <a:effectLst/>
                <a:latin typeface="+mn-lt"/>
                <a:ea typeface="+mn-ea"/>
                <a:cs typeface="+mn-cs"/>
              </a:rPr>
              <a:t> or interest, rather than representation. A working group may be formed </a:t>
            </a:r>
            <a:r>
              <a:rPr lang="en-US" sz="1200" kern="1200" dirty="0" err="1" smtClean="0">
                <a:solidFill>
                  <a:schemeClr val="tx1"/>
                </a:solidFill>
                <a:effectLst/>
                <a:latin typeface="+mn-lt"/>
                <a:ea typeface="+mn-ea"/>
                <a:cs typeface="+mn-cs"/>
              </a:rPr>
              <a:t>arounda</a:t>
            </a:r>
            <a:r>
              <a:rPr lang="en-US" sz="1200" kern="1200" dirty="0" smtClean="0">
                <a:solidFill>
                  <a:schemeClr val="tx1"/>
                </a:solidFill>
                <a:effectLst/>
                <a:latin typeface="+mn-lt"/>
                <a:ea typeface="+mn-ea"/>
                <a:cs typeface="+mn-cs"/>
              </a:rPr>
              <a:t> theme proposed by any member of the AP-RCEM if:</a:t>
            </a:r>
          </a:p>
          <a:p>
            <a:r>
              <a:rPr lang="en-US" sz="1200" kern="1200" dirty="0" smtClean="0">
                <a:solidFill>
                  <a:schemeClr val="tx1"/>
                </a:solidFill>
                <a:effectLst/>
                <a:latin typeface="+mn-lt"/>
                <a:ea typeface="+mn-ea"/>
                <a:cs typeface="+mn-cs"/>
              </a:rPr>
              <a:t>(1) the topic is </a:t>
            </a:r>
            <a:r>
              <a:rPr lang="en-US" sz="1200" b="1" kern="1200" dirty="0" smtClean="0">
                <a:solidFill>
                  <a:schemeClr val="tx1"/>
                </a:solidFill>
                <a:effectLst/>
                <a:latin typeface="+mn-lt"/>
                <a:ea typeface="+mn-ea"/>
                <a:cs typeface="+mn-cs"/>
              </a:rPr>
              <a:t>related to sustainable development</a:t>
            </a:r>
            <a:r>
              <a:rPr lang="en-US" sz="1200" kern="1200" dirty="0" smtClean="0">
                <a:solidFill>
                  <a:schemeClr val="tx1"/>
                </a:solidFill>
                <a:effectLst/>
                <a:latin typeface="+mn-lt"/>
                <a:ea typeface="+mn-ea"/>
                <a:cs typeface="+mn-cs"/>
              </a:rPr>
              <a:t>; and</a:t>
            </a:r>
          </a:p>
          <a:p>
            <a:r>
              <a:rPr lang="en-US" sz="1200" kern="1200" dirty="0" smtClean="0">
                <a:solidFill>
                  <a:schemeClr val="tx1"/>
                </a:solidFill>
                <a:effectLst/>
                <a:latin typeface="+mn-lt"/>
                <a:ea typeface="+mn-ea"/>
                <a:cs typeface="+mn-cs"/>
              </a:rPr>
              <a:t>(2) </a:t>
            </a:r>
            <a:r>
              <a:rPr lang="en-US" sz="1200" b="1" kern="1200" dirty="0" smtClean="0">
                <a:solidFill>
                  <a:schemeClr val="tx1"/>
                </a:solidFill>
                <a:effectLst/>
                <a:latin typeface="+mn-lt"/>
                <a:ea typeface="+mn-ea"/>
                <a:cs typeface="+mn-cs"/>
              </a:rPr>
              <a:t>at least 5 member-organizations</a:t>
            </a:r>
            <a:r>
              <a:rPr lang="en-US" sz="1200" kern="1200" dirty="0" smtClean="0">
                <a:solidFill>
                  <a:schemeClr val="tx1"/>
                </a:solidFill>
                <a:effectLst/>
                <a:latin typeface="+mn-lt"/>
                <a:ea typeface="+mn-ea"/>
                <a:cs typeface="+mn-cs"/>
              </a:rPr>
              <a:t> from at least</a:t>
            </a:r>
            <a:r>
              <a:rPr lang="en-US" sz="1200" b="1" kern="1200" dirty="0" smtClean="0">
                <a:solidFill>
                  <a:schemeClr val="tx1"/>
                </a:solidFill>
                <a:effectLst/>
                <a:latin typeface="+mn-lt"/>
                <a:ea typeface="+mn-ea"/>
                <a:cs typeface="+mn-cs"/>
              </a:rPr>
              <a:t> 5 </a:t>
            </a:r>
            <a:r>
              <a:rPr lang="en-US" sz="1200" b="1" kern="1200" dirty="0" err="1" smtClean="0">
                <a:solidFill>
                  <a:schemeClr val="tx1"/>
                </a:solidFill>
                <a:effectLst/>
                <a:latin typeface="+mn-lt"/>
                <a:ea typeface="+mn-ea"/>
                <a:cs typeface="+mn-cs"/>
              </a:rPr>
              <a:t>sectoralconstituencies</a:t>
            </a:r>
            <a:r>
              <a:rPr lang="en-US" sz="1200" b="1" kern="1200" dirty="0" smtClean="0">
                <a:solidFill>
                  <a:schemeClr val="tx1"/>
                </a:solidFill>
                <a:effectLst/>
                <a:latin typeface="+mn-lt"/>
                <a:ea typeface="+mn-ea"/>
                <a:cs typeface="+mn-cs"/>
              </a:rPr>
              <a:t> commit to work together</a:t>
            </a:r>
            <a:r>
              <a:rPr lang="en-US" sz="1200" kern="1200" dirty="0" smtClean="0">
                <a:solidFill>
                  <a:schemeClr val="tx1"/>
                </a:solidFill>
                <a:effectLst/>
                <a:latin typeface="+mn-lt"/>
                <a:ea typeface="+mn-ea"/>
                <a:cs typeface="+mn-cs"/>
              </a:rPr>
              <a:t> on this theme</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​On the last CSO Forum, we formed the thematic working group on </a:t>
            </a:r>
            <a:r>
              <a:rPr lang="en-US" sz="1200" b="1" i="0" u="sng" kern="1200" dirty="0" smtClean="0">
                <a:solidFill>
                  <a:schemeClr val="tx1"/>
                </a:solidFill>
                <a:effectLst/>
                <a:latin typeface="+mn-lt"/>
                <a:ea typeface="+mn-ea"/>
                <a:cs typeface="+mn-cs"/>
              </a:rPr>
              <a:t>SRHR, Environment, Trade, </a:t>
            </a:r>
            <a:r>
              <a:rPr lang="en-US" sz="1200" b="1" i="0" u="sng" kern="1200" dirty="0" err="1" smtClean="0">
                <a:solidFill>
                  <a:schemeClr val="tx1"/>
                </a:solidFill>
                <a:effectLst/>
                <a:latin typeface="+mn-lt"/>
                <a:ea typeface="+mn-ea"/>
                <a:cs typeface="+mn-cs"/>
              </a:rPr>
              <a:t>FfD</a:t>
            </a:r>
            <a:r>
              <a:rPr lang="en-US" sz="1200" b="0" i="0" kern="1200" dirty="0" smtClean="0">
                <a:solidFill>
                  <a:schemeClr val="tx1"/>
                </a:solidFill>
                <a:effectLst/>
                <a:latin typeface="+mn-lt"/>
                <a:ea typeface="+mn-ea"/>
                <a:cs typeface="+mn-cs"/>
              </a:rPr>
              <a:t>. The number may increase later. </a:t>
            </a:r>
          </a:p>
          <a:p>
            <a:r>
              <a:rPr lang="en-US" dirty="0" smtClean="0"/>
              <a:t/>
            </a:r>
            <a:br>
              <a:rPr lang="en-US" dirty="0" smtClean="0"/>
            </a:br>
            <a:endParaRPr lang="en-US" dirty="0" smtClean="0"/>
          </a:p>
          <a:p>
            <a:pPr marL="0" indent="0">
              <a:buFont typeface="Arial"/>
              <a:buNone/>
            </a:pPr>
            <a:endParaRPr lang="en-US" dirty="0" smtClean="0"/>
          </a:p>
        </p:txBody>
      </p:sp>
      <p:sp>
        <p:nvSpPr>
          <p:cNvPr id="4" name="Slide Number Placeholder 3"/>
          <p:cNvSpPr>
            <a:spLocks noGrp="1"/>
          </p:cNvSpPr>
          <p:nvPr>
            <p:ph type="sldNum" sz="quarter" idx="10"/>
          </p:nvPr>
        </p:nvSpPr>
        <p:spPr/>
        <p:txBody>
          <a:bodyPr/>
          <a:lstStyle/>
          <a:p>
            <a:fld id="{AF21F24B-9A88-2443-8A21-AC8148551431}"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1F24B-9A88-2443-8A21-AC8148551431}" type="slidenum">
              <a:rPr lang="en-US" smtClean="0"/>
              <a:pPr/>
              <a:t>7</a:t>
            </a:fld>
            <a:endParaRPr lang="en-US"/>
          </a:p>
        </p:txBody>
      </p:sp>
    </p:spTree>
    <p:extLst>
      <p:ext uri="{BB962C8B-B14F-4D97-AF65-F5344CB8AC3E}">
        <p14:creationId xmlns:p14="http://schemas.microsoft.com/office/powerpoint/2010/main" val="47020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Principle</a:t>
            </a:r>
            <a:r>
              <a:rPr lang="en-US" sz="1200" b="0" i="0" u="none" strike="noStrike" kern="1200" baseline="0" dirty="0" smtClean="0">
                <a:solidFill>
                  <a:schemeClr val="tx1"/>
                </a:solidFill>
                <a:effectLst/>
                <a:latin typeface="+mn-lt"/>
                <a:ea typeface="+mn-ea"/>
                <a:cs typeface="+mn-cs"/>
              </a:rPr>
              <a:t>s: </a:t>
            </a:r>
            <a:endParaRPr lang="en-US" sz="1200" b="0" i="0" u="none" strike="noStrike" kern="1200" dirty="0" smtClean="0">
              <a:solidFill>
                <a:schemeClr val="tx1"/>
              </a:solidFill>
              <a:effectLst/>
              <a:latin typeface="+mn-lt"/>
              <a:ea typeface="+mn-ea"/>
              <a:cs typeface="+mn-cs"/>
            </a:endParaRP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Self-</a:t>
            </a:r>
            <a:r>
              <a:rPr lang="en-US" sz="1200" b="0" i="0" u="none" strike="noStrike" kern="1200" dirty="0" err="1" smtClean="0">
                <a:solidFill>
                  <a:schemeClr val="tx1"/>
                </a:solidFill>
                <a:effectLst/>
                <a:latin typeface="+mn-lt"/>
                <a:ea typeface="+mn-ea"/>
                <a:cs typeface="+mn-cs"/>
              </a:rPr>
              <a:t>organising</a:t>
            </a:r>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Representation</a:t>
            </a:r>
          </a:p>
          <a:p>
            <a:pPr rtl="0" fontAlgn="base"/>
            <a:r>
              <a:rPr lang="en-US" sz="1200" b="0" i="0" u="none" strike="noStrike" kern="1200" dirty="0" smtClean="0">
                <a:solidFill>
                  <a:schemeClr val="tx1"/>
                </a:solidFill>
                <a:effectLst/>
                <a:latin typeface="+mn-lt"/>
                <a:ea typeface="+mn-ea"/>
                <a:cs typeface="+mn-cs"/>
              </a:rPr>
              <a:t>Inclusive</a:t>
            </a:r>
          </a:p>
          <a:p>
            <a:pPr rtl="0" fontAlgn="base"/>
            <a:r>
              <a:rPr lang="en-US" sz="1200" b="0" i="0" u="none" strike="noStrike" kern="1200" dirty="0" smtClean="0">
                <a:solidFill>
                  <a:schemeClr val="tx1"/>
                </a:solidFill>
                <a:effectLst/>
                <a:latin typeface="+mn-lt"/>
                <a:ea typeface="+mn-ea"/>
                <a:cs typeface="+mn-cs"/>
              </a:rPr>
              <a:t>Capacity Building</a:t>
            </a:r>
          </a:p>
          <a:p>
            <a:pPr rtl="0" fontAlgn="base"/>
            <a:r>
              <a:rPr lang="en-US" sz="1200" b="0" i="0" u="sng" strike="noStrike" kern="1200" dirty="0" smtClean="0">
                <a:solidFill>
                  <a:schemeClr val="tx1"/>
                </a:solidFill>
                <a:effectLst/>
                <a:latin typeface="+mn-lt"/>
                <a:ea typeface="+mn-ea"/>
                <a:cs typeface="+mn-cs"/>
              </a:rPr>
              <a:t>Solidarity - Power Sharing</a:t>
            </a:r>
            <a:endParaRPr lang="en-US" sz="1200" b="0" i="0" u="none" strike="noStrike" kern="1200" dirty="0" smtClean="0">
              <a:solidFill>
                <a:schemeClr val="tx1"/>
              </a:solidFill>
              <a:effectLst/>
              <a:latin typeface="+mn-lt"/>
              <a:ea typeface="+mn-ea"/>
              <a:cs typeface="+mn-cs"/>
            </a:endParaRPr>
          </a:p>
          <a:p>
            <a:pPr rtl="0" fontAlgn="base"/>
            <a:r>
              <a:rPr lang="en-US" sz="1200" b="0" i="0" u="sng" strike="noStrike" kern="1200" dirty="0" smtClean="0">
                <a:solidFill>
                  <a:schemeClr val="tx1"/>
                </a:solidFill>
                <a:effectLst/>
                <a:latin typeface="+mn-lt"/>
                <a:ea typeface="+mn-ea"/>
                <a:cs typeface="+mn-cs"/>
              </a:rPr>
              <a:t>Sharpening our perspective and analysis - coherent picture of APFSD. </a:t>
            </a:r>
            <a:endParaRPr lang="en-US" sz="1200" b="0" i="0" u="none" strike="noStrike" kern="1200" dirty="0" smtClean="0">
              <a:solidFill>
                <a:schemeClr val="tx1"/>
              </a:solidFill>
              <a:effectLst/>
              <a:latin typeface="+mn-lt"/>
              <a:ea typeface="+mn-ea"/>
              <a:cs typeface="+mn-cs"/>
            </a:endParaRPr>
          </a:p>
          <a:p>
            <a:pPr rtl="0" fontAlgn="base"/>
            <a:r>
              <a:rPr lang="en-US" sz="1200" b="0" i="0" u="sng" strike="noStrike" kern="1200" dirty="0" smtClean="0">
                <a:solidFill>
                  <a:schemeClr val="tx1"/>
                </a:solidFill>
                <a:effectLst/>
                <a:latin typeface="+mn-lt"/>
                <a:ea typeface="+mn-ea"/>
                <a:cs typeface="+mn-cs"/>
              </a:rPr>
              <a:t>Breaking silos. </a:t>
            </a:r>
            <a:r>
              <a:rPr lang="en-US" sz="1200" b="0" i="0" u="none" strike="noStrike"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21F24B-9A88-2443-8A21-AC8148551431}" type="slidenum">
              <a:rPr lang="en-US" smtClean="0"/>
              <a:pPr/>
              <a:t>8</a:t>
            </a:fld>
            <a:endParaRPr lang="en-US"/>
          </a:p>
        </p:txBody>
      </p:sp>
    </p:spTree>
    <p:extLst>
      <p:ext uri="{BB962C8B-B14F-4D97-AF65-F5344CB8AC3E}">
        <p14:creationId xmlns:p14="http://schemas.microsoft.com/office/powerpoint/2010/main" val="136604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BCBCB-C157-4578-BABB-8D9EA1BEFABD}" type="slidenum">
              <a:rPr lang="en-US" smtClean="0"/>
              <a:pPr/>
              <a:t>10</a:t>
            </a:fld>
            <a:endParaRPr lang="en-US"/>
          </a:p>
        </p:txBody>
      </p:sp>
    </p:spTree>
    <p:extLst>
      <p:ext uri="{BB962C8B-B14F-4D97-AF65-F5344CB8AC3E}">
        <p14:creationId xmlns:p14="http://schemas.microsoft.com/office/powerpoint/2010/main" val="13424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781ED9B0-902F-724B-ADC6-012F11D4E4B8}" type="datetimeFigureOut">
              <a:rPr lang="en-US" smtClean="0"/>
              <a:pPr/>
              <a:t>1/23/2019</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FD69929-1B69-E647-AF71-D15BAF00B4CF}"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1ED9B0-902F-724B-ADC6-012F11D4E4B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1ED9B0-902F-724B-ADC6-012F11D4E4B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1ED9B0-902F-724B-ADC6-012F11D4E4B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ED9B0-902F-724B-ADC6-012F11D4E4B8}"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81ED9B0-902F-724B-ADC6-012F11D4E4B8}"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69929-1B69-E647-AF71-D15BAF00B4C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1ED9B0-902F-724B-ADC6-012F11D4E4B8}" type="datetimeFigureOut">
              <a:rPr lang="en-US" smtClean="0"/>
              <a:pPr/>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1ED9B0-902F-724B-ADC6-012F11D4E4B8}"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1ED9B0-902F-724B-ADC6-012F11D4E4B8}" type="datetimeFigureOut">
              <a:rPr lang="en-US" smtClean="0"/>
              <a:pPr/>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81ED9B0-902F-724B-ADC6-012F11D4E4B8}" type="datetimeFigureOut">
              <a:rPr lang="en-US" smtClean="0"/>
              <a:pPr/>
              <a:t>1/23/2019</a:t>
            </a:fld>
            <a:endParaRPr lang="en-US"/>
          </a:p>
        </p:txBody>
      </p:sp>
      <p:sp>
        <p:nvSpPr>
          <p:cNvPr id="7" name="Slide Number Placeholder 6"/>
          <p:cNvSpPr>
            <a:spLocks noGrp="1"/>
          </p:cNvSpPr>
          <p:nvPr>
            <p:ph type="sldNum" sz="quarter" idx="12"/>
          </p:nvPr>
        </p:nvSpPr>
        <p:spPr/>
        <p:txBody>
          <a:bodyPr/>
          <a:lstStyle/>
          <a:p>
            <a:fld id="{AFD69929-1B69-E647-AF71-D15BAF00B4C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1ED9B0-902F-724B-ADC6-012F11D4E4B8}" type="datetimeFigureOut">
              <a:rPr lang="en-US" smtClean="0"/>
              <a:pPr/>
              <a:t>1/23/2019</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AFD69929-1B69-E647-AF71-D15BAF00B4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781ED9B0-902F-724B-ADC6-012F11D4E4B8}" type="datetimeFigureOut">
              <a:rPr lang="en-US" smtClean="0"/>
              <a:pPr/>
              <a:t>1/23/2019</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FD69929-1B69-E647-AF71-D15BAF00B4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sustainabledevelopment.un.org/content/documents/9105HLPFWGToROriginal.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www.asiapacificrcem.org/submissions/" TargetMode="External"/><Relationship Id="rId7" Type="http://schemas.openxmlformats.org/officeDocument/2006/relationships/image" Target="../media/image23.jpeg"/><Relationship Id="rId2" Type="http://schemas.openxmlformats.org/officeDocument/2006/relationships/hyperlink" Target="http://www.asiapacificrcem.org/" TargetMode="External"/><Relationship Id="rId1" Type="http://schemas.openxmlformats.org/officeDocument/2006/relationships/slideLayout" Target="../slideLayouts/slideLayout2.xml"/><Relationship Id="rId6" Type="http://schemas.openxmlformats.org/officeDocument/2006/relationships/hyperlink" Target="https://www.facebook.com/CSOAsiaPacific?fref=ts" TargetMode="External"/><Relationship Id="rId5" Type="http://schemas.openxmlformats.org/officeDocument/2006/relationships/hyperlink" Target="https://docs.google.com/forms/d/1-TKqpg0jyIAt2tYdHA7eeXVTsPWRSAINZF5u9OFKiUo/viewform?c=0&amp;w=1" TargetMode="External"/><Relationship Id="rId4" Type="http://schemas.openxmlformats.org/officeDocument/2006/relationships/hyperlink" Target="http://www.asiapacificrcem.org/wp-content/uploads/2015/02/FSD_Outcome_CivSociety.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hyperlink" Target="http://www.asiapacificrcem.org/transitional-committee/transitional-committeesub-region-focal-points/" TargetMode="External"/><Relationship Id="rId2" Type="http://schemas.openxmlformats.org/officeDocument/2006/relationships/notesSlide" Target="../notesSlides/notesSlide4.xml"/><Relationship Id="rId16" Type="http://schemas.openxmlformats.org/officeDocument/2006/relationships/hyperlink" Target="http://www.asiapacificrcem.org/regional-coordinating-committee/" TargetMode="Externa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7061" y="2371061"/>
            <a:ext cx="3464088" cy="2041450"/>
          </a:xfrm>
        </p:spPr>
        <p:txBody>
          <a:bodyPr>
            <a:noAutofit/>
          </a:bodyPr>
          <a:lstStyle/>
          <a:p>
            <a:r>
              <a:rPr lang="en-US" sz="3200" b="1" dirty="0" smtClean="0">
                <a:latin typeface="Arial" pitchFamily="34" charset="0"/>
                <a:cs typeface="Arial" pitchFamily="34" charset="0"/>
              </a:rPr>
              <a:t>Asia Pacific Regional CSO Engagement Mechanism</a:t>
            </a:r>
            <a:endParaRPr lang="en-US" sz="3200" dirty="0">
              <a:latin typeface="Arial" pitchFamily="34" charset="0"/>
              <a:cs typeface="Arial" pitchFamily="34" charset="0"/>
            </a:endParaRPr>
          </a:p>
        </p:txBody>
      </p:sp>
      <p:sp>
        <p:nvSpPr>
          <p:cNvPr id="3" name="Subtitle 2"/>
          <p:cNvSpPr>
            <a:spLocks noGrp="1"/>
          </p:cNvSpPr>
          <p:nvPr>
            <p:ph type="subTitle" idx="1"/>
          </p:nvPr>
        </p:nvSpPr>
        <p:spPr>
          <a:xfrm>
            <a:off x="934835" y="5526284"/>
            <a:ext cx="3309803" cy="980644"/>
          </a:xfrm>
        </p:spPr>
        <p:txBody>
          <a:bodyPr>
            <a:normAutofit/>
          </a:bodyPr>
          <a:lstStyle/>
          <a:p>
            <a:pPr algn="ctr"/>
            <a:r>
              <a:rPr lang="en-US" sz="1600" b="1" i="1" dirty="0"/>
              <a:t>a platform for effective engagement </a:t>
            </a:r>
            <a:r>
              <a:rPr lang="en-US" sz="1600" b="1" i="1" dirty="0" smtClean="0"/>
              <a:t>for development justice</a:t>
            </a:r>
            <a:endParaRPr lang="en-US" sz="1600" i="1" dirty="0"/>
          </a:p>
        </p:txBody>
      </p:sp>
      <p:pic>
        <p:nvPicPr>
          <p:cNvPr id="4" name="Picture 3"/>
          <p:cNvPicPr>
            <a:picLocks noChangeAspect="1"/>
          </p:cNvPicPr>
          <p:nvPr/>
        </p:nvPicPr>
        <p:blipFill>
          <a:blip r:embed="rId2"/>
          <a:stretch>
            <a:fillRect/>
          </a:stretch>
        </p:blipFill>
        <p:spPr>
          <a:xfrm>
            <a:off x="828338" y="1932184"/>
            <a:ext cx="3416300" cy="3594100"/>
          </a:xfrm>
          <a:prstGeom prst="rect">
            <a:avLst/>
          </a:prstGeom>
        </p:spPr>
      </p:pic>
    </p:spTree>
    <p:extLst>
      <p:ext uri="{BB962C8B-B14F-4D97-AF65-F5344CB8AC3E}">
        <p14:creationId xmlns:p14="http://schemas.microsoft.com/office/powerpoint/2010/main" val="1045376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smtClean="0"/>
              <a:t>Modalities for engagement – Global Level</a:t>
            </a:r>
            <a:endParaRPr lang="en-US" dirty="0"/>
          </a:p>
        </p:txBody>
      </p:sp>
      <p:sp>
        <p:nvSpPr>
          <p:cNvPr id="3" name="Content Placeholder 2"/>
          <p:cNvSpPr>
            <a:spLocks noGrp="1"/>
          </p:cNvSpPr>
          <p:nvPr>
            <p:ph idx="1"/>
          </p:nvPr>
        </p:nvSpPr>
        <p:spPr>
          <a:xfrm>
            <a:off x="457200" y="1752600"/>
            <a:ext cx="8153400" cy="4876800"/>
          </a:xfrm>
        </p:spPr>
        <p:txBody>
          <a:bodyPr>
            <a:normAutofit fontScale="77500" lnSpcReduction="20000"/>
          </a:bodyPr>
          <a:lstStyle/>
          <a:p>
            <a:r>
              <a:rPr lang="en-US" dirty="0" smtClean="0"/>
              <a:t>Major Group System – 9 Major </a:t>
            </a:r>
            <a:r>
              <a:rPr lang="en-US" dirty="0" smtClean="0"/>
              <a:t>Groups </a:t>
            </a:r>
            <a:r>
              <a:rPr lang="en-US" dirty="0" err="1" smtClean="0"/>
              <a:t>recognising</a:t>
            </a:r>
            <a:r>
              <a:rPr lang="en-US" dirty="0" smtClean="0"/>
              <a:t> other stakeholders/sectors</a:t>
            </a:r>
          </a:p>
          <a:p>
            <a:pPr marL="68580" indent="0">
              <a:buNone/>
            </a:pPr>
            <a:r>
              <a:rPr lang="en-US" dirty="0" smtClean="0"/>
              <a:t>	</a:t>
            </a:r>
            <a:r>
              <a:rPr lang="en-US" b="0" dirty="0" smtClean="0"/>
              <a:t>1</a:t>
            </a:r>
            <a:r>
              <a:rPr lang="en-US" b="0" dirty="0" smtClean="0"/>
              <a:t>) </a:t>
            </a:r>
            <a:r>
              <a:rPr lang="en-US" b="0" dirty="0" smtClean="0"/>
              <a:t>Women</a:t>
            </a:r>
          </a:p>
          <a:p>
            <a:pPr marL="68580" indent="0">
              <a:buNone/>
            </a:pPr>
            <a:r>
              <a:rPr lang="en-US" dirty="0"/>
              <a:t>	</a:t>
            </a:r>
            <a:r>
              <a:rPr lang="en-US" b="0" dirty="0" smtClean="0"/>
              <a:t>2</a:t>
            </a:r>
            <a:r>
              <a:rPr lang="en-US" b="0" dirty="0" smtClean="0"/>
              <a:t>) Children </a:t>
            </a:r>
            <a:r>
              <a:rPr lang="en-US" b="0" dirty="0"/>
              <a:t>and Youth</a:t>
            </a:r>
          </a:p>
          <a:p>
            <a:pPr marL="365760" lvl="1" indent="0">
              <a:buNone/>
            </a:pPr>
            <a:r>
              <a:rPr lang="en-US" b="0" dirty="0" smtClean="0"/>
              <a:t>	3</a:t>
            </a:r>
            <a:r>
              <a:rPr lang="en-US" b="0" dirty="0" smtClean="0"/>
              <a:t>) Indigenous </a:t>
            </a:r>
            <a:r>
              <a:rPr lang="en-US" b="0" dirty="0"/>
              <a:t>Peoples</a:t>
            </a:r>
          </a:p>
          <a:p>
            <a:pPr marL="365760" lvl="1" indent="0">
              <a:buNone/>
            </a:pPr>
            <a:r>
              <a:rPr lang="en-US" b="0" dirty="0" smtClean="0"/>
              <a:t>	4</a:t>
            </a:r>
            <a:r>
              <a:rPr lang="en-US" b="0" dirty="0" smtClean="0"/>
              <a:t>) Non-Governmental </a:t>
            </a:r>
            <a:r>
              <a:rPr lang="en-US" b="0" dirty="0"/>
              <a:t>Organizations</a:t>
            </a:r>
          </a:p>
          <a:p>
            <a:pPr marL="365760" lvl="1" indent="0">
              <a:buNone/>
            </a:pPr>
            <a:r>
              <a:rPr lang="en-US" b="0" dirty="0" smtClean="0"/>
              <a:t>	5</a:t>
            </a:r>
            <a:r>
              <a:rPr lang="en-US" b="0" dirty="0" smtClean="0"/>
              <a:t>) Local </a:t>
            </a:r>
            <a:r>
              <a:rPr lang="en-US" b="0" dirty="0"/>
              <a:t>Authorities</a:t>
            </a:r>
          </a:p>
          <a:p>
            <a:pPr marL="365760" lvl="1" indent="0">
              <a:buNone/>
            </a:pPr>
            <a:r>
              <a:rPr lang="en-US" b="0" dirty="0" smtClean="0"/>
              <a:t>	6</a:t>
            </a:r>
            <a:r>
              <a:rPr lang="en-US" b="0" dirty="0" smtClean="0"/>
              <a:t>) Workers </a:t>
            </a:r>
            <a:r>
              <a:rPr lang="en-US" b="0" dirty="0"/>
              <a:t>and Trade Unions</a:t>
            </a:r>
          </a:p>
          <a:p>
            <a:pPr marL="365760" lvl="1" indent="0">
              <a:buNone/>
            </a:pPr>
            <a:r>
              <a:rPr lang="en-US" b="0" dirty="0" smtClean="0"/>
              <a:t>	7</a:t>
            </a:r>
            <a:r>
              <a:rPr lang="en-US" b="0" dirty="0" smtClean="0"/>
              <a:t>) Business </a:t>
            </a:r>
            <a:r>
              <a:rPr lang="en-US" b="0" dirty="0"/>
              <a:t>and Industry</a:t>
            </a:r>
          </a:p>
          <a:p>
            <a:pPr marL="365760" lvl="1" indent="0">
              <a:buNone/>
            </a:pPr>
            <a:r>
              <a:rPr lang="en-US" b="0" dirty="0" smtClean="0"/>
              <a:t>	8</a:t>
            </a:r>
            <a:r>
              <a:rPr lang="en-US" b="0" dirty="0" smtClean="0"/>
              <a:t>) Scientific </a:t>
            </a:r>
            <a:r>
              <a:rPr lang="en-US" b="0" dirty="0"/>
              <a:t>and Technological Community</a:t>
            </a:r>
          </a:p>
          <a:p>
            <a:pPr marL="365760" lvl="1" indent="0">
              <a:buNone/>
            </a:pPr>
            <a:r>
              <a:rPr lang="en-US" b="0" dirty="0" smtClean="0"/>
              <a:t>	9</a:t>
            </a:r>
            <a:r>
              <a:rPr lang="en-US" b="0" dirty="0" smtClean="0"/>
              <a:t>) Farmers</a:t>
            </a:r>
          </a:p>
          <a:p>
            <a:pPr marL="365760" lvl="1" indent="0">
              <a:buNone/>
            </a:pPr>
            <a:r>
              <a:rPr lang="en-US" dirty="0" smtClean="0"/>
              <a:t>	10</a:t>
            </a:r>
            <a:r>
              <a:rPr lang="en-US" dirty="0" smtClean="0"/>
              <a:t>) Education Group </a:t>
            </a:r>
          </a:p>
          <a:p>
            <a:pPr marL="365760" lvl="1" indent="0">
              <a:buNone/>
            </a:pPr>
            <a:r>
              <a:rPr lang="en-US" b="0" dirty="0" smtClean="0"/>
              <a:t>	11</a:t>
            </a:r>
            <a:r>
              <a:rPr lang="en-US" b="0" dirty="0" smtClean="0"/>
              <a:t>) Older People </a:t>
            </a:r>
          </a:p>
          <a:p>
            <a:pPr marL="365760" lvl="1" indent="0">
              <a:buNone/>
            </a:pPr>
            <a:r>
              <a:rPr lang="en-US" dirty="0" smtClean="0"/>
              <a:t>	12</a:t>
            </a:r>
            <a:r>
              <a:rPr lang="en-US" dirty="0" smtClean="0"/>
              <a:t>) People with Disabilities </a:t>
            </a:r>
          </a:p>
          <a:p>
            <a:pPr marL="365760" lvl="1" indent="0">
              <a:buNone/>
            </a:pPr>
            <a:r>
              <a:rPr lang="en-US" b="0" dirty="0" smtClean="0"/>
              <a:t>	13</a:t>
            </a:r>
            <a:r>
              <a:rPr lang="en-US" b="0" dirty="0" smtClean="0"/>
              <a:t>) Volunteer Groups </a:t>
            </a:r>
          </a:p>
          <a:p>
            <a:pPr marL="365760" lvl="1" indent="0">
              <a:buNone/>
            </a:pPr>
            <a:r>
              <a:rPr lang="en-US" dirty="0" smtClean="0"/>
              <a:t>	14</a:t>
            </a:r>
            <a:r>
              <a:rPr lang="en-US" dirty="0" smtClean="0"/>
              <a:t>) LGBTIQ </a:t>
            </a:r>
          </a:p>
          <a:p>
            <a:pPr marL="365760" lvl="1" indent="0">
              <a:buNone/>
            </a:pPr>
            <a:r>
              <a:rPr lang="en-US" b="0" dirty="0" smtClean="0"/>
              <a:t>	15</a:t>
            </a:r>
            <a:r>
              <a:rPr lang="en-US" b="0" dirty="0" smtClean="0"/>
              <a:t>) Asia Pacific Regional CSO Engagement Mechanism </a:t>
            </a:r>
          </a:p>
          <a:p>
            <a:pPr marL="365760" lvl="1" indent="0">
              <a:buNone/>
            </a:pPr>
            <a:endParaRPr lang="en-US" b="0" dirty="0"/>
          </a:p>
          <a:p>
            <a:endParaRPr lang="en-US" dirty="0" smtClean="0"/>
          </a:p>
        </p:txBody>
      </p:sp>
    </p:spTree>
    <p:extLst>
      <p:ext uri="{BB962C8B-B14F-4D97-AF65-F5344CB8AC3E}">
        <p14:creationId xmlns:p14="http://schemas.microsoft.com/office/powerpoint/2010/main" val="2382104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HLPF </a:t>
            </a:r>
            <a:r>
              <a:rPr lang="en-US" dirty="0" err="1" smtClean="0"/>
              <a:t>MGoS</a:t>
            </a:r>
            <a:r>
              <a:rPr lang="en-US" dirty="0" smtClean="0"/>
              <a:t> Coordination Mechanism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hlinkClick r:id="rId2"/>
              </a:rPr>
              <a:t>https</a:t>
            </a:r>
            <a:r>
              <a:rPr lang="en-US" dirty="0">
                <a:hlinkClick r:id="rId2"/>
              </a:rPr>
              <a:t>://</a:t>
            </a:r>
            <a:r>
              <a:rPr lang="en-US" dirty="0" smtClean="0">
                <a:hlinkClick r:id="rId2"/>
              </a:rPr>
              <a:t>sustainabledevelopment.un.org/content/documents/9105HLPFWGToROriginal.pdf</a:t>
            </a:r>
            <a:endParaRPr lang="en-US" dirty="0" smtClean="0"/>
          </a:p>
          <a:p>
            <a:endParaRPr lang="en-US" dirty="0"/>
          </a:p>
          <a:p>
            <a:r>
              <a:rPr lang="en-US" dirty="0" smtClean="0"/>
              <a:t>Broadening the scope of constituencies – disability, older people, education group, volunteer group – note that education group has been very active in the negotiations. </a:t>
            </a:r>
          </a:p>
          <a:p>
            <a:endParaRPr lang="en-US" dirty="0"/>
          </a:p>
          <a:p>
            <a:r>
              <a:rPr lang="en-US" dirty="0" smtClean="0"/>
              <a:t>Try to work on more coordinate and consolidated manner among the constituencies</a:t>
            </a:r>
            <a:endParaRPr lang="en-US" dirty="0"/>
          </a:p>
        </p:txBody>
      </p:sp>
    </p:spTree>
    <p:extLst>
      <p:ext uri="{BB962C8B-B14F-4D97-AF65-F5344CB8AC3E}">
        <p14:creationId xmlns:p14="http://schemas.microsoft.com/office/powerpoint/2010/main" val="330359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16" y="318050"/>
            <a:ext cx="8201579" cy="1128779"/>
          </a:xfrm>
        </p:spPr>
        <p:txBody>
          <a:bodyPr>
            <a:normAutofit fontScale="90000"/>
          </a:bodyPr>
          <a:lstStyle/>
          <a:p>
            <a:pPr algn="ctr"/>
            <a:r>
              <a:rPr lang="en-US" b="1" dirty="0" smtClean="0"/>
              <a:t>WAYS TO KNOW MORE AND ENGAGE WITH AP-RCEM</a:t>
            </a:r>
            <a:endParaRPr lang="en-US" b="1" dirty="0"/>
          </a:p>
        </p:txBody>
      </p:sp>
      <p:sp>
        <p:nvSpPr>
          <p:cNvPr id="3" name="Content Placeholder 2"/>
          <p:cNvSpPr>
            <a:spLocks noGrp="1"/>
          </p:cNvSpPr>
          <p:nvPr>
            <p:ph idx="1"/>
          </p:nvPr>
        </p:nvSpPr>
        <p:spPr>
          <a:xfrm>
            <a:off x="437322" y="1446828"/>
            <a:ext cx="8163339" cy="2528823"/>
          </a:xfrm>
        </p:spPr>
        <p:txBody>
          <a:bodyPr/>
          <a:lstStyle/>
          <a:p>
            <a:r>
              <a:rPr lang="en-US" dirty="0" smtClean="0"/>
              <a:t>Visit our website : </a:t>
            </a:r>
            <a:r>
              <a:rPr lang="en-US" dirty="0" smtClean="0">
                <a:hlinkClick r:id="rId2"/>
              </a:rPr>
              <a:t>www.asiapacificrcem.org</a:t>
            </a:r>
            <a:r>
              <a:rPr lang="en-US" dirty="0" smtClean="0"/>
              <a:t> </a:t>
            </a:r>
          </a:p>
          <a:p>
            <a:r>
              <a:rPr lang="en-US" dirty="0" smtClean="0"/>
              <a:t>Read our previous </a:t>
            </a:r>
            <a:r>
              <a:rPr lang="en-US" dirty="0" smtClean="0">
                <a:hlinkClick r:id="rId3"/>
              </a:rPr>
              <a:t>submissions</a:t>
            </a:r>
            <a:r>
              <a:rPr lang="en-US" dirty="0" smtClean="0"/>
              <a:t>, endorse our statement : </a:t>
            </a:r>
            <a:r>
              <a:rPr lang="en-US" dirty="0" smtClean="0">
                <a:hlinkClick r:id="rId4"/>
              </a:rPr>
              <a:t>Advancing a  Peoples’ Agenda for Development Justice  </a:t>
            </a:r>
            <a:endParaRPr lang="en-US" dirty="0" smtClean="0"/>
          </a:p>
          <a:p>
            <a:r>
              <a:rPr lang="en-US" dirty="0" smtClean="0"/>
              <a:t>Fill in the forms to </a:t>
            </a:r>
            <a:r>
              <a:rPr lang="en-US" dirty="0" smtClean="0">
                <a:hlinkClick r:id="rId5"/>
              </a:rPr>
              <a:t>join as AP-RCEM constituents</a:t>
            </a:r>
            <a:endParaRPr lang="en-US" dirty="0" smtClean="0"/>
          </a:p>
          <a:p>
            <a:r>
              <a:rPr lang="en-US" dirty="0" smtClean="0"/>
              <a:t>Follow and like us in Facebook: </a:t>
            </a:r>
            <a:r>
              <a:rPr lang="en-US" dirty="0" smtClean="0">
                <a:hlinkClick r:id="rId6"/>
              </a:rPr>
              <a:t>CSO Asia Pacific</a:t>
            </a:r>
            <a:endParaRPr lang="en-US" dirty="0" smtClean="0"/>
          </a:p>
          <a:p>
            <a:endParaRPr lang="en-US" dirty="0"/>
          </a:p>
        </p:txBody>
      </p:sp>
      <p:pic>
        <p:nvPicPr>
          <p:cNvPr id="2050" name="Picture 2" descr="C:\Users\user\Desktop\Booklet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728" y="4108173"/>
            <a:ext cx="4391625" cy="26349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RCEM-sticker-t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992" y="4121426"/>
            <a:ext cx="4369537" cy="26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5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Modalities of stakeholder engagement for SDGs – Global Level </a:t>
            </a:r>
          </a:p>
          <a:p>
            <a:r>
              <a:rPr lang="en-US" dirty="0" smtClean="0"/>
              <a:t>CSO Engagement in Asia and Pacific </a:t>
            </a:r>
          </a:p>
          <a:p>
            <a:r>
              <a:rPr lang="en-US" dirty="0" smtClean="0"/>
              <a:t>Opportunities for CSOs in the Region</a:t>
            </a:r>
          </a:p>
          <a:p>
            <a:endParaRPr lang="en-US" dirty="0" smtClean="0"/>
          </a:p>
          <a:p>
            <a:endParaRPr lang="en-US" dirty="0"/>
          </a:p>
        </p:txBody>
      </p:sp>
    </p:spTree>
    <p:extLst>
      <p:ext uri="{BB962C8B-B14F-4D97-AF65-F5344CB8AC3E}">
        <p14:creationId xmlns:p14="http://schemas.microsoft.com/office/powerpoint/2010/main" val="3053822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smtClean="0"/>
              <a:t>Modalities for engagement – Global Level</a:t>
            </a:r>
            <a:endParaRPr lang="en-US" dirty="0"/>
          </a:p>
        </p:txBody>
      </p:sp>
      <p:sp>
        <p:nvSpPr>
          <p:cNvPr id="3" name="Content Placeholder 2"/>
          <p:cNvSpPr>
            <a:spLocks noGrp="1"/>
          </p:cNvSpPr>
          <p:nvPr>
            <p:ph idx="1"/>
          </p:nvPr>
        </p:nvSpPr>
        <p:spPr>
          <a:xfrm>
            <a:off x="457200" y="1752600"/>
            <a:ext cx="8153400" cy="4876800"/>
          </a:xfrm>
        </p:spPr>
        <p:txBody>
          <a:bodyPr>
            <a:normAutofit/>
          </a:bodyPr>
          <a:lstStyle/>
          <a:p>
            <a:r>
              <a:rPr lang="en-US" dirty="0" smtClean="0"/>
              <a:t>Major Group System – 9 Major Group</a:t>
            </a:r>
            <a:r>
              <a:rPr lang="en-US" dirty="0"/>
              <a:t> </a:t>
            </a:r>
            <a:r>
              <a:rPr lang="en-US" dirty="0" smtClean="0"/>
              <a:t>and Other Stakeholders</a:t>
            </a:r>
          </a:p>
          <a:p>
            <a:pPr marL="365760" lvl="1" indent="0">
              <a:buNone/>
            </a:pPr>
            <a:r>
              <a:rPr lang="en-US" b="0" dirty="0" smtClean="0"/>
              <a:t>1) </a:t>
            </a:r>
            <a:r>
              <a:rPr lang="en-US" b="0" dirty="0"/>
              <a:t>Women</a:t>
            </a:r>
          </a:p>
          <a:p>
            <a:pPr marL="365760" lvl="1" indent="0">
              <a:buNone/>
            </a:pPr>
            <a:r>
              <a:rPr lang="en-US" b="0" dirty="0" smtClean="0"/>
              <a:t>2) Children </a:t>
            </a:r>
            <a:r>
              <a:rPr lang="en-US" b="0" dirty="0"/>
              <a:t>and Youth</a:t>
            </a:r>
          </a:p>
          <a:p>
            <a:pPr marL="365760" lvl="1" indent="0">
              <a:buNone/>
            </a:pPr>
            <a:r>
              <a:rPr lang="en-US" b="0" dirty="0" smtClean="0"/>
              <a:t>3) Indigenous </a:t>
            </a:r>
            <a:r>
              <a:rPr lang="en-US" b="0" dirty="0"/>
              <a:t>Peoples</a:t>
            </a:r>
          </a:p>
          <a:p>
            <a:pPr marL="365760" lvl="1" indent="0">
              <a:buNone/>
            </a:pPr>
            <a:r>
              <a:rPr lang="en-US" b="0" dirty="0" smtClean="0"/>
              <a:t>4) Non-Governmental </a:t>
            </a:r>
            <a:r>
              <a:rPr lang="en-US" b="0" dirty="0"/>
              <a:t>Organizations</a:t>
            </a:r>
          </a:p>
          <a:p>
            <a:pPr marL="365760" lvl="1" indent="0">
              <a:buNone/>
            </a:pPr>
            <a:r>
              <a:rPr lang="en-US" b="0" dirty="0" smtClean="0"/>
              <a:t>5) Local </a:t>
            </a:r>
            <a:r>
              <a:rPr lang="en-US" b="0" dirty="0"/>
              <a:t>Authorities</a:t>
            </a:r>
          </a:p>
          <a:p>
            <a:pPr marL="365760" lvl="1" indent="0">
              <a:buNone/>
            </a:pPr>
            <a:r>
              <a:rPr lang="en-US" b="0" dirty="0" smtClean="0"/>
              <a:t>6) Workers </a:t>
            </a:r>
            <a:r>
              <a:rPr lang="en-US" b="0" dirty="0"/>
              <a:t>and Trade Unions</a:t>
            </a:r>
          </a:p>
          <a:p>
            <a:pPr marL="365760" lvl="1" indent="0">
              <a:buNone/>
            </a:pPr>
            <a:r>
              <a:rPr lang="en-US" b="0" dirty="0" smtClean="0"/>
              <a:t>7) Business </a:t>
            </a:r>
            <a:r>
              <a:rPr lang="en-US" b="0" dirty="0"/>
              <a:t>and Industry</a:t>
            </a:r>
          </a:p>
          <a:p>
            <a:pPr marL="365760" lvl="1" indent="0">
              <a:buNone/>
            </a:pPr>
            <a:r>
              <a:rPr lang="en-US" b="0" dirty="0" smtClean="0"/>
              <a:t>8) Scientific </a:t>
            </a:r>
            <a:r>
              <a:rPr lang="en-US" b="0" dirty="0"/>
              <a:t>and Technological Community</a:t>
            </a:r>
          </a:p>
          <a:p>
            <a:pPr marL="365760" lvl="1" indent="0">
              <a:buNone/>
            </a:pPr>
            <a:r>
              <a:rPr lang="en-US" b="0" dirty="0" smtClean="0"/>
              <a:t>9) </a:t>
            </a:r>
            <a:r>
              <a:rPr lang="en-US" b="0" dirty="0" smtClean="0"/>
              <a:t>Farmers</a:t>
            </a:r>
            <a:endParaRPr lang="en-US" b="0" dirty="0" smtClean="0"/>
          </a:p>
        </p:txBody>
      </p:sp>
    </p:spTree>
    <p:extLst>
      <p:ext uri="{BB962C8B-B14F-4D97-AF65-F5344CB8AC3E}">
        <p14:creationId xmlns:p14="http://schemas.microsoft.com/office/powerpoint/2010/main" val="361455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77200" cy="1371282"/>
          </a:xfrm>
        </p:spPr>
        <p:txBody>
          <a:bodyPr>
            <a:noAutofit/>
          </a:bodyPr>
          <a:lstStyle/>
          <a:p>
            <a:r>
              <a:rPr lang="en-US" sz="2400" dirty="0" smtClean="0"/>
              <a:t>Bangkok Declaration</a:t>
            </a:r>
            <a:r>
              <a:rPr lang="en-US" sz="2400" dirty="0"/>
              <a:t>: AP CSO Consultation on Just and </a:t>
            </a:r>
            <a:r>
              <a:rPr lang="en-US" sz="2400" dirty="0" smtClean="0"/>
              <a:t>Transformative Development Agenda</a:t>
            </a:r>
            <a:endParaRPr lang="en-US" sz="2400" dirty="0"/>
          </a:p>
        </p:txBody>
      </p:sp>
      <p:pic>
        <p:nvPicPr>
          <p:cNvPr id="4" name="Content Placeholder 3" descr="csos2.jpg"/>
          <p:cNvPicPr>
            <a:picLocks noGrp="1" noChangeAspect="1"/>
          </p:cNvPicPr>
          <p:nvPr>
            <p:ph idx="1"/>
          </p:nvPr>
        </p:nvPicPr>
        <p:blipFill>
          <a:blip r:embed="rId3">
            <a:extLst>
              <a:ext uri="{28A0092B-C50C-407E-A947-70E740481C1C}">
                <a14:useLocalDpi xmlns:a14="http://schemas.microsoft.com/office/drawing/2010/main" val="0"/>
              </a:ext>
            </a:extLst>
          </a:blip>
          <a:srcRect t="6953" b="6953"/>
          <a:stretch>
            <a:fillRect/>
          </a:stretch>
        </p:blipFill>
        <p:spPr>
          <a:xfrm>
            <a:off x="457199" y="1752600"/>
            <a:ext cx="8231259" cy="4724400"/>
          </a:xfrm>
        </p:spPr>
      </p:pic>
    </p:spTree>
    <p:extLst>
      <p:ext uri="{BB962C8B-B14F-4D97-AF65-F5344CB8AC3E}">
        <p14:creationId xmlns:p14="http://schemas.microsoft.com/office/powerpoint/2010/main" val="149504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57" y="297702"/>
            <a:ext cx="7024744" cy="1143000"/>
          </a:xfrm>
        </p:spPr>
        <p:txBody>
          <a:bodyPr/>
          <a:lstStyle/>
          <a:p>
            <a:r>
              <a:rPr lang="en-US" b="1" dirty="0" smtClean="0"/>
              <a:t>What is the AP-RCEM?</a:t>
            </a:r>
            <a:endParaRPr lang="en-US" b="1" dirty="0"/>
          </a:p>
        </p:txBody>
      </p:sp>
      <p:sp>
        <p:nvSpPr>
          <p:cNvPr id="3" name="Content Placeholder 2"/>
          <p:cNvSpPr>
            <a:spLocks noGrp="1"/>
          </p:cNvSpPr>
          <p:nvPr>
            <p:ph idx="1"/>
          </p:nvPr>
        </p:nvSpPr>
        <p:spPr>
          <a:xfrm>
            <a:off x="364814" y="1440702"/>
            <a:ext cx="4410209" cy="3811781"/>
          </a:xfrm>
        </p:spPr>
        <p:txBody>
          <a:bodyPr>
            <a:normAutofit fontScale="85000" lnSpcReduction="20000"/>
          </a:bodyPr>
          <a:lstStyle/>
          <a:p>
            <a:r>
              <a:rPr lang="en-US" b="1" dirty="0">
                <a:latin typeface="Arial" pitchFamily="34" charset="0"/>
                <a:cs typeface="Arial" pitchFamily="34" charset="0"/>
              </a:rPr>
              <a:t>open, inclusive and flexible </a:t>
            </a:r>
            <a:r>
              <a:rPr lang="en-US" dirty="0" smtClean="0">
                <a:latin typeface="Arial" pitchFamily="34" charset="0"/>
                <a:cs typeface="Arial" pitchFamily="34" charset="0"/>
              </a:rPr>
              <a:t>civil society platform in Asia and Pacific </a:t>
            </a:r>
            <a:r>
              <a:rPr lang="en-US" dirty="0">
                <a:latin typeface="Arial" pitchFamily="34" charset="0"/>
                <a:cs typeface="Arial" pitchFamily="34" charset="0"/>
              </a:rPr>
              <a:t>designed to reach the broadest number of CSOs, </a:t>
            </a:r>
            <a:r>
              <a:rPr lang="en-US" dirty="0" smtClean="0">
                <a:latin typeface="Arial" pitchFamily="34" charset="0"/>
                <a:cs typeface="Arial" pitchFamily="34" charset="0"/>
              </a:rPr>
              <a:t>to harness </a:t>
            </a:r>
            <a:r>
              <a:rPr lang="en-US" dirty="0">
                <a:latin typeface="Arial" pitchFamily="34" charset="0"/>
                <a:cs typeface="Arial" pitchFamily="34" charset="0"/>
              </a:rPr>
              <a:t>the voice of </a:t>
            </a:r>
            <a:r>
              <a:rPr lang="en-US" b="1" u="sng" dirty="0">
                <a:latin typeface="Arial" pitchFamily="34" charset="0"/>
                <a:cs typeface="Arial" pitchFamily="34" charset="0"/>
              </a:rPr>
              <a:t>grassroots and peoples’ movements </a:t>
            </a:r>
            <a:r>
              <a:rPr lang="en-US" dirty="0">
                <a:latin typeface="Arial" pitchFamily="34" charset="0"/>
                <a:cs typeface="Arial" pitchFamily="34" charset="0"/>
              </a:rPr>
              <a:t>to advance </a:t>
            </a:r>
            <a:r>
              <a:rPr lang="en-US" b="1" dirty="0" smtClean="0">
                <a:latin typeface="Arial" pitchFamily="34" charset="0"/>
                <a:cs typeface="Arial" pitchFamily="34" charset="0"/>
              </a:rPr>
              <a:t>Development Justice </a:t>
            </a:r>
            <a:r>
              <a:rPr lang="en-US" dirty="0" smtClean="0">
                <a:latin typeface="Arial" pitchFamily="34" charset="0"/>
                <a:cs typeface="Arial" pitchFamily="34" charset="0"/>
              </a:rPr>
              <a:t>which calls for a model of development that address inequalities of wealth, power and resources between countries, between rich and poor, between men and women and other social groups </a:t>
            </a:r>
          </a:p>
          <a:p>
            <a:pPr>
              <a:buNone/>
            </a:pPr>
            <a:endParaRPr lang="en-US" dirty="0" smtClean="0"/>
          </a:p>
          <a:p>
            <a:pPr>
              <a:buNone/>
            </a:pPr>
            <a:endParaRPr lang="en-US" dirty="0" smtClean="0"/>
          </a:p>
          <a:p>
            <a:endParaRPr lang="en-US" dirty="0" smtClean="0"/>
          </a:p>
          <a:p>
            <a:endParaRPr lang="en-US" dirty="0"/>
          </a:p>
          <a:p>
            <a:pPr marL="68580" indent="0">
              <a:buNone/>
            </a:pPr>
            <a:endParaRPr lang="en-US" dirty="0"/>
          </a:p>
        </p:txBody>
      </p:sp>
      <p:pic>
        <p:nvPicPr>
          <p:cNvPr id="5" name="Picture 4"/>
          <p:cNvPicPr>
            <a:picLocks noChangeAspect="1"/>
          </p:cNvPicPr>
          <p:nvPr/>
        </p:nvPicPr>
        <p:blipFill>
          <a:blip r:embed="rId3"/>
          <a:stretch>
            <a:fillRect/>
          </a:stretch>
        </p:blipFill>
        <p:spPr>
          <a:xfrm>
            <a:off x="4775023" y="1294204"/>
            <a:ext cx="3416300" cy="35941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57" y="5013729"/>
            <a:ext cx="2432753" cy="15001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6262" y="5027900"/>
            <a:ext cx="2432753" cy="150019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8932" y="5020805"/>
            <a:ext cx="2432753" cy="15001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525" y="5052704"/>
            <a:ext cx="2432753" cy="1500198"/>
          </a:xfrm>
          <a:prstGeom prst="rect">
            <a:avLst/>
          </a:prstGeom>
        </p:spPr>
      </p:pic>
    </p:spTree>
    <p:extLst>
      <p:ext uri="{BB962C8B-B14F-4D97-AF65-F5344CB8AC3E}">
        <p14:creationId xmlns:p14="http://schemas.microsoft.com/office/powerpoint/2010/main" val="3697896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7" name="Group 123"/>
          <p:cNvGrpSpPr>
            <a:grpSpLocks/>
          </p:cNvGrpSpPr>
          <p:nvPr/>
        </p:nvGrpSpPr>
        <p:grpSpPr bwMode="auto">
          <a:xfrm>
            <a:off x="95041" y="762000"/>
            <a:ext cx="8475162" cy="5653088"/>
            <a:chOff x="412" y="1200"/>
            <a:chExt cx="10468" cy="8903"/>
          </a:xfrm>
        </p:grpSpPr>
        <p:pic>
          <p:nvPicPr>
            <p:cNvPr id="1172" name="Picture 148"/>
            <p:cNvPicPr>
              <a:picLocks noChangeAspect="1" noChangeArrowheads="1"/>
            </p:cNvPicPr>
            <p:nvPr/>
          </p:nvPicPr>
          <p:blipFill>
            <a:blip r:embed="rId3"/>
            <a:srcRect/>
            <a:stretch>
              <a:fillRect/>
            </a:stretch>
          </p:blipFill>
          <p:spPr bwMode="auto">
            <a:xfrm>
              <a:off x="8458" y="1764"/>
              <a:ext cx="2026" cy="575"/>
            </a:xfrm>
            <a:prstGeom prst="rect">
              <a:avLst/>
            </a:prstGeom>
            <a:noFill/>
          </p:spPr>
        </p:pic>
        <p:pic>
          <p:nvPicPr>
            <p:cNvPr id="1169" name="Picture 145"/>
            <p:cNvPicPr>
              <a:picLocks noChangeAspect="1" noChangeArrowheads="1"/>
            </p:cNvPicPr>
            <p:nvPr/>
          </p:nvPicPr>
          <p:blipFill>
            <a:blip r:embed="rId4"/>
            <a:srcRect/>
            <a:stretch>
              <a:fillRect/>
            </a:stretch>
          </p:blipFill>
          <p:spPr bwMode="auto">
            <a:xfrm>
              <a:off x="1277" y="1433"/>
              <a:ext cx="5227" cy="1059"/>
            </a:xfrm>
            <a:prstGeom prst="rect">
              <a:avLst/>
            </a:prstGeom>
            <a:noFill/>
          </p:spPr>
        </p:pic>
        <p:pic>
          <p:nvPicPr>
            <p:cNvPr id="1148" name="Picture 124"/>
            <p:cNvPicPr>
              <a:picLocks noChangeAspect="1" noChangeArrowheads="1"/>
            </p:cNvPicPr>
            <p:nvPr/>
          </p:nvPicPr>
          <p:blipFill>
            <a:blip r:embed="rId5"/>
            <a:srcRect/>
            <a:stretch>
              <a:fillRect/>
            </a:stretch>
          </p:blipFill>
          <p:spPr bwMode="auto">
            <a:xfrm>
              <a:off x="1291" y="3024"/>
              <a:ext cx="9518" cy="7079"/>
            </a:xfrm>
            <a:prstGeom prst="rect">
              <a:avLst/>
            </a:prstGeom>
            <a:noFill/>
          </p:spPr>
        </p:pic>
        <p:sp>
          <p:nvSpPr>
            <p:cNvPr id="1149" name="Freeform 125"/>
            <p:cNvSpPr>
              <a:spLocks/>
            </p:cNvSpPr>
            <p:nvPr/>
          </p:nvSpPr>
          <p:spPr bwMode="auto">
            <a:xfrm>
              <a:off x="1168" y="2904"/>
              <a:ext cx="9641" cy="6880"/>
            </a:xfrm>
            <a:custGeom>
              <a:avLst/>
              <a:gdLst/>
              <a:ahLst/>
              <a:cxnLst>
                <a:cxn ang="0">
                  <a:pos x="0" y="4650"/>
                </a:cxn>
                <a:cxn ang="0">
                  <a:pos x="12" y="4800"/>
                </a:cxn>
                <a:cxn ang="0">
                  <a:pos x="47" y="4944"/>
                </a:cxn>
                <a:cxn ang="0">
                  <a:pos x="103" y="5077"/>
                </a:cxn>
                <a:cxn ang="0">
                  <a:pos x="179" y="5199"/>
                </a:cxn>
                <a:cxn ang="0">
                  <a:pos x="272" y="5307"/>
                </a:cxn>
                <a:cxn ang="0">
                  <a:pos x="380" y="5400"/>
                </a:cxn>
                <a:cxn ang="0">
                  <a:pos x="502" y="5476"/>
                </a:cxn>
                <a:cxn ang="0">
                  <a:pos x="636" y="5532"/>
                </a:cxn>
                <a:cxn ang="0">
                  <a:pos x="779" y="5567"/>
                </a:cxn>
                <a:cxn ang="0">
                  <a:pos x="930" y="5580"/>
                </a:cxn>
                <a:cxn ang="0">
                  <a:pos x="8506" y="5577"/>
                </a:cxn>
                <a:cxn ang="0">
                  <a:pos x="8653" y="5553"/>
                </a:cxn>
                <a:cxn ang="0">
                  <a:pos x="8792" y="5507"/>
                </a:cxn>
                <a:cxn ang="0">
                  <a:pos x="8919" y="5440"/>
                </a:cxn>
                <a:cxn ang="0">
                  <a:pos x="9035" y="5356"/>
                </a:cxn>
                <a:cxn ang="0">
                  <a:pos x="9136" y="5255"/>
                </a:cxn>
                <a:cxn ang="0">
                  <a:pos x="9220" y="5139"/>
                </a:cxn>
                <a:cxn ang="0">
                  <a:pos x="9287" y="5012"/>
                </a:cxn>
                <a:cxn ang="0">
                  <a:pos x="9333" y="4873"/>
                </a:cxn>
                <a:cxn ang="0">
                  <a:pos x="9357" y="4726"/>
                </a:cxn>
                <a:cxn ang="0">
                  <a:pos x="9360" y="930"/>
                </a:cxn>
                <a:cxn ang="0">
                  <a:pos x="9347" y="779"/>
                </a:cxn>
                <a:cxn ang="0">
                  <a:pos x="9312" y="636"/>
                </a:cxn>
                <a:cxn ang="0">
                  <a:pos x="9256" y="502"/>
                </a:cxn>
                <a:cxn ang="0">
                  <a:pos x="9180" y="380"/>
                </a:cxn>
                <a:cxn ang="0">
                  <a:pos x="9087" y="272"/>
                </a:cxn>
                <a:cxn ang="0">
                  <a:pos x="8979" y="179"/>
                </a:cxn>
                <a:cxn ang="0">
                  <a:pos x="8857" y="103"/>
                </a:cxn>
                <a:cxn ang="0">
                  <a:pos x="8724" y="47"/>
                </a:cxn>
                <a:cxn ang="0">
                  <a:pos x="8580" y="12"/>
                </a:cxn>
                <a:cxn ang="0">
                  <a:pos x="8430" y="0"/>
                </a:cxn>
                <a:cxn ang="0">
                  <a:pos x="853" y="3"/>
                </a:cxn>
                <a:cxn ang="0">
                  <a:pos x="706" y="27"/>
                </a:cxn>
                <a:cxn ang="0">
                  <a:pos x="568" y="73"/>
                </a:cxn>
                <a:cxn ang="0">
                  <a:pos x="440" y="139"/>
                </a:cxn>
                <a:cxn ang="0">
                  <a:pos x="324" y="223"/>
                </a:cxn>
                <a:cxn ang="0">
                  <a:pos x="223" y="324"/>
                </a:cxn>
                <a:cxn ang="0">
                  <a:pos x="139" y="440"/>
                </a:cxn>
                <a:cxn ang="0">
                  <a:pos x="73" y="568"/>
                </a:cxn>
                <a:cxn ang="0">
                  <a:pos x="27" y="706"/>
                </a:cxn>
                <a:cxn ang="0">
                  <a:pos x="3" y="853"/>
                </a:cxn>
              </a:cxnLst>
              <a:rect l="0" t="0" r="r" b="b"/>
              <a:pathLst>
                <a:path w="9360" h="5580">
                  <a:moveTo>
                    <a:pt x="0" y="930"/>
                  </a:moveTo>
                  <a:lnTo>
                    <a:pt x="0" y="4650"/>
                  </a:lnTo>
                  <a:lnTo>
                    <a:pt x="3" y="4726"/>
                  </a:lnTo>
                  <a:lnTo>
                    <a:pt x="12" y="4800"/>
                  </a:lnTo>
                  <a:lnTo>
                    <a:pt x="27" y="4873"/>
                  </a:lnTo>
                  <a:lnTo>
                    <a:pt x="47" y="4944"/>
                  </a:lnTo>
                  <a:lnTo>
                    <a:pt x="73" y="5012"/>
                  </a:lnTo>
                  <a:lnTo>
                    <a:pt x="103" y="5077"/>
                  </a:lnTo>
                  <a:lnTo>
                    <a:pt x="139" y="5139"/>
                  </a:lnTo>
                  <a:lnTo>
                    <a:pt x="179" y="5199"/>
                  </a:lnTo>
                  <a:lnTo>
                    <a:pt x="223" y="5255"/>
                  </a:lnTo>
                  <a:lnTo>
                    <a:pt x="272" y="5307"/>
                  </a:lnTo>
                  <a:lnTo>
                    <a:pt x="324" y="5356"/>
                  </a:lnTo>
                  <a:lnTo>
                    <a:pt x="380" y="5400"/>
                  </a:lnTo>
                  <a:lnTo>
                    <a:pt x="440" y="5440"/>
                  </a:lnTo>
                  <a:lnTo>
                    <a:pt x="502" y="5476"/>
                  </a:lnTo>
                  <a:lnTo>
                    <a:pt x="568" y="5507"/>
                  </a:lnTo>
                  <a:lnTo>
                    <a:pt x="636" y="5532"/>
                  </a:lnTo>
                  <a:lnTo>
                    <a:pt x="706" y="5553"/>
                  </a:lnTo>
                  <a:lnTo>
                    <a:pt x="779" y="5567"/>
                  </a:lnTo>
                  <a:lnTo>
                    <a:pt x="853" y="5577"/>
                  </a:lnTo>
                  <a:lnTo>
                    <a:pt x="930" y="5580"/>
                  </a:lnTo>
                  <a:lnTo>
                    <a:pt x="8430" y="5580"/>
                  </a:lnTo>
                  <a:lnTo>
                    <a:pt x="8506" y="5577"/>
                  </a:lnTo>
                  <a:lnTo>
                    <a:pt x="8580" y="5567"/>
                  </a:lnTo>
                  <a:lnTo>
                    <a:pt x="8653" y="5553"/>
                  </a:lnTo>
                  <a:lnTo>
                    <a:pt x="8724" y="5532"/>
                  </a:lnTo>
                  <a:lnTo>
                    <a:pt x="8792" y="5507"/>
                  </a:lnTo>
                  <a:lnTo>
                    <a:pt x="8857" y="5476"/>
                  </a:lnTo>
                  <a:lnTo>
                    <a:pt x="8919" y="5440"/>
                  </a:lnTo>
                  <a:lnTo>
                    <a:pt x="8979" y="5400"/>
                  </a:lnTo>
                  <a:lnTo>
                    <a:pt x="9035" y="5356"/>
                  </a:lnTo>
                  <a:lnTo>
                    <a:pt x="9087" y="5307"/>
                  </a:lnTo>
                  <a:lnTo>
                    <a:pt x="9136" y="5255"/>
                  </a:lnTo>
                  <a:lnTo>
                    <a:pt x="9180" y="5199"/>
                  </a:lnTo>
                  <a:lnTo>
                    <a:pt x="9220" y="5139"/>
                  </a:lnTo>
                  <a:lnTo>
                    <a:pt x="9256" y="5077"/>
                  </a:lnTo>
                  <a:lnTo>
                    <a:pt x="9287" y="5012"/>
                  </a:lnTo>
                  <a:lnTo>
                    <a:pt x="9312" y="4944"/>
                  </a:lnTo>
                  <a:lnTo>
                    <a:pt x="9333" y="4873"/>
                  </a:lnTo>
                  <a:lnTo>
                    <a:pt x="9347" y="4800"/>
                  </a:lnTo>
                  <a:lnTo>
                    <a:pt x="9357" y="4726"/>
                  </a:lnTo>
                  <a:lnTo>
                    <a:pt x="9360" y="4650"/>
                  </a:lnTo>
                  <a:lnTo>
                    <a:pt x="9360" y="930"/>
                  </a:lnTo>
                  <a:lnTo>
                    <a:pt x="9357" y="853"/>
                  </a:lnTo>
                  <a:lnTo>
                    <a:pt x="9347" y="779"/>
                  </a:lnTo>
                  <a:lnTo>
                    <a:pt x="9333" y="706"/>
                  </a:lnTo>
                  <a:lnTo>
                    <a:pt x="9312" y="636"/>
                  </a:lnTo>
                  <a:lnTo>
                    <a:pt x="9287" y="568"/>
                  </a:lnTo>
                  <a:lnTo>
                    <a:pt x="9256" y="502"/>
                  </a:lnTo>
                  <a:lnTo>
                    <a:pt x="9220" y="440"/>
                  </a:lnTo>
                  <a:lnTo>
                    <a:pt x="9180" y="380"/>
                  </a:lnTo>
                  <a:lnTo>
                    <a:pt x="9136" y="324"/>
                  </a:lnTo>
                  <a:lnTo>
                    <a:pt x="9087" y="272"/>
                  </a:lnTo>
                  <a:lnTo>
                    <a:pt x="9035" y="223"/>
                  </a:lnTo>
                  <a:lnTo>
                    <a:pt x="8979" y="179"/>
                  </a:lnTo>
                  <a:lnTo>
                    <a:pt x="8919" y="139"/>
                  </a:lnTo>
                  <a:lnTo>
                    <a:pt x="8857" y="103"/>
                  </a:lnTo>
                  <a:lnTo>
                    <a:pt x="8792" y="73"/>
                  </a:lnTo>
                  <a:lnTo>
                    <a:pt x="8724" y="47"/>
                  </a:lnTo>
                  <a:lnTo>
                    <a:pt x="8653" y="27"/>
                  </a:lnTo>
                  <a:lnTo>
                    <a:pt x="8580" y="12"/>
                  </a:lnTo>
                  <a:lnTo>
                    <a:pt x="8506" y="3"/>
                  </a:lnTo>
                  <a:lnTo>
                    <a:pt x="8430" y="0"/>
                  </a:lnTo>
                  <a:lnTo>
                    <a:pt x="930" y="0"/>
                  </a:lnTo>
                  <a:lnTo>
                    <a:pt x="853" y="3"/>
                  </a:lnTo>
                  <a:lnTo>
                    <a:pt x="779" y="12"/>
                  </a:lnTo>
                  <a:lnTo>
                    <a:pt x="706" y="27"/>
                  </a:lnTo>
                  <a:lnTo>
                    <a:pt x="636" y="47"/>
                  </a:lnTo>
                  <a:lnTo>
                    <a:pt x="568" y="73"/>
                  </a:lnTo>
                  <a:lnTo>
                    <a:pt x="502" y="103"/>
                  </a:lnTo>
                  <a:lnTo>
                    <a:pt x="440" y="139"/>
                  </a:lnTo>
                  <a:lnTo>
                    <a:pt x="380" y="179"/>
                  </a:lnTo>
                  <a:lnTo>
                    <a:pt x="324" y="223"/>
                  </a:lnTo>
                  <a:lnTo>
                    <a:pt x="272" y="272"/>
                  </a:lnTo>
                  <a:lnTo>
                    <a:pt x="223" y="324"/>
                  </a:lnTo>
                  <a:lnTo>
                    <a:pt x="179" y="380"/>
                  </a:lnTo>
                  <a:lnTo>
                    <a:pt x="139" y="440"/>
                  </a:lnTo>
                  <a:lnTo>
                    <a:pt x="103" y="502"/>
                  </a:lnTo>
                  <a:lnTo>
                    <a:pt x="73" y="568"/>
                  </a:lnTo>
                  <a:lnTo>
                    <a:pt x="47" y="636"/>
                  </a:lnTo>
                  <a:lnTo>
                    <a:pt x="27" y="706"/>
                  </a:lnTo>
                  <a:lnTo>
                    <a:pt x="12" y="779"/>
                  </a:lnTo>
                  <a:lnTo>
                    <a:pt x="3" y="853"/>
                  </a:lnTo>
                  <a:lnTo>
                    <a:pt x="0" y="930"/>
                  </a:lnTo>
                  <a:close/>
                </a:path>
              </a:pathLst>
            </a:custGeom>
            <a:solidFill>
              <a:srgbClr val="EBE6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150" name="Picture 126"/>
            <p:cNvPicPr>
              <a:picLocks noChangeAspect="1" noChangeArrowheads="1"/>
            </p:cNvPicPr>
            <p:nvPr/>
          </p:nvPicPr>
          <p:blipFill>
            <a:blip r:embed="rId6"/>
            <a:srcRect/>
            <a:stretch>
              <a:fillRect/>
            </a:stretch>
          </p:blipFill>
          <p:spPr bwMode="auto">
            <a:xfrm>
              <a:off x="1301" y="3898"/>
              <a:ext cx="3549" cy="2474"/>
            </a:xfrm>
            <a:prstGeom prst="rect">
              <a:avLst/>
            </a:prstGeom>
            <a:noFill/>
          </p:spPr>
        </p:pic>
        <p:sp>
          <p:nvSpPr>
            <p:cNvPr id="1151" name="Freeform 127"/>
            <p:cNvSpPr>
              <a:spLocks/>
            </p:cNvSpPr>
            <p:nvPr/>
          </p:nvSpPr>
          <p:spPr bwMode="auto">
            <a:xfrm>
              <a:off x="1452" y="3969"/>
              <a:ext cx="3238" cy="2219"/>
            </a:xfrm>
            <a:custGeom>
              <a:avLst/>
              <a:gdLst/>
              <a:ahLst/>
              <a:cxnLst>
                <a:cxn ang="0">
                  <a:pos x="0" y="300"/>
                </a:cxn>
                <a:cxn ang="0">
                  <a:pos x="0" y="1500"/>
                </a:cxn>
                <a:cxn ang="0">
                  <a:pos x="1" y="1524"/>
                </a:cxn>
                <a:cxn ang="0">
                  <a:pos x="15" y="1594"/>
                </a:cxn>
                <a:cxn ang="0">
                  <a:pos x="45" y="1658"/>
                </a:cxn>
                <a:cxn ang="0">
                  <a:pos x="87" y="1712"/>
                </a:cxn>
                <a:cxn ang="0">
                  <a:pos x="142" y="1755"/>
                </a:cxn>
                <a:cxn ang="0">
                  <a:pos x="205" y="1784"/>
                </a:cxn>
                <a:cxn ang="0">
                  <a:pos x="275" y="1799"/>
                </a:cxn>
                <a:cxn ang="0">
                  <a:pos x="300" y="1800"/>
                </a:cxn>
                <a:cxn ang="0">
                  <a:pos x="2518" y="1800"/>
                </a:cxn>
                <a:cxn ang="0">
                  <a:pos x="2590" y="1791"/>
                </a:cxn>
                <a:cxn ang="0">
                  <a:pos x="2655" y="1766"/>
                </a:cxn>
                <a:cxn ang="0">
                  <a:pos x="2713" y="1727"/>
                </a:cxn>
                <a:cxn ang="0">
                  <a:pos x="2760" y="1677"/>
                </a:cxn>
                <a:cxn ang="0">
                  <a:pos x="2794" y="1616"/>
                </a:cxn>
                <a:cxn ang="0">
                  <a:pos x="2814" y="1548"/>
                </a:cxn>
                <a:cxn ang="0">
                  <a:pos x="2818" y="1500"/>
                </a:cxn>
                <a:cxn ang="0">
                  <a:pos x="2818" y="300"/>
                </a:cxn>
                <a:cxn ang="0">
                  <a:pos x="2809" y="228"/>
                </a:cxn>
                <a:cxn ang="0">
                  <a:pos x="2784" y="162"/>
                </a:cxn>
                <a:cxn ang="0">
                  <a:pos x="2745" y="104"/>
                </a:cxn>
                <a:cxn ang="0">
                  <a:pos x="2695" y="57"/>
                </a:cxn>
                <a:cxn ang="0">
                  <a:pos x="2634" y="23"/>
                </a:cxn>
                <a:cxn ang="0">
                  <a:pos x="2566" y="4"/>
                </a:cxn>
                <a:cxn ang="0">
                  <a:pos x="2518" y="0"/>
                </a:cxn>
                <a:cxn ang="0">
                  <a:pos x="300" y="0"/>
                </a:cxn>
                <a:cxn ang="0">
                  <a:pos x="228" y="8"/>
                </a:cxn>
                <a:cxn ang="0">
                  <a:pos x="162" y="33"/>
                </a:cxn>
                <a:cxn ang="0">
                  <a:pos x="104" y="72"/>
                </a:cxn>
                <a:cxn ang="0">
                  <a:pos x="57" y="122"/>
                </a:cxn>
                <a:cxn ang="0">
                  <a:pos x="23" y="183"/>
                </a:cxn>
                <a:cxn ang="0">
                  <a:pos x="4" y="251"/>
                </a:cxn>
                <a:cxn ang="0">
                  <a:pos x="0" y="300"/>
                </a:cxn>
              </a:cxnLst>
              <a:rect l="0" t="0" r="r" b="b"/>
              <a:pathLst>
                <a:path w="2818" h="1800">
                  <a:moveTo>
                    <a:pt x="0" y="300"/>
                  </a:moveTo>
                  <a:lnTo>
                    <a:pt x="0" y="1500"/>
                  </a:lnTo>
                  <a:lnTo>
                    <a:pt x="1" y="1524"/>
                  </a:lnTo>
                  <a:lnTo>
                    <a:pt x="15" y="1594"/>
                  </a:lnTo>
                  <a:lnTo>
                    <a:pt x="45" y="1658"/>
                  </a:lnTo>
                  <a:lnTo>
                    <a:pt x="87" y="1712"/>
                  </a:lnTo>
                  <a:lnTo>
                    <a:pt x="142" y="1755"/>
                  </a:lnTo>
                  <a:lnTo>
                    <a:pt x="205" y="1784"/>
                  </a:lnTo>
                  <a:lnTo>
                    <a:pt x="275" y="1799"/>
                  </a:lnTo>
                  <a:lnTo>
                    <a:pt x="300" y="1800"/>
                  </a:lnTo>
                  <a:lnTo>
                    <a:pt x="2518" y="1800"/>
                  </a:lnTo>
                  <a:lnTo>
                    <a:pt x="2590" y="1791"/>
                  </a:lnTo>
                  <a:lnTo>
                    <a:pt x="2655" y="1766"/>
                  </a:lnTo>
                  <a:lnTo>
                    <a:pt x="2713" y="1727"/>
                  </a:lnTo>
                  <a:lnTo>
                    <a:pt x="2760" y="1677"/>
                  </a:lnTo>
                  <a:lnTo>
                    <a:pt x="2794" y="1616"/>
                  </a:lnTo>
                  <a:lnTo>
                    <a:pt x="2814" y="1548"/>
                  </a:lnTo>
                  <a:lnTo>
                    <a:pt x="2818" y="1500"/>
                  </a:lnTo>
                  <a:lnTo>
                    <a:pt x="2818" y="300"/>
                  </a:lnTo>
                  <a:lnTo>
                    <a:pt x="2809" y="228"/>
                  </a:lnTo>
                  <a:lnTo>
                    <a:pt x="2784" y="162"/>
                  </a:lnTo>
                  <a:lnTo>
                    <a:pt x="2745" y="104"/>
                  </a:lnTo>
                  <a:lnTo>
                    <a:pt x="2695" y="57"/>
                  </a:lnTo>
                  <a:lnTo>
                    <a:pt x="2634" y="23"/>
                  </a:lnTo>
                  <a:lnTo>
                    <a:pt x="2566" y="4"/>
                  </a:lnTo>
                  <a:lnTo>
                    <a:pt x="2518" y="0"/>
                  </a:lnTo>
                  <a:lnTo>
                    <a:pt x="300" y="0"/>
                  </a:lnTo>
                  <a:lnTo>
                    <a:pt x="228" y="8"/>
                  </a:lnTo>
                  <a:lnTo>
                    <a:pt x="162" y="33"/>
                  </a:lnTo>
                  <a:lnTo>
                    <a:pt x="104" y="72"/>
                  </a:lnTo>
                  <a:lnTo>
                    <a:pt x="57" y="122"/>
                  </a:lnTo>
                  <a:lnTo>
                    <a:pt x="23" y="183"/>
                  </a:lnTo>
                  <a:lnTo>
                    <a:pt x="4" y="251"/>
                  </a:lnTo>
                  <a:lnTo>
                    <a:pt x="0" y="300"/>
                  </a:lnTo>
                  <a:close/>
                </a:path>
              </a:pathLst>
            </a:custGeom>
            <a:solidFill>
              <a:srgbClr val="6094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152" name="Picture 128"/>
            <p:cNvPicPr>
              <a:picLocks noChangeAspect="1" noChangeArrowheads="1"/>
            </p:cNvPicPr>
            <p:nvPr/>
          </p:nvPicPr>
          <p:blipFill>
            <a:blip r:embed="rId7"/>
            <a:srcRect/>
            <a:stretch>
              <a:fillRect/>
            </a:stretch>
          </p:blipFill>
          <p:spPr bwMode="auto">
            <a:xfrm>
              <a:off x="1235" y="4195"/>
              <a:ext cx="2582" cy="1746"/>
            </a:xfrm>
            <a:prstGeom prst="rect">
              <a:avLst/>
            </a:prstGeom>
            <a:noFill/>
          </p:spPr>
        </p:pic>
        <p:pic>
          <p:nvPicPr>
            <p:cNvPr id="1153" name="Picture 129"/>
            <p:cNvPicPr>
              <a:picLocks noChangeAspect="1" noChangeArrowheads="1"/>
            </p:cNvPicPr>
            <p:nvPr/>
          </p:nvPicPr>
          <p:blipFill>
            <a:blip r:embed="rId8"/>
            <a:srcRect/>
            <a:stretch>
              <a:fillRect/>
            </a:stretch>
          </p:blipFill>
          <p:spPr bwMode="auto">
            <a:xfrm>
              <a:off x="6465" y="3832"/>
              <a:ext cx="4344" cy="5800"/>
            </a:xfrm>
            <a:prstGeom prst="rect">
              <a:avLst/>
            </a:prstGeom>
            <a:noFill/>
          </p:spPr>
        </p:pic>
        <p:sp>
          <p:nvSpPr>
            <p:cNvPr id="1154" name="Freeform 130"/>
            <p:cNvSpPr>
              <a:spLocks/>
            </p:cNvSpPr>
            <p:nvPr/>
          </p:nvSpPr>
          <p:spPr bwMode="auto">
            <a:xfrm>
              <a:off x="6083" y="3966"/>
              <a:ext cx="4643" cy="5818"/>
            </a:xfrm>
            <a:custGeom>
              <a:avLst/>
              <a:gdLst/>
              <a:ahLst/>
              <a:cxnLst>
                <a:cxn ang="0">
                  <a:pos x="0" y="690"/>
                </a:cxn>
                <a:cxn ang="0">
                  <a:pos x="0" y="3810"/>
                </a:cxn>
                <a:cxn ang="0">
                  <a:pos x="2" y="3866"/>
                </a:cxn>
                <a:cxn ang="0">
                  <a:pos x="20" y="3975"/>
                </a:cxn>
                <a:cxn ang="0">
                  <a:pos x="54" y="4078"/>
                </a:cxn>
                <a:cxn ang="0">
                  <a:pos x="103" y="4173"/>
                </a:cxn>
                <a:cxn ang="0">
                  <a:pos x="166" y="4259"/>
                </a:cxn>
                <a:cxn ang="0">
                  <a:pos x="241" y="4334"/>
                </a:cxn>
                <a:cxn ang="0">
                  <a:pos x="326" y="4396"/>
                </a:cxn>
                <a:cxn ang="0">
                  <a:pos x="421" y="4445"/>
                </a:cxn>
                <a:cxn ang="0">
                  <a:pos x="524" y="4480"/>
                </a:cxn>
                <a:cxn ang="0">
                  <a:pos x="633" y="4497"/>
                </a:cxn>
                <a:cxn ang="0">
                  <a:pos x="690" y="4500"/>
                </a:cxn>
                <a:cxn ang="0">
                  <a:pos x="3450" y="4500"/>
                </a:cxn>
                <a:cxn ang="0">
                  <a:pos x="3562" y="4491"/>
                </a:cxn>
                <a:cxn ang="0">
                  <a:pos x="3668" y="4464"/>
                </a:cxn>
                <a:cxn ang="0">
                  <a:pos x="3767" y="4423"/>
                </a:cxn>
                <a:cxn ang="0">
                  <a:pos x="3857" y="4366"/>
                </a:cxn>
                <a:cxn ang="0">
                  <a:pos x="3937" y="4297"/>
                </a:cxn>
                <a:cxn ang="0">
                  <a:pos x="4006" y="4217"/>
                </a:cxn>
                <a:cxn ang="0">
                  <a:pos x="4063" y="4127"/>
                </a:cxn>
                <a:cxn ang="0">
                  <a:pos x="4104" y="4028"/>
                </a:cxn>
                <a:cxn ang="0">
                  <a:pos x="4131" y="3922"/>
                </a:cxn>
                <a:cxn ang="0">
                  <a:pos x="4140" y="3810"/>
                </a:cxn>
                <a:cxn ang="0">
                  <a:pos x="4140" y="690"/>
                </a:cxn>
                <a:cxn ang="0">
                  <a:pos x="4131" y="578"/>
                </a:cxn>
                <a:cxn ang="0">
                  <a:pos x="4104" y="472"/>
                </a:cxn>
                <a:cxn ang="0">
                  <a:pos x="4063" y="373"/>
                </a:cxn>
                <a:cxn ang="0">
                  <a:pos x="4006" y="282"/>
                </a:cxn>
                <a:cxn ang="0">
                  <a:pos x="3937" y="202"/>
                </a:cxn>
                <a:cxn ang="0">
                  <a:pos x="3857" y="133"/>
                </a:cxn>
                <a:cxn ang="0">
                  <a:pos x="3767" y="77"/>
                </a:cxn>
                <a:cxn ang="0">
                  <a:pos x="3668" y="35"/>
                </a:cxn>
                <a:cxn ang="0">
                  <a:pos x="3562" y="9"/>
                </a:cxn>
                <a:cxn ang="0">
                  <a:pos x="3450" y="0"/>
                </a:cxn>
                <a:cxn ang="0">
                  <a:pos x="690" y="0"/>
                </a:cxn>
                <a:cxn ang="0">
                  <a:pos x="578" y="9"/>
                </a:cxn>
                <a:cxn ang="0">
                  <a:pos x="472" y="35"/>
                </a:cxn>
                <a:cxn ang="0">
                  <a:pos x="373" y="77"/>
                </a:cxn>
                <a:cxn ang="0">
                  <a:pos x="282" y="133"/>
                </a:cxn>
                <a:cxn ang="0">
                  <a:pos x="202" y="202"/>
                </a:cxn>
                <a:cxn ang="0">
                  <a:pos x="133" y="282"/>
                </a:cxn>
                <a:cxn ang="0">
                  <a:pos x="77" y="373"/>
                </a:cxn>
                <a:cxn ang="0">
                  <a:pos x="35" y="472"/>
                </a:cxn>
                <a:cxn ang="0">
                  <a:pos x="9" y="578"/>
                </a:cxn>
                <a:cxn ang="0">
                  <a:pos x="0" y="690"/>
                </a:cxn>
              </a:cxnLst>
              <a:rect l="0" t="0" r="r" b="b"/>
              <a:pathLst>
                <a:path w="4140" h="4500">
                  <a:moveTo>
                    <a:pt x="0" y="690"/>
                  </a:moveTo>
                  <a:lnTo>
                    <a:pt x="0" y="3810"/>
                  </a:lnTo>
                  <a:lnTo>
                    <a:pt x="2" y="3866"/>
                  </a:lnTo>
                  <a:lnTo>
                    <a:pt x="20" y="3975"/>
                  </a:lnTo>
                  <a:lnTo>
                    <a:pt x="54" y="4078"/>
                  </a:lnTo>
                  <a:lnTo>
                    <a:pt x="103" y="4173"/>
                  </a:lnTo>
                  <a:lnTo>
                    <a:pt x="166" y="4259"/>
                  </a:lnTo>
                  <a:lnTo>
                    <a:pt x="241" y="4334"/>
                  </a:lnTo>
                  <a:lnTo>
                    <a:pt x="326" y="4396"/>
                  </a:lnTo>
                  <a:lnTo>
                    <a:pt x="421" y="4445"/>
                  </a:lnTo>
                  <a:lnTo>
                    <a:pt x="524" y="4480"/>
                  </a:lnTo>
                  <a:lnTo>
                    <a:pt x="633" y="4497"/>
                  </a:lnTo>
                  <a:lnTo>
                    <a:pt x="690" y="4500"/>
                  </a:lnTo>
                  <a:lnTo>
                    <a:pt x="3450" y="4500"/>
                  </a:lnTo>
                  <a:lnTo>
                    <a:pt x="3562" y="4491"/>
                  </a:lnTo>
                  <a:lnTo>
                    <a:pt x="3668" y="4464"/>
                  </a:lnTo>
                  <a:lnTo>
                    <a:pt x="3767" y="4423"/>
                  </a:lnTo>
                  <a:lnTo>
                    <a:pt x="3857" y="4366"/>
                  </a:lnTo>
                  <a:lnTo>
                    <a:pt x="3937" y="4297"/>
                  </a:lnTo>
                  <a:lnTo>
                    <a:pt x="4006" y="4217"/>
                  </a:lnTo>
                  <a:lnTo>
                    <a:pt x="4063" y="4127"/>
                  </a:lnTo>
                  <a:lnTo>
                    <a:pt x="4104" y="4028"/>
                  </a:lnTo>
                  <a:lnTo>
                    <a:pt x="4131" y="3922"/>
                  </a:lnTo>
                  <a:lnTo>
                    <a:pt x="4140" y="3810"/>
                  </a:lnTo>
                  <a:lnTo>
                    <a:pt x="4140" y="690"/>
                  </a:lnTo>
                  <a:lnTo>
                    <a:pt x="4131" y="578"/>
                  </a:lnTo>
                  <a:lnTo>
                    <a:pt x="4104" y="472"/>
                  </a:lnTo>
                  <a:lnTo>
                    <a:pt x="4063" y="373"/>
                  </a:lnTo>
                  <a:lnTo>
                    <a:pt x="4006" y="282"/>
                  </a:lnTo>
                  <a:lnTo>
                    <a:pt x="3937" y="202"/>
                  </a:lnTo>
                  <a:lnTo>
                    <a:pt x="3857" y="133"/>
                  </a:lnTo>
                  <a:lnTo>
                    <a:pt x="3767" y="77"/>
                  </a:lnTo>
                  <a:lnTo>
                    <a:pt x="3668" y="35"/>
                  </a:lnTo>
                  <a:lnTo>
                    <a:pt x="3562" y="9"/>
                  </a:lnTo>
                  <a:lnTo>
                    <a:pt x="3450" y="0"/>
                  </a:lnTo>
                  <a:lnTo>
                    <a:pt x="690" y="0"/>
                  </a:lnTo>
                  <a:lnTo>
                    <a:pt x="578" y="9"/>
                  </a:lnTo>
                  <a:lnTo>
                    <a:pt x="472" y="35"/>
                  </a:lnTo>
                  <a:lnTo>
                    <a:pt x="373" y="77"/>
                  </a:lnTo>
                  <a:lnTo>
                    <a:pt x="282" y="133"/>
                  </a:lnTo>
                  <a:lnTo>
                    <a:pt x="202" y="202"/>
                  </a:lnTo>
                  <a:lnTo>
                    <a:pt x="133" y="282"/>
                  </a:lnTo>
                  <a:lnTo>
                    <a:pt x="77" y="373"/>
                  </a:lnTo>
                  <a:lnTo>
                    <a:pt x="35" y="472"/>
                  </a:lnTo>
                  <a:lnTo>
                    <a:pt x="9" y="578"/>
                  </a:lnTo>
                  <a:lnTo>
                    <a:pt x="0" y="690"/>
                  </a:lnTo>
                  <a:close/>
                </a:path>
              </a:pathLst>
            </a:custGeom>
            <a:solidFill>
              <a:srgbClr val="6094C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155" name="Picture 131"/>
            <p:cNvPicPr>
              <a:picLocks noChangeAspect="1" noChangeArrowheads="1"/>
            </p:cNvPicPr>
            <p:nvPr/>
          </p:nvPicPr>
          <p:blipFill>
            <a:blip r:embed="rId9"/>
            <a:srcRect/>
            <a:stretch>
              <a:fillRect/>
            </a:stretch>
          </p:blipFill>
          <p:spPr bwMode="auto">
            <a:xfrm>
              <a:off x="6723" y="4272"/>
              <a:ext cx="3828" cy="4800"/>
            </a:xfrm>
            <a:prstGeom prst="rect">
              <a:avLst/>
            </a:prstGeom>
            <a:noFill/>
          </p:spPr>
        </p:pic>
        <p:pic>
          <p:nvPicPr>
            <p:cNvPr id="1156" name="Picture 132"/>
            <p:cNvPicPr>
              <a:picLocks noChangeAspect="1" noChangeArrowheads="1"/>
            </p:cNvPicPr>
            <p:nvPr/>
          </p:nvPicPr>
          <p:blipFill>
            <a:blip r:embed="rId10"/>
            <a:srcRect/>
            <a:stretch>
              <a:fillRect/>
            </a:stretch>
          </p:blipFill>
          <p:spPr bwMode="auto">
            <a:xfrm>
              <a:off x="1553" y="7981"/>
              <a:ext cx="2501" cy="1651"/>
            </a:xfrm>
            <a:prstGeom prst="rect">
              <a:avLst/>
            </a:prstGeom>
            <a:noFill/>
          </p:spPr>
        </p:pic>
        <p:pic>
          <p:nvPicPr>
            <p:cNvPr id="1157" name="Picture 133"/>
            <p:cNvPicPr>
              <a:picLocks noChangeAspect="1" noChangeArrowheads="1"/>
            </p:cNvPicPr>
            <p:nvPr/>
          </p:nvPicPr>
          <p:blipFill>
            <a:blip r:embed="rId11"/>
            <a:srcRect/>
            <a:stretch>
              <a:fillRect/>
            </a:stretch>
          </p:blipFill>
          <p:spPr bwMode="auto">
            <a:xfrm>
              <a:off x="412" y="8048"/>
              <a:ext cx="4231" cy="1455"/>
            </a:xfrm>
            <a:prstGeom prst="rect">
              <a:avLst/>
            </a:prstGeom>
            <a:noFill/>
          </p:spPr>
        </p:pic>
        <p:sp>
          <p:nvSpPr>
            <p:cNvPr id="1158" name="Freeform 134"/>
            <p:cNvSpPr>
              <a:spLocks/>
            </p:cNvSpPr>
            <p:nvPr/>
          </p:nvSpPr>
          <p:spPr bwMode="auto">
            <a:xfrm>
              <a:off x="1649" y="8048"/>
              <a:ext cx="2340" cy="1455"/>
            </a:xfrm>
            <a:custGeom>
              <a:avLst/>
              <a:gdLst/>
              <a:ahLst/>
              <a:cxnLst>
                <a:cxn ang="0">
                  <a:pos x="0" y="196"/>
                </a:cxn>
                <a:cxn ang="0">
                  <a:pos x="11" y="130"/>
                </a:cxn>
                <a:cxn ang="0">
                  <a:pos x="43" y="73"/>
                </a:cxn>
                <a:cxn ang="0">
                  <a:pos x="92" y="30"/>
                </a:cxn>
                <a:cxn ang="0">
                  <a:pos x="153" y="4"/>
                </a:cxn>
                <a:cxn ang="0">
                  <a:pos x="196" y="0"/>
                </a:cxn>
                <a:cxn ang="0">
                  <a:pos x="2143" y="0"/>
                </a:cxn>
                <a:cxn ang="0">
                  <a:pos x="2210" y="11"/>
                </a:cxn>
                <a:cxn ang="0">
                  <a:pos x="2267" y="43"/>
                </a:cxn>
                <a:cxn ang="0">
                  <a:pos x="2310" y="92"/>
                </a:cxn>
                <a:cxn ang="0">
                  <a:pos x="2335" y="153"/>
                </a:cxn>
                <a:cxn ang="0">
                  <a:pos x="2340" y="196"/>
                </a:cxn>
                <a:cxn ang="0">
                  <a:pos x="2340" y="983"/>
                </a:cxn>
                <a:cxn ang="0">
                  <a:pos x="2328" y="1050"/>
                </a:cxn>
                <a:cxn ang="0">
                  <a:pos x="2296" y="1107"/>
                </a:cxn>
                <a:cxn ang="0">
                  <a:pos x="2247" y="1150"/>
                </a:cxn>
                <a:cxn ang="0">
                  <a:pos x="2186" y="1175"/>
                </a:cxn>
                <a:cxn ang="0">
                  <a:pos x="2143" y="1180"/>
                </a:cxn>
                <a:cxn ang="0">
                  <a:pos x="196" y="1180"/>
                </a:cxn>
                <a:cxn ang="0">
                  <a:pos x="130" y="1168"/>
                </a:cxn>
                <a:cxn ang="0">
                  <a:pos x="73" y="1136"/>
                </a:cxn>
                <a:cxn ang="0">
                  <a:pos x="30" y="1087"/>
                </a:cxn>
                <a:cxn ang="0">
                  <a:pos x="4" y="1026"/>
                </a:cxn>
                <a:cxn ang="0">
                  <a:pos x="0" y="983"/>
                </a:cxn>
                <a:cxn ang="0">
                  <a:pos x="0" y="196"/>
                </a:cxn>
              </a:cxnLst>
              <a:rect l="0" t="0" r="r" b="b"/>
              <a:pathLst>
                <a:path w="2340" h="1180">
                  <a:moveTo>
                    <a:pt x="0" y="196"/>
                  </a:moveTo>
                  <a:lnTo>
                    <a:pt x="11" y="130"/>
                  </a:lnTo>
                  <a:lnTo>
                    <a:pt x="43" y="73"/>
                  </a:lnTo>
                  <a:lnTo>
                    <a:pt x="92" y="30"/>
                  </a:lnTo>
                  <a:lnTo>
                    <a:pt x="153" y="4"/>
                  </a:lnTo>
                  <a:lnTo>
                    <a:pt x="196" y="0"/>
                  </a:lnTo>
                  <a:lnTo>
                    <a:pt x="2143" y="0"/>
                  </a:lnTo>
                  <a:lnTo>
                    <a:pt x="2210" y="11"/>
                  </a:lnTo>
                  <a:lnTo>
                    <a:pt x="2267" y="43"/>
                  </a:lnTo>
                  <a:lnTo>
                    <a:pt x="2310" y="92"/>
                  </a:lnTo>
                  <a:lnTo>
                    <a:pt x="2335" y="153"/>
                  </a:lnTo>
                  <a:lnTo>
                    <a:pt x="2340" y="196"/>
                  </a:lnTo>
                  <a:lnTo>
                    <a:pt x="2340" y="983"/>
                  </a:lnTo>
                  <a:lnTo>
                    <a:pt x="2328" y="1050"/>
                  </a:lnTo>
                  <a:lnTo>
                    <a:pt x="2296" y="1107"/>
                  </a:lnTo>
                  <a:lnTo>
                    <a:pt x="2247" y="1150"/>
                  </a:lnTo>
                  <a:lnTo>
                    <a:pt x="2186" y="1175"/>
                  </a:lnTo>
                  <a:lnTo>
                    <a:pt x="2143" y="1180"/>
                  </a:lnTo>
                  <a:lnTo>
                    <a:pt x="196" y="1180"/>
                  </a:lnTo>
                  <a:lnTo>
                    <a:pt x="130" y="1168"/>
                  </a:lnTo>
                  <a:lnTo>
                    <a:pt x="73" y="1136"/>
                  </a:lnTo>
                  <a:lnTo>
                    <a:pt x="30" y="1087"/>
                  </a:lnTo>
                  <a:lnTo>
                    <a:pt x="4" y="1026"/>
                  </a:lnTo>
                  <a:lnTo>
                    <a:pt x="0" y="983"/>
                  </a:lnTo>
                  <a:lnTo>
                    <a:pt x="0" y="196"/>
                  </a:lnTo>
                  <a:close/>
                </a:path>
              </a:pathLst>
            </a:custGeom>
            <a:noFill/>
            <a:ln w="9525">
              <a:solidFill>
                <a:srgbClr val="F9A350"/>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159" name="Picture 135"/>
            <p:cNvPicPr>
              <a:picLocks noChangeAspect="1" noChangeArrowheads="1"/>
            </p:cNvPicPr>
            <p:nvPr/>
          </p:nvPicPr>
          <p:blipFill>
            <a:blip r:embed="rId12"/>
            <a:srcRect/>
            <a:stretch>
              <a:fillRect/>
            </a:stretch>
          </p:blipFill>
          <p:spPr bwMode="auto">
            <a:xfrm>
              <a:off x="4058" y="4343"/>
              <a:ext cx="3778" cy="491"/>
            </a:xfrm>
            <a:prstGeom prst="rect">
              <a:avLst/>
            </a:prstGeom>
            <a:noFill/>
          </p:spPr>
        </p:pic>
        <p:pic>
          <p:nvPicPr>
            <p:cNvPr id="1160" name="Picture 136"/>
            <p:cNvPicPr>
              <a:picLocks noChangeAspect="1" noChangeArrowheads="1"/>
            </p:cNvPicPr>
            <p:nvPr/>
          </p:nvPicPr>
          <p:blipFill>
            <a:blip r:embed="rId13"/>
            <a:srcRect/>
            <a:stretch>
              <a:fillRect/>
            </a:stretch>
          </p:blipFill>
          <p:spPr bwMode="auto">
            <a:xfrm>
              <a:off x="2215" y="6083"/>
              <a:ext cx="624" cy="2095"/>
            </a:xfrm>
            <a:prstGeom prst="rect">
              <a:avLst/>
            </a:prstGeom>
            <a:noFill/>
          </p:spPr>
        </p:pic>
        <p:sp>
          <p:nvSpPr>
            <p:cNvPr id="1161" name="Freeform 137"/>
            <p:cNvSpPr>
              <a:spLocks/>
            </p:cNvSpPr>
            <p:nvPr/>
          </p:nvSpPr>
          <p:spPr bwMode="auto">
            <a:xfrm>
              <a:off x="2527" y="6580"/>
              <a:ext cx="1" cy="1185"/>
            </a:xfrm>
            <a:custGeom>
              <a:avLst/>
              <a:gdLst/>
              <a:ahLst/>
              <a:cxnLst>
                <a:cxn ang="0">
                  <a:pos x="0" y="961"/>
                </a:cxn>
                <a:cxn ang="0">
                  <a:pos x="0" y="0"/>
                </a:cxn>
              </a:cxnLst>
              <a:rect l="0" t="0" r="r" b="b"/>
              <a:pathLst>
                <a:path h="961">
                  <a:moveTo>
                    <a:pt x="0" y="961"/>
                  </a:moveTo>
                  <a:lnTo>
                    <a:pt x="0" y="0"/>
                  </a:lnTo>
                </a:path>
              </a:pathLst>
            </a:custGeom>
            <a:noFill/>
            <a:ln w="38100">
              <a:solidFill>
                <a:srgbClr val="CD665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138"/>
            <p:cNvSpPr>
              <a:spLocks/>
            </p:cNvSpPr>
            <p:nvPr/>
          </p:nvSpPr>
          <p:spPr bwMode="auto">
            <a:xfrm>
              <a:off x="2393" y="7459"/>
              <a:ext cx="269" cy="332"/>
            </a:xfrm>
            <a:custGeom>
              <a:avLst/>
              <a:gdLst/>
              <a:ahLst/>
              <a:cxnLst>
                <a:cxn ang="0">
                  <a:pos x="135" y="270"/>
                </a:cxn>
                <a:cxn ang="0">
                  <a:pos x="266" y="45"/>
                </a:cxn>
                <a:cxn ang="0">
                  <a:pos x="269" y="27"/>
                </a:cxn>
                <a:cxn ang="0">
                  <a:pos x="262" y="10"/>
                </a:cxn>
                <a:cxn ang="0">
                  <a:pos x="255" y="4"/>
                </a:cxn>
                <a:cxn ang="0">
                  <a:pos x="236" y="0"/>
                </a:cxn>
                <a:cxn ang="0">
                  <a:pos x="219" y="8"/>
                </a:cxn>
                <a:cxn ang="0">
                  <a:pos x="214" y="15"/>
                </a:cxn>
                <a:cxn ang="0">
                  <a:pos x="135" y="151"/>
                </a:cxn>
                <a:cxn ang="0">
                  <a:pos x="56" y="15"/>
                </a:cxn>
                <a:cxn ang="0">
                  <a:pos x="41" y="2"/>
                </a:cxn>
                <a:cxn ang="0">
                  <a:pos x="23" y="1"/>
                </a:cxn>
                <a:cxn ang="0">
                  <a:pos x="14" y="4"/>
                </a:cxn>
                <a:cxn ang="0">
                  <a:pos x="2" y="18"/>
                </a:cxn>
                <a:cxn ang="0">
                  <a:pos x="0" y="37"/>
                </a:cxn>
                <a:cxn ang="0">
                  <a:pos x="4" y="45"/>
                </a:cxn>
                <a:cxn ang="0">
                  <a:pos x="135" y="270"/>
                </a:cxn>
              </a:cxnLst>
              <a:rect l="0" t="0" r="r" b="b"/>
              <a:pathLst>
                <a:path w="269" h="269">
                  <a:moveTo>
                    <a:pt x="135" y="270"/>
                  </a:moveTo>
                  <a:lnTo>
                    <a:pt x="266" y="45"/>
                  </a:lnTo>
                  <a:lnTo>
                    <a:pt x="269" y="27"/>
                  </a:lnTo>
                  <a:lnTo>
                    <a:pt x="262" y="10"/>
                  </a:lnTo>
                  <a:lnTo>
                    <a:pt x="255" y="4"/>
                  </a:lnTo>
                  <a:lnTo>
                    <a:pt x="236" y="0"/>
                  </a:lnTo>
                  <a:lnTo>
                    <a:pt x="219" y="8"/>
                  </a:lnTo>
                  <a:lnTo>
                    <a:pt x="214" y="15"/>
                  </a:lnTo>
                  <a:lnTo>
                    <a:pt x="135" y="151"/>
                  </a:lnTo>
                  <a:lnTo>
                    <a:pt x="56" y="15"/>
                  </a:lnTo>
                  <a:lnTo>
                    <a:pt x="41" y="2"/>
                  </a:lnTo>
                  <a:lnTo>
                    <a:pt x="23" y="1"/>
                  </a:lnTo>
                  <a:lnTo>
                    <a:pt x="14" y="4"/>
                  </a:lnTo>
                  <a:lnTo>
                    <a:pt x="2" y="18"/>
                  </a:lnTo>
                  <a:lnTo>
                    <a:pt x="0" y="37"/>
                  </a:lnTo>
                  <a:lnTo>
                    <a:pt x="4" y="45"/>
                  </a:lnTo>
                  <a:lnTo>
                    <a:pt x="135" y="270"/>
                  </a:lnTo>
                  <a:close/>
                </a:path>
              </a:pathLst>
            </a:custGeom>
            <a:solidFill>
              <a:srgbClr val="CD665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3" name="Freeform 139"/>
            <p:cNvSpPr>
              <a:spLocks/>
            </p:cNvSpPr>
            <p:nvPr/>
          </p:nvSpPr>
          <p:spPr bwMode="auto">
            <a:xfrm>
              <a:off x="2393" y="6414"/>
              <a:ext cx="269" cy="332"/>
            </a:xfrm>
            <a:custGeom>
              <a:avLst/>
              <a:gdLst/>
              <a:ahLst/>
              <a:cxnLst>
                <a:cxn ang="0">
                  <a:pos x="135" y="0"/>
                </a:cxn>
                <a:cxn ang="0">
                  <a:pos x="4" y="224"/>
                </a:cxn>
                <a:cxn ang="0">
                  <a:pos x="0" y="242"/>
                </a:cxn>
                <a:cxn ang="0">
                  <a:pos x="7" y="259"/>
                </a:cxn>
                <a:cxn ang="0">
                  <a:pos x="14" y="265"/>
                </a:cxn>
                <a:cxn ang="0">
                  <a:pos x="33" y="269"/>
                </a:cxn>
                <a:cxn ang="0">
                  <a:pos x="50" y="261"/>
                </a:cxn>
                <a:cxn ang="0">
                  <a:pos x="56" y="254"/>
                </a:cxn>
                <a:cxn ang="0">
                  <a:pos x="135" y="119"/>
                </a:cxn>
                <a:cxn ang="0">
                  <a:pos x="214" y="254"/>
                </a:cxn>
                <a:cxn ang="0">
                  <a:pos x="228" y="267"/>
                </a:cxn>
                <a:cxn ang="0">
                  <a:pos x="246" y="268"/>
                </a:cxn>
                <a:cxn ang="0">
                  <a:pos x="255" y="265"/>
                </a:cxn>
                <a:cxn ang="0">
                  <a:pos x="267" y="251"/>
                </a:cxn>
                <a:cxn ang="0">
                  <a:pos x="269" y="233"/>
                </a:cxn>
                <a:cxn ang="0">
                  <a:pos x="266" y="224"/>
                </a:cxn>
                <a:cxn ang="0">
                  <a:pos x="135" y="0"/>
                </a:cxn>
              </a:cxnLst>
              <a:rect l="0" t="0" r="r" b="b"/>
              <a:pathLst>
                <a:path w="269" h="269">
                  <a:moveTo>
                    <a:pt x="135" y="0"/>
                  </a:moveTo>
                  <a:lnTo>
                    <a:pt x="4" y="224"/>
                  </a:lnTo>
                  <a:lnTo>
                    <a:pt x="0" y="242"/>
                  </a:lnTo>
                  <a:lnTo>
                    <a:pt x="7" y="259"/>
                  </a:lnTo>
                  <a:lnTo>
                    <a:pt x="14" y="265"/>
                  </a:lnTo>
                  <a:lnTo>
                    <a:pt x="33" y="269"/>
                  </a:lnTo>
                  <a:lnTo>
                    <a:pt x="50" y="261"/>
                  </a:lnTo>
                  <a:lnTo>
                    <a:pt x="56" y="254"/>
                  </a:lnTo>
                  <a:lnTo>
                    <a:pt x="135" y="119"/>
                  </a:lnTo>
                  <a:lnTo>
                    <a:pt x="214" y="254"/>
                  </a:lnTo>
                  <a:lnTo>
                    <a:pt x="228" y="267"/>
                  </a:lnTo>
                  <a:lnTo>
                    <a:pt x="246" y="268"/>
                  </a:lnTo>
                  <a:lnTo>
                    <a:pt x="255" y="265"/>
                  </a:lnTo>
                  <a:lnTo>
                    <a:pt x="267" y="251"/>
                  </a:lnTo>
                  <a:lnTo>
                    <a:pt x="269" y="233"/>
                  </a:lnTo>
                  <a:lnTo>
                    <a:pt x="266" y="224"/>
                  </a:lnTo>
                  <a:lnTo>
                    <a:pt x="135" y="0"/>
                  </a:lnTo>
                  <a:close/>
                </a:path>
              </a:pathLst>
            </a:custGeom>
            <a:solidFill>
              <a:srgbClr val="CD665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164" name="Picture 140"/>
            <p:cNvPicPr>
              <a:picLocks noChangeAspect="1" noChangeArrowheads="1"/>
            </p:cNvPicPr>
            <p:nvPr/>
          </p:nvPicPr>
          <p:blipFill>
            <a:blip r:embed="rId14"/>
            <a:srcRect/>
            <a:stretch>
              <a:fillRect/>
            </a:stretch>
          </p:blipFill>
          <p:spPr bwMode="auto">
            <a:xfrm>
              <a:off x="4850" y="8335"/>
              <a:ext cx="1431" cy="769"/>
            </a:xfrm>
            <a:prstGeom prst="rect">
              <a:avLst/>
            </a:prstGeom>
            <a:noFill/>
          </p:spPr>
        </p:pic>
        <p:sp>
          <p:nvSpPr>
            <p:cNvPr id="1165" name="Freeform 141"/>
            <p:cNvSpPr>
              <a:spLocks/>
            </p:cNvSpPr>
            <p:nvPr/>
          </p:nvSpPr>
          <p:spPr bwMode="auto">
            <a:xfrm>
              <a:off x="5694" y="8511"/>
              <a:ext cx="269" cy="332"/>
            </a:xfrm>
            <a:custGeom>
              <a:avLst/>
              <a:gdLst/>
              <a:ahLst/>
              <a:cxnLst>
                <a:cxn ang="0">
                  <a:pos x="270" y="135"/>
                </a:cxn>
                <a:cxn ang="0">
                  <a:pos x="45" y="4"/>
                </a:cxn>
                <a:cxn ang="0">
                  <a:pos x="27" y="0"/>
                </a:cxn>
                <a:cxn ang="0">
                  <a:pos x="10" y="7"/>
                </a:cxn>
                <a:cxn ang="0">
                  <a:pos x="4" y="14"/>
                </a:cxn>
                <a:cxn ang="0">
                  <a:pos x="0" y="33"/>
                </a:cxn>
                <a:cxn ang="0">
                  <a:pos x="8" y="50"/>
                </a:cxn>
                <a:cxn ang="0">
                  <a:pos x="15" y="56"/>
                </a:cxn>
                <a:cxn ang="0">
                  <a:pos x="151" y="135"/>
                </a:cxn>
                <a:cxn ang="0">
                  <a:pos x="15" y="214"/>
                </a:cxn>
                <a:cxn ang="0">
                  <a:pos x="2" y="228"/>
                </a:cxn>
                <a:cxn ang="0">
                  <a:pos x="1" y="246"/>
                </a:cxn>
                <a:cxn ang="0">
                  <a:pos x="4" y="255"/>
                </a:cxn>
                <a:cxn ang="0">
                  <a:pos x="18" y="267"/>
                </a:cxn>
                <a:cxn ang="0">
                  <a:pos x="37" y="269"/>
                </a:cxn>
                <a:cxn ang="0">
                  <a:pos x="45" y="266"/>
                </a:cxn>
                <a:cxn ang="0">
                  <a:pos x="270" y="135"/>
                </a:cxn>
              </a:cxnLst>
              <a:rect l="0" t="0" r="r" b="b"/>
              <a:pathLst>
                <a:path w="269" h="269">
                  <a:moveTo>
                    <a:pt x="270" y="135"/>
                  </a:moveTo>
                  <a:lnTo>
                    <a:pt x="45" y="4"/>
                  </a:lnTo>
                  <a:lnTo>
                    <a:pt x="27" y="0"/>
                  </a:lnTo>
                  <a:lnTo>
                    <a:pt x="10" y="7"/>
                  </a:lnTo>
                  <a:lnTo>
                    <a:pt x="4" y="14"/>
                  </a:lnTo>
                  <a:lnTo>
                    <a:pt x="0" y="33"/>
                  </a:lnTo>
                  <a:lnTo>
                    <a:pt x="8" y="50"/>
                  </a:lnTo>
                  <a:lnTo>
                    <a:pt x="15" y="56"/>
                  </a:lnTo>
                  <a:lnTo>
                    <a:pt x="151" y="135"/>
                  </a:lnTo>
                  <a:lnTo>
                    <a:pt x="15" y="214"/>
                  </a:lnTo>
                  <a:lnTo>
                    <a:pt x="2" y="228"/>
                  </a:lnTo>
                  <a:lnTo>
                    <a:pt x="1" y="246"/>
                  </a:lnTo>
                  <a:lnTo>
                    <a:pt x="4" y="255"/>
                  </a:lnTo>
                  <a:lnTo>
                    <a:pt x="18" y="267"/>
                  </a:lnTo>
                  <a:lnTo>
                    <a:pt x="37" y="269"/>
                  </a:lnTo>
                  <a:lnTo>
                    <a:pt x="45" y="266"/>
                  </a:lnTo>
                  <a:lnTo>
                    <a:pt x="270" y="135"/>
                  </a:lnTo>
                  <a:close/>
                </a:path>
              </a:pathLst>
            </a:custGeom>
            <a:solidFill>
              <a:srgbClr val="CD665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6" name="Freeform 142"/>
            <p:cNvSpPr>
              <a:spLocks/>
            </p:cNvSpPr>
            <p:nvPr/>
          </p:nvSpPr>
          <p:spPr bwMode="auto">
            <a:xfrm>
              <a:off x="5020" y="8598"/>
              <a:ext cx="269" cy="332"/>
            </a:xfrm>
            <a:custGeom>
              <a:avLst/>
              <a:gdLst/>
              <a:ahLst/>
              <a:cxnLst>
                <a:cxn ang="0">
                  <a:pos x="0" y="135"/>
                </a:cxn>
                <a:cxn ang="0">
                  <a:pos x="224" y="266"/>
                </a:cxn>
                <a:cxn ang="0">
                  <a:pos x="242" y="269"/>
                </a:cxn>
                <a:cxn ang="0">
                  <a:pos x="259" y="262"/>
                </a:cxn>
                <a:cxn ang="0">
                  <a:pos x="265" y="255"/>
                </a:cxn>
                <a:cxn ang="0">
                  <a:pos x="269" y="236"/>
                </a:cxn>
                <a:cxn ang="0">
                  <a:pos x="261" y="219"/>
                </a:cxn>
                <a:cxn ang="0">
                  <a:pos x="254" y="214"/>
                </a:cxn>
                <a:cxn ang="0">
                  <a:pos x="119" y="135"/>
                </a:cxn>
                <a:cxn ang="0">
                  <a:pos x="254" y="56"/>
                </a:cxn>
                <a:cxn ang="0">
                  <a:pos x="267" y="41"/>
                </a:cxn>
                <a:cxn ang="0">
                  <a:pos x="268" y="23"/>
                </a:cxn>
                <a:cxn ang="0">
                  <a:pos x="265" y="14"/>
                </a:cxn>
                <a:cxn ang="0">
                  <a:pos x="251" y="2"/>
                </a:cxn>
                <a:cxn ang="0">
                  <a:pos x="233" y="0"/>
                </a:cxn>
                <a:cxn ang="0">
                  <a:pos x="224" y="4"/>
                </a:cxn>
                <a:cxn ang="0">
                  <a:pos x="0" y="135"/>
                </a:cxn>
              </a:cxnLst>
              <a:rect l="0" t="0" r="r" b="b"/>
              <a:pathLst>
                <a:path w="269" h="269">
                  <a:moveTo>
                    <a:pt x="0" y="135"/>
                  </a:moveTo>
                  <a:lnTo>
                    <a:pt x="224" y="266"/>
                  </a:lnTo>
                  <a:lnTo>
                    <a:pt x="242" y="269"/>
                  </a:lnTo>
                  <a:lnTo>
                    <a:pt x="259" y="262"/>
                  </a:lnTo>
                  <a:lnTo>
                    <a:pt x="265" y="255"/>
                  </a:lnTo>
                  <a:lnTo>
                    <a:pt x="269" y="236"/>
                  </a:lnTo>
                  <a:lnTo>
                    <a:pt x="261" y="219"/>
                  </a:lnTo>
                  <a:lnTo>
                    <a:pt x="254" y="214"/>
                  </a:lnTo>
                  <a:lnTo>
                    <a:pt x="119" y="135"/>
                  </a:lnTo>
                  <a:lnTo>
                    <a:pt x="254" y="56"/>
                  </a:lnTo>
                  <a:lnTo>
                    <a:pt x="267" y="41"/>
                  </a:lnTo>
                  <a:lnTo>
                    <a:pt x="268" y="23"/>
                  </a:lnTo>
                  <a:lnTo>
                    <a:pt x="265" y="14"/>
                  </a:lnTo>
                  <a:lnTo>
                    <a:pt x="251" y="2"/>
                  </a:lnTo>
                  <a:lnTo>
                    <a:pt x="233" y="0"/>
                  </a:lnTo>
                  <a:lnTo>
                    <a:pt x="224" y="4"/>
                  </a:lnTo>
                  <a:lnTo>
                    <a:pt x="0" y="135"/>
                  </a:lnTo>
                  <a:close/>
                </a:path>
              </a:pathLst>
            </a:custGeom>
            <a:solidFill>
              <a:srgbClr val="CD665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167" name="Picture 143"/>
            <p:cNvPicPr>
              <a:picLocks noChangeAspect="1" noChangeArrowheads="1"/>
            </p:cNvPicPr>
            <p:nvPr/>
          </p:nvPicPr>
          <p:blipFill>
            <a:blip r:embed="rId15"/>
            <a:srcRect/>
            <a:stretch>
              <a:fillRect/>
            </a:stretch>
          </p:blipFill>
          <p:spPr bwMode="auto">
            <a:xfrm>
              <a:off x="1090" y="1200"/>
              <a:ext cx="5602" cy="1704"/>
            </a:xfrm>
            <a:prstGeom prst="rect">
              <a:avLst/>
            </a:prstGeom>
            <a:noFill/>
          </p:spPr>
        </p:pic>
        <p:sp>
          <p:nvSpPr>
            <p:cNvPr id="1168" name="Freeform 144"/>
            <p:cNvSpPr>
              <a:spLocks/>
            </p:cNvSpPr>
            <p:nvPr/>
          </p:nvSpPr>
          <p:spPr bwMode="auto">
            <a:xfrm>
              <a:off x="1191" y="1270"/>
              <a:ext cx="5400" cy="1455"/>
            </a:xfrm>
            <a:custGeom>
              <a:avLst/>
              <a:gdLst/>
              <a:ahLst/>
              <a:cxnLst>
                <a:cxn ang="0">
                  <a:pos x="0" y="196"/>
                </a:cxn>
                <a:cxn ang="0">
                  <a:pos x="0" y="983"/>
                </a:cxn>
                <a:cxn ang="0">
                  <a:pos x="1" y="1004"/>
                </a:cxn>
                <a:cxn ang="0">
                  <a:pos x="19" y="1068"/>
                </a:cxn>
                <a:cxn ang="0">
                  <a:pos x="56" y="1121"/>
                </a:cxn>
                <a:cxn ang="0">
                  <a:pos x="109" y="1159"/>
                </a:cxn>
                <a:cxn ang="0">
                  <a:pos x="173" y="1178"/>
                </a:cxn>
                <a:cxn ang="0">
                  <a:pos x="196" y="1180"/>
                </a:cxn>
                <a:cxn ang="0">
                  <a:pos x="5203" y="1180"/>
                </a:cxn>
                <a:cxn ang="0">
                  <a:pos x="5268" y="1169"/>
                </a:cxn>
                <a:cxn ang="0">
                  <a:pos x="5325" y="1137"/>
                </a:cxn>
                <a:cxn ang="0">
                  <a:pos x="5369" y="1089"/>
                </a:cxn>
                <a:cxn ang="0">
                  <a:pos x="5394" y="1028"/>
                </a:cxn>
                <a:cxn ang="0">
                  <a:pos x="5400" y="983"/>
                </a:cxn>
                <a:cxn ang="0">
                  <a:pos x="5400" y="196"/>
                </a:cxn>
                <a:cxn ang="0">
                  <a:pos x="5389" y="131"/>
                </a:cxn>
                <a:cxn ang="0">
                  <a:pos x="5357" y="74"/>
                </a:cxn>
                <a:cxn ang="0">
                  <a:pos x="5309" y="31"/>
                </a:cxn>
                <a:cxn ang="0">
                  <a:pos x="5248" y="5"/>
                </a:cxn>
                <a:cxn ang="0">
                  <a:pos x="5203" y="0"/>
                </a:cxn>
                <a:cxn ang="0">
                  <a:pos x="196" y="0"/>
                </a:cxn>
                <a:cxn ang="0">
                  <a:pos x="131" y="11"/>
                </a:cxn>
                <a:cxn ang="0">
                  <a:pos x="74" y="42"/>
                </a:cxn>
                <a:cxn ang="0">
                  <a:pos x="31" y="90"/>
                </a:cxn>
                <a:cxn ang="0">
                  <a:pos x="5" y="151"/>
                </a:cxn>
                <a:cxn ang="0">
                  <a:pos x="0" y="196"/>
                </a:cxn>
              </a:cxnLst>
              <a:rect l="0" t="0" r="r" b="b"/>
              <a:pathLst>
                <a:path w="5400" h="1180">
                  <a:moveTo>
                    <a:pt x="0" y="196"/>
                  </a:moveTo>
                  <a:lnTo>
                    <a:pt x="0" y="983"/>
                  </a:lnTo>
                  <a:lnTo>
                    <a:pt x="1" y="1004"/>
                  </a:lnTo>
                  <a:lnTo>
                    <a:pt x="19" y="1068"/>
                  </a:lnTo>
                  <a:lnTo>
                    <a:pt x="56" y="1121"/>
                  </a:lnTo>
                  <a:lnTo>
                    <a:pt x="109" y="1159"/>
                  </a:lnTo>
                  <a:lnTo>
                    <a:pt x="173" y="1178"/>
                  </a:lnTo>
                  <a:lnTo>
                    <a:pt x="196" y="1180"/>
                  </a:lnTo>
                  <a:lnTo>
                    <a:pt x="5203" y="1180"/>
                  </a:lnTo>
                  <a:lnTo>
                    <a:pt x="5268" y="1169"/>
                  </a:lnTo>
                  <a:lnTo>
                    <a:pt x="5325" y="1137"/>
                  </a:lnTo>
                  <a:lnTo>
                    <a:pt x="5369" y="1089"/>
                  </a:lnTo>
                  <a:lnTo>
                    <a:pt x="5394" y="1028"/>
                  </a:lnTo>
                  <a:lnTo>
                    <a:pt x="5400" y="983"/>
                  </a:lnTo>
                  <a:lnTo>
                    <a:pt x="5400" y="196"/>
                  </a:lnTo>
                  <a:lnTo>
                    <a:pt x="5389" y="131"/>
                  </a:lnTo>
                  <a:lnTo>
                    <a:pt x="5357" y="74"/>
                  </a:lnTo>
                  <a:lnTo>
                    <a:pt x="5309" y="31"/>
                  </a:lnTo>
                  <a:lnTo>
                    <a:pt x="5248" y="5"/>
                  </a:lnTo>
                  <a:lnTo>
                    <a:pt x="5203" y="0"/>
                  </a:lnTo>
                  <a:lnTo>
                    <a:pt x="196" y="0"/>
                  </a:lnTo>
                  <a:lnTo>
                    <a:pt x="131" y="11"/>
                  </a:lnTo>
                  <a:lnTo>
                    <a:pt x="74" y="42"/>
                  </a:lnTo>
                  <a:lnTo>
                    <a:pt x="31" y="90"/>
                  </a:lnTo>
                  <a:lnTo>
                    <a:pt x="5" y="151"/>
                  </a:lnTo>
                  <a:lnTo>
                    <a:pt x="0" y="196"/>
                  </a:lnTo>
                  <a:close/>
                </a:path>
              </a:pathLst>
            </a:custGeom>
            <a:solidFill>
              <a:srgbClr val="FAA657"/>
            </a:solidFill>
            <a:ln w="9525">
              <a:noFill/>
              <a:round/>
              <a:headEnd/>
              <a:tailEnd/>
            </a:ln>
          </p:spPr>
          <p:txBody>
            <a:bodyPr vert="horz" wrap="square" lIns="91440" tIns="45720" rIns="91440" bIns="45720" numCol="1" anchor="t" anchorCtr="0" compatLnSpc="1">
              <a:prstTxWarp prst="textNoShape">
                <a:avLst/>
              </a:prstTxWarp>
            </a:bodyPr>
            <a:lstStyle/>
            <a:p>
              <a:pPr algn="ctr"/>
              <a:r>
                <a:rPr lang="en-US" b="1" dirty="0" smtClean="0">
                  <a:solidFill>
                    <a:schemeClr val="accent1">
                      <a:lumMod val="50000"/>
                    </a:schemeClr>
                  </a:solidFill>
                  <a:hlinkClick r:id="rId16"/>
                </a:rPr>
                <a:t>Regional Coordinating Committee</a:t>
              </a:r>
              <a:endParaRPr lang="en-US" b="1" dirty="0" smtClean="0">
                <a:solidFill>
                  <a:schemeClr val="accent1">
                    <a:lumMod val="50000"/>
                  </a:schemeClr>
                </a:solidFill>
              </a:endParaRPr>
            </a:p>
            <a:p>
              <a:pPr algn="ctr"/>
              <a:r>
                <a:rPr lang="en-US" b="1" dirty="0" smtClean="0">
                  <a:solidFill>
                    <a:schemeClr val="accent1">
                      <a:lumMod val="50000"/>
                    </a:schemeClr>
                  </a:solidFill>
                </a:rPr>
                <a:t>17 Constituency Focal Points </a:t>
              </a:r>
            </a:p>
            <a:p>
              <a:pPr algn="ctr"/>
              <a:r>
                <a:rPr lang="en-US" b="1" dirty="0" smtClean="0">
                  <a:solidFill>
                    <a:schemeClr val="accent1">
                      <a:lumMod val="50000"/>
                    </a:schemeClr>
                  </a:solidFill>
                </a:rPr>
                <a:t>5 Sub-Regional</a:t>
              </a:r>
              <a:r>
                <a:rPr lang="en-US" b="1" dirty="0" smtClean="0">
                  <a:solidFill>
                    <a:schemeClr val="accent1">
                      <a:lumMod val="50000"/>
                    </a:schemeClr>
                  </a:solidFill>
                  <a:hlinkClick r:id="rId17"/>
                </a:rPr>
                <a:t> </a:t>
              </a:r>
              <a:r>
                <a:rPr lang="en-US" b="1" dirty="0" smtClean="0">
                  <a:solidFill>
                    <a:schemeClr val="accent1">
                      <a:lumMod val="50000"/>
                    </a:schemeClr>
                  </a:solidFill>
                </a:rPr>
                <a:t>Focal Points</a:t>
              </a:r>
              <a:endParaRPr lang="en-US" b="1" dirty="0">
                <a:solidFill>
                  <a:schemeClr val="accent1">
                    <a:lumMod val="50000"/>
                  </a:schemeClr>
                </a:solidFill>
              </a:endParaRPr>
            </a:p>
          </p:txBody>
        </p:sp>
        <p:sp>
          <p:nvSpPr>
            <p:cNvPr id="1171" name="Freeform 147"/>
            <p:cNvSpPr>
              <a:spLocks/>
            </p:cNvSpPr>
            <p:nvPr/>
          </p:nvSpPr>
          <p:spPr bwMode="auto">
            <a:xfrm>
              <a:off x="8391" y="1630"/>
              <a:ext cx="2160" cy="912"/>
            </a:xfrm>
            <a:custGeom>
              <a:avLst/>
              <a:gdLst/>
              <a:ahLst/>
              <a:cxnLst>
                <a:cxn ang="0">
                  <a:pos x="0" y="123"/>
                </a:cxn>
                <a:cxn ang="0">
                  <a:pos x="17" y="59"/>
                </a:cxn>
                <a:cxn ang="0">
                  <a:pos x="64" y="14"/>
                </a:cxn>
                <a:cxn ang="0">
                  <a:pos x="123" y="0"/>
                </a:cxn>
                <a:cxn ang="0">
                  <a:pos x="2036" y="0"/>
                </a:cxn>
                <a:cxn ang="0">
                  <a:pos x="2100" y="17"/>
                </a:cxn>
                <a:cxn ang="0">
                  <a:pos x="2145" y="64"/>
                </a:cxn>
                <a:cxn ang="0">
                  <a:pos x="2160" y="123"/>
                </a:cxn>
                <a:cxn ang="0">
                  <a:pos x="2160" y="616"/>
                </a:cxn>
                <a:cxn ang="0">
                  <a:pos x="2142" y="680"/>
                </a:cxn>
                <a:cxn ang="0">
                  <a:pos x="2095" y="725"/>
                </a:cxn>
                <a:cxn ang="0">
                  <a:pos x="2036" y="740"/>
                </a:cxn>
                <a:cxn ang="0">
                  <a:pos x="123" y="740"/>
                </a:cxn>
                <a:cxn ang="0">
                  <a:pos x="59" y="722"/>
                </a:cxn>
                <a:cxn ang="0">
                  <a:pos x="14" y="675"/>
                </a:cxn>
                <a:cxn ang="0">
                  <a:pos x="0" y="616"/>
                </a:cxn>
                <a:cxn ang="0">
                  <a:pos x="0" y="123"/>
                </a:cxn>
              </a:cxnLst>
              <a:rect l="0" t="0" r="r" b="b"/>
              <a:pathLst>
                <a:path w="2160" h="740">
                  <a:moveTo>
                    <a:pt x="0" y="123"/>
                  </a:moveTo>
                  <a:lnTo>
                    <a:pt x="17" y="59"/>
                  </a:lnTo>
                  <a:lnTo>
                    <a:pt x="64" y="14"/>
                  </a:lnTo>
                  <a:lnTo>
                    <a:pt x="123" y="0"/>
                  </a:lnTo>
                  <a:lnTo>
                    <a:pt x="2036" y="0"/>
                  </a:lnTo>
                  <a:lnTo>
                    <a:pt x="2100" y="17"/>
                  </a:lnTo>
                  <a:lnTo>
                    <a:pt x="2145" y="64"/>
                  </a:lnTo>
                  <a:lnTo>
                    <a:pt x="2160" y="123"/>
                  </a:lnTo>
                  <a:lnTo>
                    <a:pt x="2160" y="616"/>
                  </a:lnTo>
                  <a:lnTo>
                    <a:pt x="2142" y="680"/>
                  </a:lnTo>
                  <a:lnTo>
                    <a:pt x="2095" y="725"/>
                  </a:lnTo>
                  <a:lnTo>
                    <a:pt x="2036" y="740"/>
                  </a:lnTo>
                  <a:lnTo>
                    <a:pt x="123" y="740"/>
                  </a:lnTo>
                  <a:lnTo>
                    <a:pt x="59" y="722"/>
                  </a:lnTo>
                  <a:lnTo>
                    <a:pt x="14" y="675"/>
                  </a:lnTo>
                  <a:lnTo>
                    <a:pt x="0" y="616"/>
                  </a:lnTo>
                  <a:lnTo>
                    <a:pt x="0" y="123"/>
                  </a:lnTo>
                  <a:close/>
                </a:path>
              </a:pathLst>
            </a:custGeom>
            <a:noFill/>
            <a:ln w="38100">
              <a:solidFill>
                <a:srgbClr val="FE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149"/>
            <p:cNvSpPr>
              <a:spLocks/>
            </p:cNvSpPr>
            <p:nvPr/>
          </p:nvSpPr>
          <p:spPr bwMode="auto">
            <a:xfrm>
              <a:off x="6591" y="1990"/>
              <a:ext cx="1800" cy="71"/>
            </a:xfrm>
            <a:custGeom>
              <a:avLst/>
              <a:gdLst/>
              <a:ahLst/>
              <a:cxnLst>
                <a:cxn ang="0">
                  <a:pos x="1800" y="0"/>
                </a:cxn>
                <a:cxn ang="0">
                  <a:pos x="0" y="0"/>
                </a:cxn>
              </a:cxnLst>
              <a:rect l="0" t="0" r="r" b="b"/>
              <a:pathLst>
                <a:path w="1800">
                  <a:moveTo>
                    <a:pt x="1800" y="0"/>
                  </a:moveTo>
                  <a:lnTo>
                    <a:pt x="0" y="0"/>
                  </a:lnTo>
                </a:path>
              </a:pathLst>
            </a:custGeom>
            <a:noFill/>
            <a:ln w="25400">
              <a:solidFill>
                <a:srgbClr val="AAC46B"/>
              </a:solidFill>
              <a:prstDash val="lgDash"/>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170" name="Picture 146"/>
            <p:cNvPicPr>
              <a:picLocks noChangeAspect="1" noChangeArrowheads="1"/>
            </p:cNvPicPr>
            <p:nvPr/>
          </p:nvPicPr>
          <p:blipFill>
            <a:blip r:embed="rId18"/>
            <a:srcRect/>
            <a:stretch>
              <a:fillRect/>
            </a:stretch>
          </p:blipFill>
          <p:spPr bwMode="auto">
            <a:xfrm>
              <a:off x="8290" y="1270"/>
              <a:ext cx="2590" cy="1272"/>
            </a:xfrm>
            <a:prstGeom prst="rect">
              <a:avLst/>
            </a:prstGeom>
            <a:noFill/>
          </p:spPr>
        </p:pic>
      </p:grpSp>
      <p:sp>
        <p:nvSpPr>
          <p:cNvPr id="1174" name="Freeform 150"/>
          <p:cNvSpPr>
            <a:spLocks/>
          </p:cNvSpPr>
          <p:nvPr/>
        </p:nvSpPr>
        <p:spPr bwMode="auto">
          <a:xfrm>
            <a:off x="4174434" y="1922720"/>
            <a:ext cx="45719" cy="210882"/>
          </a:xfrm>
          <a:custGeom>
            <a:avLst/>
            <a:gdLst/>
            <a:ahLst/>
            <a:cxnLst>
              <a:cxn ang="0">
                <a:pos x="0" y="449"/>
              </a:cxn>
              <a:cxn ang="0">
                <a:pos x="0" y="0"/>
              </a:cxn>
            </a:cxnLst>
            <a:rect l="0" t="0" r="r" b="b"/>
            <a:pathLst>
              <a:path h="449">
                <a:moveTo>
                  <a:pt x="0" y="449"/>
                </a:moveTo>
                <a:lnTo>
                  <a:pt x="0" y="0"/>
                </a:lnTo>
              </a:path>
            </a:pathLst>
          </a:custGeom>
          <a:noFill/>
          <a:ln w="38100">
            <a:solidFill>
              <a:srgbClr val="937AB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5" name="Freeform 151"/>
          <p:cNvSpPr>
            <a:spLocks/>
          </p:cNvSpPr>
          <p:nvPr/>
        </p:nvSpPr>
        <p:spPr bwMode="auto">
          <a:xfrm>
            <a:off x="4102755" y="2121659"/>
            <a:ext cx="169862" cy="152400"/>
          </a:xfrm>
          <a:custGeom>
            <a:avLst/>
            <a:gdLst/>
            <a:ahLst/>
            <a:cxnLst>
              <a:cxn ang="0">
                <a:pos x="135" y="196"/>
              </a:cxn>
              <a:cxn ang="0">
                <a:pos x="262" y="50"/>
              </a:cxn>
              <a:cxn ang="0">
                <a:pos x="270" y="32"/>
              </a:cxn>
              <a:cxn ang="0">
                <a:pos x="265" y="14"/>
              </a:cxn>
              <a:cxn ang="0">
                <a:pos x="259" y="7"/>
              </a:cxn>
              <a:cxn ang="0">
                <a:pos x="242" y="0"/>
              </a:cxn>
              <a:cxn ang="0">
                <a:pos x="224" y="5"/>
              </a:cxn>
              <a:cxn ang="0">
                <a:pos x="217" y="10"/>
              </a:cxn>
              <a:cxn ang="0">
                <a:pos x="135" y="104"/>
              </a:cxn>
              <a:cxn ang="0">
                <a:pos x="52" y="10"/>
              </a:cxn>
              <a:cxn ang="0">
                <a:pos x="36" y="1"/>
              </a:cxn>
              <a:cxn ang="0">
                <a:pos x="17" y="3"/>
              </a:cxn>
              <a:cxn ang="0">
                <a:pos x="10" y="7"/>
              </a:cxn>
              <a:cxn ang="0">
                <a:pos x="0" y="24"/>
              </a:cxn>
              <a:cxn ang="0">
                <a:pos x="2" y="42"/>
              </a:cxn>
              <a:cxn ang="0">
                <a:pos x="7" y="50"/>
              </a:cxn>
              <a:cxn ang="0">
                <a:pos x="135" y="196"/>
              </a:cxn>
            </a:cxnLst>
            <a:rect l="0" t="0" r="r" b="b"/>
            <a:pathLst>
              <a:path w="269" h="195">
                <a:moveTo>
                  <a:pt x="135" y="196"/>
                </a:moveTo>
                <a:lnTo>
                  <a:pt x="262" y="50"/>
                </a:lnTo>
                <a:lnTo>
                  <a:pt x="270" y="32"/>
                </a:lnTo>
                <a:lnTo>
                  <a:pt x="265" y="14"/>
                </a:lnTo>
                <a:lnTo>
                  <a:pt x="259" y="7"/>
                </a:lnTo>
                <a:lnTo>
                  <a:pt x="242" y="0"/>
                </a:lnTo>
                <a:lnTo>
                  <a:pt x="224" y="5"/>
                </a:lnTo>
                <a:lnTo>
                  <a:pt x="217" y="10"/>
                </a:lnTo>
                <a:lnTo>
                  <a:pt x="135" y="104"/>
                </a:lnTo>
                <a:lnTo>
                  <a:pt x="52" y="10"/>
                </a:lnTo>
                <a:lnTo>
                  <a:pt x="36" y="1"/>
                </a:lnTo>
                <a:lnTo>
                  <a:pt x="17" y="3"/>
                </a:lnTo>
                <a:lnTo>
                  <a:pt x="10" y="7"/>
                </a:lnTo>
                <a:lnTo>
                  <a:pt x="0" y="24"/>
                </a:lnTo>
                <a:lnTo>
                  <a:pt x="2" y="42"/>
                </a:lnTo>
                <a:lnTo>
                  <a:pt x="7" y="50"/>
                </a:lnTo>
                <a:lnTo>
                  <a:pt x="135" y="196"/>
                </a:lnTo>
                <a:close/>
              </a:path>
            </a:pathLst>
          </a:custGeom>
          <a:solidFill>
            <a:srgbClr val="937AB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6" name="Freeform 152"/>
          <p:cNvSpPr>
            <a:spLocks/>
          </p:cNvSpPr>
          <p:nvPr/>
        </p:nvSpPr>
        <p:spPr bwMode="auto">
          <a:xfrm>
            <a:off x="4095466" y="1757227"/>
            <a:ext cx="169862" cy="152400"/>
          </a:xfrm>
          <a:custGeom>
            <a:avLst/>
            <a:gdLst/>
            <a:ahLst/>
            <a:cxnLst>
              <a:cxn ang="0">
                <a:pos x="135" y="0"/>
              </a:cxn>
              <a:cxn ang="0">
                <a:pos x="7" y="145"/>
              </a:cxn>
              <a:cxn ang="0">
                <a:pos x="0" y="163"/>
              </a:cxn>
              <a:cxn ang="0">
                <a:pos x="4" y="181"/>
              </a:cxn>
              <a:cxn ang="0">
                <a:pos x="10" y="188"/>
              </a:cxn>
              <a:cxn ang="0">
                <a:pos x="27" y="195"/>
              </a:cxn>
              <a:cxn ang="0">
                <a:pos x="45" y="191"/>
              </a:cxn>
              <a:cxn ang="0">
                <a:pos x="52" y="185"/>
              </a:cxn>
              <a:cxn ang="0">
                <a:pos x="135" y="91"/>
              </a:cxn>
              <a:cxn ang="0">
                <a:pos x="217" y="185"/>
              </a:cxn>
              <a:cxn ang="0">
                <a:pos x="233" y="195"/>
              </a:cxn>
              <a:cxn ang="0">
                <a:pos x="252" y="193"/>
              </a:cxn>
              <a:cxn ang="0">
                <a:pos x="259" y="188"/>
              </a:cxn>
              <a:cxn ang="0">
                <a:pos x="269" y="171"/>
              </a:cxn>
              <a:cxn ang="0">
                <a:pos x="267" y="153"/>
              </a:cxn>
              <a:cxn ang="0">
                <a:pos x="262" y="145"/>
              </a:cxn>
              <a:cxn ang="0">
                <a:pos x="135" y="0"/>
              </a:cxn>
            </a:cxnLst>
            <a:rect l="0" t="0" r="r" b="b"/>
            <a:pathLst>
              <a:path w="269" h="195">
                <a:moveTo>
                  <a:pt x="135" y="0"/>
                </a:moveTo>
                <a:lnTo>
                  <a:pt x="7" y="145"/>
                </a:lnTo>
                <a:lnTo>
                  <a:pt x="0" y="163"/>
                </a:lnTo>
                <a:lnTo>
                  <a:pt x="4" y="181"/>
                </a:lnTo>
                <a:lnTo>
                  <a:pt x="10" y="188"/>
                </a:lnTo>
                <a:lnTo>
                  <a:pt x="27" y="195"/>
                </a:lnTo>
                <a:lnTo>
                  <a:pt x="45" y="191"/>
                </a:lnTo>
                <a:lnTo>
                  <a:pt x="52" y="185"/>
                </a:lnTo>
                <a:lnTo>
                  <a:pt x="135" y="91"/>
                </a:lnTo>
                <a:lnTo>
                  <a:pt x="217" y="185"/>
                </a:lnTo>
                <a:lnTo>
                  <a:pt x="233" y="195"/>
                </a:lnTo>
                <a:lnTo>
                  <a:pt x="252" y="193"/>
                </a:lnTo>
                <a:lnTo>
                  <a:pt x="259" y="188"/>
                </a:lnTo>
                <a:lnTo>
                  <a:pt x="269" y="171"/>
                </a:lnTo>
                <a:lnTo>
                  <a:pt x="267" y="153"/>
                </a:lnTo>
                <a:lnTo>
                  <a:pt x="262" y="145"/>
                </a:lnTo>
                <a:lnTo>
                  <a:pt x="135" y="0"/>
                </a:lnTo>
                <a:close/>
              </a:path>
            </a:pathLst>
          </a:custGeom>
          <a:solidFill>
            <a:srgbClr val="937AB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TextBox 156"/>
          <p:cNvSpPr txBox="1"/>
          <p:nvPr/>
        </p:nvSpPr>
        <p:spPr>
          <a:xfrm>
            <a:off x="6609289" y="928036"/>
            <a:ext cx="1836232" cy="338554"/>
          </a:xfrm>
          <a:prstGeom prst="rect">
            <a:avLst/>
          </a:prstGeom>
          <a:noFill/>
        </p:spPr>
        <p:txBody>
          <a:bodyPr wrap="square" rtlCol="0">
            <a:spAutoFit/>
          </a:bodyPr>
          <a:lstStyle/>
          <a:p>
            <a:r>
              <a:rPr lang="en-US" sz="1600" dirty="0" smtClean="0">
                <a:solidFill>
                  <a:schemeClr val="accent1">
                    <a:lumMod val="50000"/>
                  </a:schemeClr>
                </a:solidFill>
              </a:rPr>
              <a:t>Advisory Group</a:t>
            </a:r>
            <a:endParaRPr lang="en-US" sz="1600" dirty="0">
              <a:solidFill>
                <a:schemeClr val="accent1">
                  <a:lumMod val="50000"/>
                </a:schemeClr>
              </a:solidFill>
            </a:endParaRPr>
          </a:p>
        </p:txBody>
      </p:sp>
      <p:sp>
        <p:nvSpPr>
          <p:cNvPr id="156" name="TextBox 155"/>
          <p:cNvSpPr txBox="1"/>
          <p:nvPr/>
        </p:nvSpPr>
        <p:spPr>
          <a:xfrm>
            <a:off x="7195930" y="1485225"/>
            <a:ext cx="184731" cy="369332"/>
          </a:xfrm>
          <a:prstGeom prst="rect">
            <a:avLst/>
          </a:prstGeom>
          <a:noFill/>
        </p:spPr>
        <p:txBody>
          <a:bodyPr wrap="none" rtlCol="0">
            <a:spAutoFit/>
          </a:bodyPr>
          <a:lstStyle/>
          <a:p>
            <a:endParaRPr lang="en-US" dirty="0"/>
          </a:p>
        </p:txBody>
      </p:sp>
      <p:sp>
        <p:nvSpPr>
          <p:cNvPr id="158" name="Rectangle 157"/>
          <p:cNvSpPr/>
          <p:nvPr/>
        </p:nvSpPr>
        <p:spPr>
          <a:xfrm>
            <a:off x="2953829" y="2155796"/>
            <a:ext cx="2952637" cy="646331"/>
          </a:xfrm>
          <a:prstGeom prst="rect">
            <a:avLst/>
          </a:prstGeom>
        </p:spPr>
        <p:txBody>
          <a:bodyPr wrap="square">
            <a:spAutoFit/>
          </a:bodyPr>
          <a:lstStyle/>
          <a:p>
            <a:r>
              <a:rPr lang="en-US" b="1" dirty="0" smtClean="0">
                <a:solidFill>
                  <a:schemeClr val="accent1">
                    <a:lumMod val="50000"/>
                  </a:schemeClr>
                </a:solidFill>
              </a:rPr>
              <a:t>         AP- RCEM    </a:t>
            </a:r>
          </a:p>
          <a:p>
            <a:r>
              <a:rPr lang="en-US" b="1" dirty="0">
                <a:solidFill>
                  <a:schemeClr val="accent1">
                    <a:lumMod val="50000"/>
                  </a:schemeClr>
                </a:solidFill>
              </a:rPr>
              <a:t> </a:t>
            </a:r>
            <a:r>
              <a:rPr lang="en-US" b="1" dirty="0" smtClean="0">
                <a:solidFill>
                  <a:schemeClr val="accent1">
                    <a:lumMod val="50000"/>
                  </a:schemeClr>
                </a:solidFill>
              </a:rPr>
              <a:t>       Constituents   </a:t>
            </a:r>
            <a:r>
              <a:rPr lang="en-US" b="1" dirty="0" smtClean="0"/>
              <a:t> </a:t>
            </a:r>
            <a:endParaRPr lang="en-US" dirty="0"/>
          </a:p>
        </p:txBody>
      </p:sp>
      <p:pic>
        <p:nvPicPr>
          <p:cNvPr id="1179" name="Picture 155"/>
          <p:cNvPicPr>
            <a:picLocks noChangeAspect="1" noChangeArrowheads="1"/>
          </p:cNvPicPr>
          <p:nvPr/>
        </p:nvPicPr>
        <p:blipFill>
          <a:blip r:embed="rId19"/>
          <a:srcRect/>
          <a:stretch>
            <a:fillRect/>
          </a:stretch>
        </p:blipFill>
        <p:spPr bwMode="auto">
          <a:xfrm>
            <a:off x="3492741" y="3286792"/>
            <a:ext cx="1193800" cy="485775"/>
          </a:xfrm>
          <a:prstGeom prst="rect">
            <a:avLst/>
          </a:prstGeom>
          <a:noFill/>
        </p:spPr>
      </p:pic>
      <p:sp>
        <p:nvSpPr>
          <p:cNvPr id="1180" name="Freeform 156"/>
          <p:cNvSpPr>
            <a:spLocks/>
          </p:cNvSpPr>
          <p:nvPr/>
        </p:nvSpPr>
        <p:spPr bwMode="auto">
          <a:xfrm>
            <a:off x="3727691" y="3461417"/>
            <a:ext cx="723900" cy="44450"/>
          </a:xfrm>
          <a:custGeom>
            <a:avLst/>
            <a:gdLst/>
            <a:ahLst/>
            <a:cxnLst>
              <a:cxn ang="0">
                <a:pos x="1141" y="0"/>
              </a:cxn>
              <a:cxn ang="0">
                <a:pos x="0" y="0"/>
              </a:cxn>
            </a:cxnLst>
            <a:rect l="0" t="0" r="r" b="b"/>
            <a:pathLst>
              <a:path w="1141">
                <a:moveTo>
                  <a:pt x="1141" y="0"/>
                </a:moveTo>
                <a:lnTo>
                  <a:pt x="0" y="0"/>
                </a:lnTo>
              </a:path>
            </a:pathLst>
          </a:custGeom>
          <a:noFill/>
          <a:ln w="38100">
            <a:solidFill>
              <a:srgbClr val="CD665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157"/>
          <p:cNvSpPr>
            <a:spLocks/>
          </p:cNvSpPr>
          <p:nvPr/>
        </p:nvSpPr>
        <p:spPr bwMode="auto">
          <a:xfrm>
            <a:off x="4318241" y="3375692"/>
            <a:ext cx="171450" cy="211138"/>
          </a:xfrm>
          <a:custGeom>
            <a:avLst/>
            <a:gdLst/>
            <a:ahLst/>
            <a:cxnLst>
              <a:cxn ang="0">
                <a:pos x="270" y="135"/>
              </a:cxn>
              <a:cxn ang="0">
                <a:pos x="45" y="4"/>
              </a:cxn>
              <a:cxn ang="0">
                <a:pos x="27" y="0"/>
              </a:cxn>
              <a:cxn ang="0">
                <a:pos x="10" y="7"/>
              </a:cxn>
              <a:cxn ang="0">
                <a:pos x="4" y="14"/>
              </a:cxn>
              <a:cxn ang="0">
                <a:pos x="0" y="33"/>
              </a:cxn>
              <a:cxn ang="0">
                <a:pos x="8" y="50"/>
              </a:cxn>
              <a:cxn ang="0">
                <a:pos x="15" y="56"/>
              </a:cxn>
              <a:cxn ang="0">
                <a:pos x="151" y="135"/>
              </a:cxn>
              <a:cxn ang="0">
                <a:pos x="15" y="214"/>
              </a:cxn>
              <a:cxn ang="0">
                <a:pos x="2" y="228"/>
              </a:cxn>
              <a:cxn ang="0">
                <a:pos x="1" y="246"/>
              </a:cxn>
              <a:cxn ang="0">
                <a:pos x="4" y="255"/>
              </a:cxn>
              <a:cxn ang="0">
                <a:pos x="18" y="267"/>
              </a:cxn>
              <a:cxn ang="0">
                <a:pos x="37" y="269"/>
              </a:cxn>
              <a:cxn ang="0">
                <a:pos x="45" y="266"/>
              </a:cxn>
              <a:cxn ang="0">
                <a:pos x="270" y="135"/>
              </a:cxn>
            </a:cxnLst>
            <a:rect l="0" t="0" r="r" b="b"/>
            <a:pathLst>
              <a:path w="269" h="269">
                <a:moveTo>
                  <a:pt x="270" y="135"/>
                </a:moveTo>
                <a:lnTo>
                  <a:pt x="45" y="4"/>
                </a:lnTo>
                <a:lnTo>
                  <a:pt x="27" y="0"/>
                </a:lnTo>
                <a:lnTo>
                  <a:pt x="10" y="7"/>
                </a:lnTo>
                <a:lnTo>
                  <a:pt x="4" y="14"/>
                </a:lnTo>
                <a:lnTo>
                  <a:pt x="0" y="33"/>
                </a:lnTo>
                <a:lnTo>
                  <a:pt x="8" y="50"/>
                </a:lnTo>
                <a:lnTo>
                  <a:pt x="15" y="56"/>
                </a:lnTo>
                <a:lnTo>
                  <a:pt x="151" y="135"/>
                </a:lnTo>
                <a:lnTo>
                  <a:pt x="15" y="214"/>
                </a:lnTo>
                <a:lnTo>
                  <a:pt x="2" y="228"/>
                </a:lnTo>
                <a:lnTo>
                  <a:pt x="1" y="246"/>
                </a:lnTo>
                <a:lnTo>
                  <a:pt x="4" y="255"/>
                </a:lnTo>
                <a:lnTo>
                  <a:pt x="18" y="267"/>
                </a:lnTo>
                <a:lnTo>
                  <a:pt x="37" y="269"/>
                </a:lnTo>
                <a:lnTo>
                  <a:pt x="45" y="266"/>
                </a:lnTo>
                <a:lnTo>
                  <a:pt x="270" y="135"/>
                </a:lnTo>
                <a:close/>
              </a:path>
            </a:pathLst>
          </a:custGeom>
          <a:solidFill>
            <a:srgbClr val="CD665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2" name="Freeform 158"/>
          <p:cNvSpPr>
            <a:spLocks/>
          </p:cNvSpPr>
          <p:nvPr/>
        </p:nvSpPr>
        <p:spPr bwMode="auto">
          <a:xfrm>
            <a:off x="3689591" y="3375692"/>
            <a:ext cx="171450" cy="211138"/>
          </a:xfrm>
          <a:custGeom>
            <a:avLst/>
            <a:gdLst/>
            <a:ahLst/>
            <a:cxnLst>
              <a:cxn ang="0">
                <a:pos x="0" y="135"/>
              </a:cxn>
              <a:cxn ang="0">
                <a:pos x="224" y="266"/>
              </a:cxn>
              <a:cxn ang="0">
                <a:pos x="242" y="269"/>
              </a:cxn>
              <a:cxn ang="0">
                <a:pos x="259" y="262"/>
              </a:cxn>
              <a:cxn ang="0">
                <a:pos x="265" y="255"/>
              </a:cxn>
              <a:cxn ang="0">
                <a:pos x="269" y="236"/>
              </a:cxn>
              <a:cxn ang="0">
                <a:pos x="261" y="219"/>
              </a:cxn>
              <a:cxn ang="0">
                <a:pos x="254" y="214"/>
              </a:cxn>
              <a:cxn ang="0">
                <a:pos x="119" y="135"/>
              </a:cxn>
              <a:cxn ang="0">
                <a:pos x="254" y="56"/>
              </a:cxn>
              <a:cxn ang="0">
                <a:pos x="267" y="41"/>
              </a:cxn>
              <a:cxn ang="0">
                <a:pos x="268" y="23"/>
              </a:cxn>
              <a:cxn ang="0">
                <a:pos x="265" y="14"/>
              </a:cxn>
              <a:cxn ang="0">
                <a:pos x="251" y="2"/>
              </a:cxn>
              <a:cxn ang="0">
                <a:pos x="233" y="0"/>
              </a:cxn>
              <a:cxn ang="0">
                <a:pos x="224" y="4"/>
              </a:cxn>
              <a:cxn ang="0">
                <a:pos x="0" y="135"/>
              </a:cxn>
            </a:cxnLst>
            <a:rect l="0" t="0" r="r" b="b"/>
            <a:pathLst>
              <a:path w="269" h="269">
                <a:moveTo>
                  <a:pt x="0" y="135"/>
                </a:moveTo>
                <a:lnTo>
                  <a:pt x="224" y="266"/>
                </a:lnTo>
                <a:lnTo>
                  <a:pt x="242" y="269"/>
                </a:lnTo>
                <a:lnTo>
                  <a:pt x="259" y="262"/>
                </a:lnTo>
                <a:lnTo>
                  <a:pt x="265" y="255"/>
                </a:lnTo>
                <a:lnTo>
                  <a:pt x="269" y="236"/>
                </a:lnTo>
                <a:lnTo>
                  <a:pt x="261" y="219"/>
                </a:lnTo>
                <a:lnTo>
                  <a:pt x="254" y="214"/>
                </a:lnTo>
                <a:lnTo>
                  <a:pt x="119" y="135"/>
                </a:lnTo>
                <a:lnTo>
                  <a:pt x="254" y="56"/>
                </a:lnTo>
                <a:lnTo>
                  <a:pt x="267" y="41"/>
                </a:lnTo>
                <a:lnTo>
                  <a:pt x="268" y="23"/>
                </a:lnTo>
                <a:lnTo>
                  <a:pt x="265" y="14"/>
                </a:lnTo>
                <a:lnTo>
                  <a:pt x="251" y="2"/>
                </a:lnTo>
                <a:lnTo>
                  <a:pt x="233" y="0"/>
                </a:lnTo>
                <a:lnTo>
                  <a:pt x="224" y="4"/>
                </a:lnTo>
                <a:lnTo>
                  <a:pt x="0" y="135"/>
                </a:lnTo>
                <a:close/>
              </a:path>
            </a:pathLst>
          </a:custGeom>
          <a:solidFill>
            <a:srgbClr val="CD665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Rectangle 168"/>
          <p:cNvSpPr/>
          <p:nvPr/>
        </p:nvSpPr>
        <p:spPr>
          <a:xfrm>
            <a:off x="4589274" y="2479401"/>
            <a:ext cx="3913732" cy="3293209"/>
          </a:xfrm>
          <a:prstGeom prst="rect">
            <a:avLst/>
          </a:prstGeom>
        </p:spPr>
        <p:txBody>
          <a:bodyPr wrap="square">
            <a:spAutoFit/>
          </a:bodyPr>
          <a:lstStyle/>
          <a:p>
            <a:pPr algn="ctr">
              <a:spcAft>
                <a:spcPts val="0"/>
              </a:spcAft>
            </a:pPr>
            <a:r>
              <a:rPr lang="en-US" sz="1600" b="1" dirty="0" smtClean="0">
                <a:solidFill>
                  <a:srgbClr val="000000"/>
                </a:solidFill>
                <a:ea typeface="ＭＳ 明朝"/>
                <a:cs typeface="Times New Roman"/>
              </a:rPr>
              <a:t>Constituency Groups</a:t>
            </a:r>
            <a:endParaRPr lang="en-US" sz="1600" dirty="0" smtClean="0">
              <a:solidFill>
                <a:srgbClr val="000000"/>
              </a:solidFill>
              <a:ea typeface="ＭＳ 明朝"/>
              <a:cs typeface="Times New Roman"/>
            </a:endParaRPr>
          </a:p>
          <a:p>
            <a:pPr algn="ctr">
              <a:spcAft>
                <a:spcPts val="0"/>
              </a:spcAft>
            </a:pPr>
            <a:r>
              <a:rPr lang="en-US" sz="1600" dirty="0" smtClean="0">
                <a:solidFill>
                  <a:srgbClr val="000000"/>
                </a:solidFill>
                <a:ea typeface="ＭＳ 明朝"/>
                <a:cs typeface="Times New Roman"/>
              </a:rPr>
              <a:t>  (1) Women, (2) farmers, (3) </a:t>
            </a:r>
            <a:r>
              <a:rPr lang="en-US" sz="1600" b="1" dirty="0" err="1" smtClean="0">
                <a:solidFill>
                  <a:srgbClr val="000000"/>
                </a:solidFill>
                <a:ea typeface="ＭＳ 明朝"/>
                <a:cs typeface="Times New Roman"/>
              </a:rPr>
              <a:t>fisherfolk</a:t>
            </a:r>
            <a:r>
              <a:rPr lang="en-US" sz="1600" dirty="0" smtClean="0">
                <a:solidFill>
                  <a:srgbClr val="000000"/>
                </a:solidFill>
                <a:ea typeface="ＭＳ 明朝"/>
                <a:cs typeface="Times New Roman"/>
              </a:rPr>
              <a:t>, (4) youth, children and adolescents (5) </a:t>
            </a:r>
            <a:r>
              <a:rPr lang="en-US" sz="1600" b="1" dirty="0" smtClean="0">
                <a:solidFill>
                  <a:srgbClr val="000000"/>
                </a:solidFill>
                <a:ea typeface="ＭＳ 明朝"/>
                <a:cs typeface="Times New Roman"/>
              </a:rPr>
              <a:t>migrants, </a:t>
            </a:r>
            <a:r>
              <a:rPr lang="en-US" sz="1600" dirty="0" smtClean="0">
                <a:solidFill>
                  <a:srgbClr val="000000"/>
                </a:solidFill>
                <a:ea typeface="ＭＳ 明朝"/>
                <a:cs typeface="Times New Roman"/>
              </a:rPr>
              <a:t>(6) trade union/workers, (7) </a:t>
            </a:r>
            <a:r>
              <a:rPr lang="en-US" sz="1600" b="1" dirty="0" smtClean="0">
                <a:solidFill>
                  <a:srgbClr val="000000"/>
                </a:solidFill>
                <a:ea typeface="ＭＳ 明朝"/>
                <a:cs typeface="Times New Roman"/>
              </a:rPr>
              <a:t>people living and affected with HIV</a:t>
            </a:r>
            <a:r>
              <a:rPr lang="en-US" sz="1600" dirty="0" smtClean="0">
                <a:solidFill>
                  <a:srgbClr val="000000"/>
                </a:solidFill>
                <a:ea typeface="ＭＳ 明朝"/>
                <a:cs typeface="Times New Roman"/>
              </a:rPr>
              <a:t>, (8) </a:t>
            </a:r>
            <a:r>
              <a:rPr lang="en-US" sz="1600" b="1" dirty="0" smtClean="0">
                <a:solidFill>
                  <a:srgbClr val="000000"/>
                </a:solidFill>
                <a:ea typeface="ＭＳ 明朝"/>
                <a:cs typeface="Times New Roman"/>
              </a:rPr>
              <a:t>LGBTIQ</a:t>
            </a:r>
            <a:r>
              <a:rPr lang="en-US" sz="1600" dirty="0" smtClean="0">
                <a:solidFill>
                  <a:srgbClr val="000000"/>
                </a:solidFill>
                <a:ea typeface="ＭＳ 明朝"/>
                <a:cs typeface="Times New Roman"/>
              </a:rPr>
              <a:t>, (9) </a:t>
            </a:r>
            <a:r>
              <a:rPr lang="en-US" sz="1600" b="1" dirty="0" smtClean="0">
                <a:solidFill>
                  <a:srgbClr val="000000"/>
                </a:solidFill>
                <a:ea typeface="ＭＳ 明朝"/>
                <a:cs typeface="Times New Roman"/>
              </a:rPr>
              <a:t>urban poor</a:t>
            </a:r>
            <a:r>
              <a:rPr lang="en-US" sz="1600" dirty="0" smtClean="0">
                <a:solidFill>
                  <a:srgbClr val="000000"/>
                </a:solidFill>
                <a:ea typeface="ＭＳ 明朝"/>
                <a:cs typeface="Times New Roman"/>
              </a:rPr>
              <a:t>, (10) </a:t>
            </a:r>
            <a:r>
              <a:rPr lang="en-US" sz="1600" b="1" dirty="0" smtClean="0">
                <a:solidFill>
                  <a:srgbClr val="000000"/>
                </a:solidFill>
                <a:ea typeface="ＭＳ 明朝"/>
                <a:cs typeface="Times New Roman"/>
              </a:rPr>
              <a:t>people displaced by disasters and conflict</a:t>
            </a:r>
            <a:r>
              <a:rPr lang="en-US" sz="1600" dirty="0" smtClean="0">
                <a:solidFill>
                  <a:srgbClr val="000000"/>
                </a:solidFill>
                <a:ea typeface="ＭＳ 明朝"/>
                <a:cs typeface="Times New Roman"/>
              </a:rPr>
              <a:t>, (11) </a:t>
            </a:r>
            <a:r>
              <a:rPr lang="en-US" sz="1600" b="1" dirty="0" smtClean="0">
                <a:solidFill>
                  <a:srgbClr val="000000"/>
                </a:solidFill>
                <a:ea typeface="ＭＳ 明朝"/>
                <a:cs typeface="Times New Roman"/>
              </a:rPr>
              <a:t>social and community enterprise</a:t>
            </a:r>
            <a:r>
              <a:rPr lang="en-US" sz="1600" dirty="0" smtClean="0">
                <a:solidFill>
                  <a:srgbClr val="000000"/>
                </a:solidFill>
                <a:ea typeface="ＭＳ 明朝"/>
                <a:cs typeface="Times New Roman"/>
              </a:rPr>
              <a:t>, (12) science and technology, (</a:t>
            </a:r>
            <a:r>
              <a:rPr lang="en-US" sz="1600" b="1" dirty="0" smtClean="0">
                <a:solidFill>
                  <a:srgbClr val="000000"/>
                </a:solidFill>
                <a:ea typeface="ＭＳ 明朝"/>
                <a:cs typeface="Times New Roman"/>
              </a:rPr>
              <a:t>13)persons with disability, </a:t>
            </a:r>
            <a:r>
              <a:rPr lang="en-US" sz="1600" dirty="0" smtClean="0">
                <a:solidFill>
                  <a:srgbClr val="000000"/>
                </a:solidFill>
                <a:ea typeface="ＭＳ 明朝"/>
                <a:cs typeface="Times New Roman"/>
              </a:rPr>
              <a:t>(14) Indigenous peoples, (15) </a:t>
            </a:r>
            <a:r>
              <a:rPr lang="en-US" sz="1600" b="1" dirty="0" smtClean="0">
                <a:solidFill>
                  <a:srgbClr val="000000"/>
                </a:solidFill>
                <a:ea typeface="ＭＳ 明朝"/>
                <a:cs typeface="Times New Roman"/>
              </a:rPr>
              <a:t>Older People</a:t>
            </a:r>
            <a:r>
              <a:rPr lang="en-US" sz="1600" dirty="0" smtClean="0">
                <a:solidFill>
                  <a:srgbClr val="000000"/>
                </a:solidFill>
                <a:ea typeface="ＭＳ 明朝"/>
                <a:cs typeface="Times New Roman"/>
              </a:rPr>
              <a:t>, (16) Local Authorities, (17) NGOs</a:t>
            </a:r>
            <a:endParaRPr lang="en-US" sz="1600" dirty="0">
              <a:solidFill>
                <a:srgbClr val="000000"/>
              </a:solidFill>
              <a:ea typeface="ＭＳ 明朝"/>
              <a:cs typeface="Times New Roman"/>
            </a:endParaRPr>
          </a:p>
        </p:txBody>
      </p:sp>
      <p:sp>
        <p:nvSpPr>
          <p:cNvPr id="170" name="Rectangle 169"/>
          <p:cNvSpPr/>
          <p:nvPr/>
        </p:nvSpPr>
        <p:spPr>
          <a:xfrm>
            <a:off x="703287" y="2599811"/>
            <a:ext cx="2985468" cy="1569660"/>
          </a:xfrm>
          <a:prstGeom prst="rect">
            <a:avLst/>
          </a:prstGeom>
        </p:spPr>
        <p:txBody>
          <a:bodyPr wrap="square">
            <a:spAutoFit/>
          </a:bodyPr>
          <a:lstStyle/>
          <a:p>
            <a:pPr algn="ctr"/>
            <a:r>
              <a:rPr lang="en-US" sz="1600" b="1" dirty="0" smtClean="0">
                <a:solidFill>
                  <a:srgbClr val="000000"/>
                </a:solidFill>
              </a:rPr>
              <a:t>Sub-regional Groups</a:t>
            </a:r>
            <a:endParaRPr lang="en-US" sz="1600" dirty="0" smtClean="0">
              <a:solidFill>
                <a:srgbClr val="000000"/>
              </a:solidFill>
            </a:endParaRPr>
          </a:p>
          <a:p>
            <a:pPr algn="ctr"/>
            <a:r>
              <a:rPr lang="en-US" sz="1600" dirty="0" smtClean="0">
                <a:solidFill>
                  <a:srgbClr val="000000"/>
                </a:solidFill>
              </a:rPr>
              <a:t>Pacific, North East Asia, Central Asia, </a:t>
            </a:r>
          </a:p>
          <a:p>
            <a:pPr algn="ctr"/>
            <a:r>
              <a:rPr lang="en-US" sz="1600" dirty="0" smtClean="0">
                <a:solidFill>
                  <a:srgbClr val="000000"/>
                </a:solidFill>
              </a:rPr>
              <a:t>South Asia, South East Asia</a:t>
            </a:r>
          </a:p>
          <a:p>
            <a:pPr algn="ctr"/>
            <a:r>
              <a:rPr lang="en-US" sz="1600" b="1" dirty="0" smtClean="0">
                <a:solidFill>
                  <a:srgbClr val="000000"/>
                </a:solidFill>
              </a:rPr>
              <a:t> </a:t>
            </a:r>
            <a:endParaRPr lang="en-US" sz="1600" dirty="0" smtClean="0">
              <a:solidFill>
                <a:srgbClr val="000000"/>
              </a:solidFill>
            </a:endParaRPr>
          </a:p>
          <a:p>
            <a:pPr algn="ctr"/>
            <a:r>
              <a:rPr lang="en-US" sz="1600" b="1" dirty="0" smtClean="0">
                <a:solidFill>
                  <a:srgbClr val="000000"/>
                </a:solidFill>
              </a:rPr>
              <a:t> </a:t>
            </a:r>
            <a:endParaRPr lang="en-US" sz="1600" dirty="0">
              <a:solidFill>
                <a:srgbClr val="000000"/>
              </a:solidFill>
            </a:endParaRPr>
          </a:p>
        </p:txBody>
      </p:sp>
      <p:sp>
        <p:nvSpPr>
          <p:cNvPr id="171" name="Rectangle 170"/>
          <p:cNvSpPr/>
          <p:nvPr/>
        </p:nvSpPr>
        <p:spPr>
          <a:xfrm>
            <a:off x="11650" y="5153368"/>
            <a:ext cx="3593118" cy="923330"/>
          </a:xfrm>
          <a:prstGeom prst="rect">
            <a:avLst/>
          </a:prstGeom>
        </p:spPr>
        <p:txBody>
          <a:bodyPr wrap="square">
            <a:spAutoFit/>
          </a:bodyPr>
          <a:lstStyle/>
          <a:p>
            <a:pPr algn="ctr">
              <a:spcAft>
                <a:spcPts val="0"/>
              </a:spcAft>
            </a:pPr>
            <a:r>
              <a:rPr lang="en-US" b="1" dirty="0" smtClean="0">
                <a:solidFill>
                  <a:srgbClr val="000000"/>
                </a:solidFill>
                <a:latin typeface="Cambria"/>
                <a:ea typeface="ＭＳ 明朝"/>
                <a:cs typeface="Times New Roman"/>
              </a:rPr>
              <a:t>Thematic Working Groups : </a:t>
            </a:r>
            <a:r>
              <a:rPr lang="en-US" sz="1200" dirty="0" smtClean="0">
                <a:solidFill>
                  <a:srgbClr val="000000"/>
                </a:solidFill>
                <a:latin typeface="Cambria"/>
                <a:ea typeface="ＭＳ 明朝"/>
                <a:cs typeface="Times New Roman"/>
              </a:rPr>
              <a:t>Environment, Trade and Corporate Power,  SRHR,  Land, Energy, Macroeconomic and Financing, Accountability </a:t>
            </a:r>
            <a:endParaRPr lang="en-US" sz="1200" dirty="0">
              <a:solidFill>
                <a:srgbClr val="000000"/>
              </a:solidFill>
              <a:latin typeface="Cambria"/>
              <a:ea typeface="ＭＳ 明朝"/>
              <a:cs typeface="Times New Roman"/>
            </a:endParaRPr>
          </a:p>
        </p:txBody>
      </p:sp>
    </p:spTree>
    <p:extLst>
      <p:ext uri="{BB962C8B-B14F-4D97-AF65-F5344CB8AC3E}">
        <p14:creationId xmlns:p14="http://schemas.microsoft.com/office/powerpoint/2010/main" val="2013227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363" y="4647107"/>
            <a:ext cx="8143795" cy="1895061"/>
          </a:xfrm>
        </p:spPr>
        <p:txBody>
          <a:bodyPr>
            <a:normAutofit fontScale="62500" lnSpcReduction="20000"/>
          </a:bodyPr>
          <a:lstStyle/>
          <a:p>
            <a:r>
              <a:rPr lang="en-US" dirty="0">
                <a:latin typeface="Arial" pitchFamily="34" charset="0"/>
                <a:cs typeface="Arial" pitchFamily="34" charset="0"/>
              </a:rPr>
              <a:t>E</a:t>
            </a:r>
            <a:r>
              <a:rPr lang="en-US" dirty="0" smtClean="0">
                <a:latin typeface="Arial" pitchFamily="34" charset="0"/>
                <a:cs typeface="Arial" pitchFamily="34" charset="0"/>
              </a:rPr>
              <a:t>nsure </a:t>
            </a:r>
            <a:r>
              <a:rPr lang="en-US" dirty="0">
                <a:latin typeface="Arial" pitchFamily="34" charset="0"/>
                <a:cs typeface="Arial" pitchFamily="34" charset="0"/>
              </a:rPr>
              <a:t>that the diversity of Asia and Pacific civil society is able to engage with and influence national, sub-regional, regional and international intergovernmental </a:t>
            </a:r>
            <a:r>
              <a:rPr lang="en-US" dirty="0" smtClean="0">
                <a:latin typeface="Arial" pitchFamily="34" charset="0"/>
                <a:cs typeface="Arial" pitchFamily="34" charset="0"/>
              </a:rPr>
              <a:t>processes on sustainable development, and</a:t>
            </a:r>
          </a:p>
          <a:p>
            <a:r>
              <a:rPr lang="en-US" dirty="0" smtClean="0">
                <a:latin typeface="Arial" pitchFamily="34" charset="0"/>
                <a:cs typeface="Arial" pitchFamily="34" charset="0"/>
              </a:rPr>
              <a:t>To </a:t>
            </a:r>
            <a:r>
              <a:rPr lang="en-US" dirty="0">
                <a:latin typeface="Arial" pitchFamily="34" charset="0"/>
                <a:cs typeface="Arial" pitchFamily="34" charset="0"/>
              </a:rPr>
              <a:t>also ensure that the peoples of Asia and Pacific are able </a:t>
            </a:r>
            <a:r>
              <a:rPr lang="en-US" dirty="0" smtClean="0">
                <a:latin typeface="Arial" pitchFamily="34" charset="0"/>
                <a:cs typeface="Arial" pitchFamily="34" charset="0"/>
              </a:rPr>
              <a:t>to monitor the implementation of the SDGs in national, regional and global level and hold the UN, governments and corporations accountable. </a:t>
            </a:r>
          </a:p>
          <a:p>
            <a:r>
              <a:rPr lang="en-US" dirty="0" smtClean="0">
                <a:latin typeface="Arial" pitchFamily="34" charset="0"/>
                <a:cs typeface="Arial" pitchFamily="34" charset="0"/>
              </a:rPr>
              <a:t>Building and generate power of RCEM constituency, give pressure to the governments, reshape the sustainable development discourse through collective </a:t>
            </a:r>
            <a:r>
              <a:rPr lang="en-US" dirty="0" err="1" smtClean="0">
                <a:latin typeface="Arial" pitchFamily="34" charset="0"/>
                <a:cs typeface="Arial" pitchFamily="34" charset="0"/>
              </a:rPr>
              <a:t>mobilised</a:t>
            </a:r>
            <a:r>
              <a:rPr lang="en-US" dirty="0" smtClean="0">
                <a:latin typeface="Arial" pitchFamily="34" charset="0"/>
                <a:cs typeface="Arial" pitchFamily="34" charset="0"/>
              </a:rPr>
              <a:t> actions on development justice and reshape the way </a:t>
            </a:r>
            <a:r>
              <a:rPr lang="en-US" dirty="0" err="1" smtClean="0">
                <a:latin typeface="Arial" pitchFamily="34" charset="0"/>
                <a:cs typeface="Arial" pitchFamily="34" charset="0"/>
              </a:rPr>
              <a:t>Gov</a:t>
            </a:r>
            <a:r>
              <a:rPr lang="en-US" dirty="0" smtClean="0">
                <a:latin typeface="Arial" pitchFamily="34" charset="0"/>
                <a:cs typeface="Arial" pitchFamily="34" charset="0"/>
              </a:rPr>
              <a:t> and UN work with civil society </a:t>
            </a:r>
          </a:p>
          <a:p>
            <a:endParaRPr lang="en-US" dirty="0"/>
          </a:p>
        </p:txBody>
      </p:sp>
      <p:pic>
        <p:nvPicPr>
          <p:cNvPr id="10241" name="Picture 1" descr="Z:\Photos and Videos\2015\Asia Pacific CSO Forum on Sustainable Development- Nouvo Hotel, BKK\Day 2, May 18\IMG_7685.JPG"/>
          <p:cNvPicPr>
            <a:picLocks noChangeAspect="1" noChangeArrowheads="1"/>
          </p:cNvPicPr>
          <p:nvPr/>
        </p:nvPicPr>
        <p:blipFill>
          <a:blip r:embed="rId3"/>
          <a:srcRect/>
          <a:stretch>
            <a:fillRect/>
          </a:stretch>
        </p:blipFill>
        <p:spPr bwMode="auto">
          <a:xfrm>
            <a:off x="21692" y="7703"/>
            <a:ext cx="6672014" cy="4448009"/>
          </a:xfrm>
          <a:prstGeom prst="rect">
            <a:avLst/>
          </a:prstGeom>
          <a:noFill/>
        </p:spPr>
      </p:pic>
      <p:sp>
        <p:nvSpPr>
          <p:cNvPr id="2" name="Title 1"/>
          <p:cNvSpPr>
            <a:spLocks noGrp="1"/>
          </p:cNvSpPr>
          <p:nvPr>
            <p:ph type="title"/>
          </p:nvPr>
        </p:nvSpPr>
        <p:spPr>
          <a:xfrm>
            <a:off x="4678755" y="7704"/>
            <a:ext cx="3657600" cy="718965"/>
          </a:xfrm>
        </p:spPr>
        <p:txBody>
          <a:bodyPr>
            <a:normAutofit fontScale="90000"/>
          </a:bodyPr>
          <a:lstStyle/>
          <a:p>
            <a:r>
              <a:rPr lang="en-US" b="1" dirty="0" smtClean="0"/>
              <a:t>Why AP-RCEM?`</a:t>
            </a:r>
            <a:br>
              <a:rPr lang="en-US" b="1" dirty="0" smtClean="0"/>
            </a:br>
            <a:r>
              <a:rPr lang="en-US" b="1" dirty="0"/>
              <a:t/>
            </a:r>
            <a:br>
              <a:rPr lang="en-US" b="1" dirty="0"/>
            </a:br>
            <a:r>
              <a:rPr lang="en-US" b="1" dirty="0" smtClean="0"/>
              <a:t/>
            </a:r>
            <a:br>
              <a:rPr lang="en-US" b="1" dirty="0" smtClean="0"/>
            </a:br>
            <a:endParaRPr lang="en-US" b="1" dirty="0"/>
          </a:p>
        </p:txBody>
      </p:sp>
      <p:pic>
        <p:nvPicPr>
          <p:cNvPr id="5" name="Picture 4" descr="C:\Users\abc\Desktop\DSC00938.jpg"/>
          <p:cNvPicPr>
            <a:picLocks noChangeAspect="1" noChangeArrowheads="1"/>
          </p:cNvPicPr>
          <p:nvPr/>
        </p:nvPicPr>
        <p:blipFill>
          <a:blip r:embed="rId4"/>
          <a:srcRect/>
          <a:stretch>
            <a:fillRect/>
          </a:stretch>
        </p:blipFill>
        <p:spPr bwMode="auto">
          <a:xfrm>
            <a:off x="5604295" y="670570"/>
            <a:ext cx="3529072" cy="2352834"/>
          </a:xfrm>
          <a:prstGeom prst="rect">
            <a:avLst/>
          </a:prstGeom>
          <a:noFill/>
        </p:spPr>
      </p:pic>
      <p:pic>
        <p:nvPicPr>
          <p:cNvPr id="6" name="Picture 5" descr="C:\Users\abc\Desktop\Eni.jpg"/>
          <p:cNvPicPr>
            <a:picLocks noChangeAspect="1" noChangeArrowheads="1"/>
          </p:cNvPicPr>
          <p:nvPr/>
        </p:nvPicPr>
        <p:blipFill>
          <a:blip r:embed="rId5"/>
          <a:srcRect/>
          <a:stretch>
            <a:fillRect/>
          </a:stretch>
        </p:blipFill>
        <p:spPr bwMode="auto">
          <a:xfrm>
            <a:off x="5894328" y="2832010"/>
            <a:ext cx="2793517" cy="1623703"/>
          </a:xfrm>
          <a:prstGeom prst="rect">
            <a:avLst/>
          </a:prstGeom>
          <a:noFill/>
        </p:spPr>
      </p:pic>
    </p:spTree>
    <p:extLst>
      <p:ext uri="{BB962C8B-B14F-4D97-AF65-F5344CB8AC3E}">
        <p14:creationId xmlns:p14="http://schemas.microsoft.com/office/powerpoint/2010/main" val="1634583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554" y="627321"/>
            <a:ext cx="7781533" cy="659219"/>
          </a:xfrm>
        </p:spPr>
        <p:txBody>
          <a:bodyPr>
            <a:normAutofit fontScale="90000"/>
          </a:bodyPr>
          <a:lstStyle/>
          <a:p>
            <a:r>
              <a:rPr lang="en-US" dirty="0" smtClean="0"/>
              <a:t>Opportunities for </a:t>
            </a:r>
            <a:r>
              <a:rPr lang="en-US" dirty="0" smtClean="0"/>
              <a:t>civil societies in the regional processes of SDGs</a:t>
            </a:r>
            <a:endParaRPr lang="en-US" dirty="0"/>
          </a:p>
        </p:txBody>
      </p:sp>
      <p:sp>
        <p:nvSpPr>
          <p:cNvPr id="3" name="Content Placeholder 2"/>
          <p:cNvSpPr>
            <a:spLocks noGrp="1"/>
          </p:cNvSpPr>
          <p:nvPr>
            <p:ph idx="1"/>
          </p:nvPr>
        </p:nvSpPr>
        <p:spPr>
          <a:xfrm>
            <a:off x="382772" y="1330691"/>
            <a:ext cx="8325293" cy="5325289"/>
          </a:xfrm>
        </p:spPr>
        <p:txBody>
          <a:bodyPr>
            <a:normAutofit fontScale="92500" lnSpcReduction="10000"/>
          </a:bodyPr>
          <a:lstStyle/>
          <a:p>
            <a:r>
              <a:rPr lang="en-US" dirty="0" smtClean="0">
                <a:latin typeface="Arial" pitchFamily="34" charset="0"/>
                <a:cs typeface="Arial" pitchFamily="34" charset="0"/>
              </a:rPr>
              <a:t>Regional processes provides p</a:t>
            </a:r>
            <a:r>
              <a:rPr lang="en-US" dirty="0" smtClean="0">
                <a:latin typeface="Arial" pitchFamily="34" charset="0"/>
                <a:cs typeface="Arial" pitchFamily="34" charset="0"/>
              </a:rPr>
              <a:t>roximity, accessibility, relevance, and enhancing accountability. </a:t>
            </a:r>
          </a:p>
          <a:p>
            <a:r>
              <a:rPr lang="en-US" dirty="0" smtClean="0">
                <a:latin typeface="Arial" pitchFamily="34" charset="0"/>
                <a:cs typeface="Arial" pitchFamily="34" charset="0"/>
              </a:rPr>
              <a:t>APRCEM </a:t>
            </a:r>
            <a:r>
              <a:rPr lang="en-US" dirty="0" smtClean="0">
                <a:latin typeface="Arial" pitchFamily="34" charset="0"/>
                <a:cs typeface="Arial" pitchFamily="34" charset="0"/>
              </a:rPr>
              <a:t>as official partners in </a:t>
            </a:r>
            <a:r>
              <a:rPr lang="en-US" dirty="0">
                <a:latin typeface="Arial" pitchFamily="34" charset="0"/>
                <a:cs typeface="Arial" pitchFamily="34" charset="0"/>
              </a:rPr>
              <a:t>organizing the </a:t>
            </a:r>
            <a:r>
              <a:rPr lang="en-US" dirty="0" smtClean="0">
                <a:latin typeface="Arial" pitchFamily="34" charset="0"/>
                <a:cs typeface="Arial" pitchFamily="34" charset="0"/>
              </a:rPr>
              <a:t>CSO </a:t>
            </a:r>
            <a:r>
              <a:rPr lang="en-US" dirty="0">
                <a:latin typeface="Arial" pitchFamily="34" charset="0"/>
                <a:cs typeface="Arial" pitchFamily="34" charset="0"/>
              </a:rPr>
              <a:t>forum from </a:t>
            </a:r>
            <a:r>
              <a:rPr lang="en-US" dirty="0" smtClean="0">
                <a:latin typeface="Arial" pitchFamily="34" charset="0"/>
                <a:cs typeface="Arial" pitchFamily="34" charset="0"/>
              </a:rPr>
              <a:t>2014-2018 </a:t>
            </a:r>
            <a:r>
              <a:rPr lang="en-US" dirty="0" smtClean="0">
                <a:latin typeface="Arial" pitchFamily="34" charset="0"/>
                <a:cs typeface="Arial" pitchFamily="34" charset="0"/>
              </a:rPr>
              <a:t>and </a:t>
            </a:r>
            <a:r>
              <a:rPr lang="en-US" dirty="0" err="1" smtClean="0">
                <a:latin typeface="Arial" pitchFamily="34" charset="0"/>
                <a:cs typeface="Arial" pitchFamily="34" charset="0"/>
              </a:rPr>
              <a:t>faciltates</a:t>
            </a:r>
            <a:r>
              <a:rPr lang="en-US" dirty="0" smtClean="0">
                <a:latin typeface="Arial" pitchFamily="34" charset="0"/>
                <a:cs typeface="Arial" pitchFamily="34" charset="0"/>
              </a:rPr>
              <a:t> CSO Engagement in APFSD:</a:t>
            </a:r>
          </a:p>
          <a:p>
            <a:pPr lvl="1"/>
            <a:r>
              <a:rPr lang="en-US" dirty="0" smtClean="0">
                <a:latin typeface="Arial" pitchFamily="34" charset="0"/>
                <a:cs typeface="Arial" pitchFamily="34" charset="0"/>
              </a:rPr>
              <a:t>Selection of participants </a:t>
            </a:r>
          </a:p>
          <a:p>
            <a:pPr lvl="1"/>
            <a:r>
              <a:rPr lang="en-US" dirty="0" smtClean="0">
                <a:latin typeface="Arial" pitchFamily="34" charset="0"/>
                <a:cs typeface="Arial" pitchFamily="34" charset="0"/>
              </a:rPr>
              <a:t>Independence in setting the agenda of CSO Forum</a:t>
            </a:r>
          </a:p>
          <a:p>
            <a:pPr lvl="1"/>
            <a:r>
              <a:rPr lang="en-US" dirty="0" smtClean="0">
                <a:latin typeface="Arial" pitchFamily="34" charset="0"/>
                <a:cs typeface="Arial" pitchFamily="34" charset="0"/>
              </a:rPr>
              <a:t>Providing direct inputs in the preparations of the official process – including APFSD </a:t>
            </a:r>
            <a:r>
              <a:rPr lang="en-US" dirty="0" err="1" smtClean="0">
                <a:latin typeface="Arial" pitchFamily="34" charset="0"/>
                <a:cs typeface="Arial" pitchFamily="34" charset="0"/>
              </a:rPr>
              <a:t>programme</a:t>
            </a:r>
            <a:r>
              <a:rPr lang="en-US" dirty="0" smtClean="0">
                <a:latin typeface="Arial" pitchFamily="34" charset="0"/>
                <a:cs typeface="Arial" pitchFamily="34" charset="0"/>
              </a:rPr>
              <a:t>, </a:t>
            </a:r>
            <a:r>
              <a:rPr lang="en-US" dirty="0" smtClean="0">
                <a:latin typeface="Arial" pitchFamily="34" charset="0"/>
                <a:cs typeface="Arial" pitchFamily="34" charset="0"/>
              </a:rPr>
              <a:t>open nomination process</a:t>
            </a:r>
            <a:r>
              <a:rPr lang="en-US" dirty="0" smtClean="0">
                <a:latin typeface="Arial" pitchFamily="34" charset="0"/>
                <a:cs typeface="Arial" pitchFamily="34" charset="0"/>
              </a:rPr>
              <a:t> for CSOs </a:t>
            </a:r>
            <a:r>
              <a:rPr lang="en-US" dirty="0" smtClean="0">
                <a:latin typeface="Arial" pitchFamily="34" charset="0"/>
                <a:cs typeface="Arial" pitchFamily="34" charset="0"/>
              </a:rPr>
              <a:t>speakers and discussant roles.  </a:t>
            </a:r>
          </a:p>
          <a:p>
            <a:r>
              <a:rPr lang="en-US" dirty="0" smtClean="0">
                <a:latin typeface="Arial" pitchFamily="34" charset="0"/>
                <a:cs typeface="Arial" pitchFamily="34" charset="0"/>
              </a:rPr>
              <a:t>Opportunities for </a:t>
            </a:r>
            <a:r>
              <a:rPr lang="en-US" dirty="0" smtClean="0">
                <a:latin typeface="Arial" pitchFamily="34" charset="0"/>
                <a:cs typeface="Arial" pitchFamily="34" charset="0"/>
              </a:rPr>
              <a:t>interventions</a:t>
            </a:r>
            <a:r>
              <a:rPr lang="en-US" dirty="0">
                <a:latin typeface="Arial" pitchFamily="34" charset="0"/>
                <a:cs typeface="Arial" pitchFamily="34" charset="0"/>
              </a:rPr>
              <a:t> </a:t>
            </a:r>
            <a:r>
              <a:rPr lang="en-US" dirty="0" smtClean="0">
                <a:latin typeface="Arial" pitchFamily="34" charset="0"/>
                <a:cs typeface="Arial" pitchFamily="34" charset="0"/>
              </a:rPr>
              <a:t>and giving substantive contribution: </a:t>
            </a:r>
            <a:r>
              <a:rPr lang="en-US" dirty="0" smtClean="0">
                <a:latin typeface="Arial" pitchFamily="34" charset="0"/>
                <a:cs typeface="Arial" pitchFamily="34" charset="0"/>
              </a:rPr>
              <a:t> </a:t>
            </a:r>
            <a:endParaRPr lang="en-US" dirty="0" smtClean="0">
              <a:latin typeface="Arial" pitchFamily="34" charset="0"/>
              <a:cs typeface="Arial" pitchFamily="34" charset="0"/>
            </a:endParaRPr>
          </a:p>
          <a:p>
            <a:pPr lvl="1"/>
            <a:r>
              <a:rPr lang="en-US" dirty="0" smtClean="0">
                <a:latin typeface="Arial" pitchFamily="34" charset="0"/>
                <a:cs typeface="Arial" pitchFamily="34" charset="0"/>
              </a:rPr>
              <a:t>Opening </a:t>
            </a:r>
            <a:r>
              <a:rPr lang="en-US" dirty="0" smtClean="0">
                <a:latin typeface="Arial" pitchFamily="34" charset="0"/>
                <a:cs typeface="Arial" pitchFamily="34" charset="0"/>
              </a:rPr>
              <a:t>Speech, Formal </a:t>
            </a:r>
            <a:r>
              <a:rPr lang="en-US" dirty="0" smtClean="0">
                <a:latin typeface="Arial" pitchFamily="34" charset="0"/>
                <a:cs typeface="Arial" pitchFamily="34" charset="0"/>
              </a:rPr>
              <a:t>Sessions  - speakers/discussants in the </a:t>
            </a:r>
            <a:r>
              <a:rPr lang="en-US" dirty="0" smtClean="0">
                <a:latin typeface="Arial" pitchFamily="34" charset="0"/>
                <a:cs typeface="Arial" pitchFamily="34" charset="0"/>
              </a:rPr>
              <a:t>panels,  </a:t>
            </a:r>
            <a:r>
              <a:rPr lang="en-US" dirty="0" err="1" smtClean="0">
                <a:latin typeface="Arial" pitchFamily="34" charset="0"/>
                <a:cs typeface="Arial" pitchFamily="34" charset="0"/>
              </a:rPr>
              <a:t>MGoS</a:t>
            </a:r>
            <a:r>
              <a:rPr lang="en-US" dirty="0" smtClean="0">
                <a:latin typeface="Arial" pitchFamily="34" charset="0"/>
                <a:cs typeface="Arial" pitchFamily="34" charset="0"/>
              </a:rPr>
              <a:t> interventions, Side Events, Meeting </a:t>
            </a:r>
            <a:r>
              <a:rPr lang="en-US" dirty="0" smtClean="0">
                <a:latin typeface="Arial" pitchFamily="34" charset="0"/>
                <a:cs typeface="Arial" pitchFamily="34" charset="0"/>
              </a:rPr>
              <a:t>with Chair of </a:t>
            </a:r>
            <a:r>
              <a:rPr lang="en-US" dirty="0" smtClean="0">
                <a:latin typeface="Arial" pitchFamily="34" charset="0"/>
                <a:cs typeface="Arial" pitchFamily="34" charset="0"/>
              </a:rPr>
              <a:t>APFSD, Inputs </a:t>
            </a:r>
            <a:r>
              <a:rPr lang="en-US" dirty="0" smtClean="0">
                <a:latin typeface="Arial" pitchFamily="34" charset="0"/>
                <a:cs typeface="Arial" pitchFamily="34" charset="0"/>
              </a:rPr>
              <a:t>to the Chair Summary and Report of APFSD </a:t>
            </a:r>
            <a:endParaRPr lang="en-US" dirty="0" smtClean="0">
              <a:latin typeface="Arial" pitchFamily="34" charset="0"/>
              <a:cs typeface="Arial" pitchFamily="34" charset="0"/>
            </a:endParaRPr>
          </a:p>
          <a:p>
            <a:r>
              <a:rPr lang="en-US" dirty="0" smtClean="0">
                <a:latin typeface="Arial" pitchFamily="34" charset="0"/>
                <a:cs typeface="Arial" pitchFamily="34" charset="0"/>
              </a:rPr>
              <a:t>Engaging in other global, regional, </a:t>
            </a:r>
            <a:r>
              <a:rPr lang="en-US" dirty="0" err="1" smtClean="0">
                <a:latin typeface="Arial" pitchFamily="34" charset="0"/>
                <a:cs typeface="Arial" pitchFamily="34" charset="0"/>
              </a:rPr>
              <a:t>subregional</a:t>
            </a:r>
            <a:r>
              <a:rPr lang="en-US" dirty="0" smtClean="0">
                <a:latin typeface="Arial" pitchFamily="34" charset="0"/>
                <a:cs typeface="Arial" pitchFamily="34" charset="0"/>
              </a:rPr>
              <a:t> and national forums on Agenda2030. </a:t>
            </a:r>
            <a:endParaRPr lang="en-US" dirty="0" smtClean="0">
              <a:latin typeface="Arial" pitchFamily="34" charset="0"/>
              <a:cs typeface="Arial" pitchFamily="34" charset="0"/>
            </a:endParaRPr>
          </a:p>
          <a:p>
            <a:pPr marL="365760" lvl="1" indent="0">
              <a:buNone/>
            </a:pPr>
            <a:endParaRPr lang="en-US" dirty="0">
              <a:latin typeface="Arial" pitchFamily="34" charset="0"/>
              <a:cs typeface="Arial" pitchFamily="34" charset="0"/>
            </a:endParaRPr>
          </a:p>
        </p:txBody>
      </p:sp>
    </p:spTree>
    <p:extLst>
      <p:ext uri="{BB962C8B-B14F-4D97-AF65-F5344CB8AC3E}">
        <p14:creationId xmlns:p14="http://schemas.microsoft.com/office/powerpoint/2010/main" val="1422543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Better quality </a:t>
            </a:r>
            <a:r>
              <a:rPr lang="en-US" dirty="0"/>
              <a:t>of dialogue at the APFSD, </a:t>
            </a:r>
            <a:r>
              <a:rPr lang="en-US" dirty="0" smtClean="0"/>
              <a:t>Growth </a:t>
            </a:r>
            <a:r>
              <a:rPr lang="en-US" dirty="0"/>
              <a:t>of the </a:t>
            </a:r>
            <a:r>
              <a:rPr lang="en-US" dirty="0" smtClean="0"/>
              <a:t>Forum</a:t>
            </a:r>
          </a:p>
          <a:p>
            <a:r>
              <a:rPr lang="en-US" dirty="0" smtClean="0"/>
              <a:t>Regional </a:t>
            </a:r>
            <a:r>
              <a:rPr lang="en-US" dirty="0"/>
              <a:t>contribution is solid  - Regional issues better represented at global level</a:t>
            </a:r>
            <a:endParaRPr lang="en-US" dirty="0"/>
          </a:p>
          <a:p>
            <a:r>
              <a:rPr lang="en-US" dirty="0" smtClean="0"/>
              <a:t>Independence </a:t>
            </a:r>
            <a:r>
              <a:rPr lang="en-US" dirty="0"/>
              <a:t>of Committee </a:t>
            </a:r>
            <a:r>
              <a:rPr lang="en-US" dirty="0" smtClean="0"/>
              <a:t>– self-</a:t>
            </a:r>
            <a:r>
              <a:rPr lang="en-US" dirty="0" err="1" smtClean="0"/>
              <a:t>organise</a:t>
            </a:r>
            <a:r>
              <a:rPr lang="en-US" dirty="0" smtClean="0"/>
              <a:t> principles creates trust. </a:t>
            </a:r>
          </a:p>
          <a:p>
            <a:r>
              <a:rPr lang="en-US" dirty="0" smtClean="0"/>
              <a:t>High </a:t>
            </a:r>
            <a:r>
              <a:rPr lang="en-US" dirty="0"/>
              <a:t>degree of empowerment - promotes ownership &gt;&gt; Self-regulation of </a:t>
            </a:r>
            <a:r>
              <a:rPr lang="en-US" dirty="0" smtClean="0"/>
              <a:t>participants</a:t>
            </a:r>
          </a:p>
          <a:p>
            <a:r>
              <a:rPr lang="en-US" dirty="0" smtClean="0"/>
              <a:t>Understanding </a:t>
            </a:r>
            <a:r>
              <a:rPr lang="en-US" dirty="0"/>
              <a:t>and awareness builds </a:t>
            </a:r>
            <a:r>
              <a:rPr lang="en-US" dirty="0" smtClean="0"/>
              <a:t>credibility</a:t>
            </a:r>
          </a:p>
          <a:p>
            <a:r>
              <a:rPr lang="en-US" dirty="0" smtClean="0"/>
              <a:t>Ability </a:t>
            </a:r>
            <a:r>
              <a:rPr lang="en-US" dirty="0"/>
              <a:t>to engage more deeply over time - e.g. roundtables </a:t>
            </a:r>
            <a:endParaRPr lang="en-US" dirty="0"/>
          </a:p>
          <a:p>
            <a:endParaRPr lang="en-US" dirty="0" smtClean="0"/>
          </a:p>
          <a:p>
            <a:r>
              <a:rPr lang="en-US" dirty="0" err="1" smtClean="0"/>
              <a:t>Mobilisation</a:t>
            </a:r>
            <a:r>
              <a:rPr lang="en-US" dirty="0" smtClean="0"/>
              <a:t> </a:t>
            </a:r>
            <a:r>
              <a:rPr lang="en-US" dirty="0"/>
              <a:t>of community voices - capacity to </a:t>
            </a:r>
            <a:r>
              <a:rPr lang="en-US" dirty="0" err="1" smtClean="0"/>
              <a:t>mobilise</a:t>
            </a:r>
            <a:endParaRPr lang="en-US" dirty="0" smtClean="0"/>
          </a:p>
          <a:p>
            <a:r>
              <a:rPr lang="en-US" dirty="0" smtClean="0"/>
              <a:t>To </a:t>
            </a:r>
            <a:r>
              <a:rPr lang="en-US" dirty="0"/>
              <a:t>get more coherent picture on our engagement </a:t>
            </a:r>
            <a:endParaRPr lang="en-US" dirty="0" smtClean="0"/>
          </a:p>
          <a:p>
            <a:r>
              <a:rPr lang="en-US" dirty="0" smtClean="0"/>
              <a:t>Increased Credibility </a:t>
            </a:r>
            <a:r>
              <a:rPr lang="en-US" dirty="0"/>
              <a:t>-</a:t>
            </a:r>
            <a:endParaRPr lang="en-US" dirty="0"/>
          </a:p>
          <a:p>
            <a:pPr lvl="1" fontAlgn="base"/>
            <a:r>
              <a:rPr lang="en-US" dirty="0"/>
              <a:t>Effectiveness of facilitating the engagement -  APRCEM - facilitating the GMGSF of UNEP, UNDP Regional Knowledge. </a:t>
            </a:r>
            <a:endParaRPr lang="en-US" dirty="0" smtClean="0"/>
          </a:p>
          <a:p>
            <a:pPr lvl="1" fontAlgn="base"/>
            <a:r>
              <a:rPr lang="en-US" dirty="0" smtClean="0"/>
              <a:t>As </a:t>
            </a:r>
            <a:r>
              <a:rPr lang="en-US" dirty="0"/>
              <a:t>best model of CSO Engagement - HLPF Coordination Mechanism. </a:t>
            </a:r>
            <a:r>
              <a:rPr lang="en-US" dirty="0" smtClean="0"/>
              <a:t>ECE</a:t>
            </a:r>
          </a:p>
          <a:p>
            <a:pPr lvl="1" fontAlgn="base"/>
            <a:r>
              <a:rPr lang="en-US" dirty="0" smtClean="0"/>
              <a:t>Harnessing </a:t>
            </a:r>
            <a:r>
              <a:rPr lang="en-US" dirty="0"/>
              <a:t>grassroots voices  - </a:t>
            </a:r>
            <a:r>
              <a:rPr lang="en-US" dirty="0" err="1"/>
              <a:t>Eni</a:t>
            </a:r>
            <a:r>
              <a:rPr lang="en-US" dirty="0"/>
              <a:t>, Helen,</a:t>
            </a:r>
          </a:p>
          <a:p>
            <a:pPr marL="68580" indent="0">
              <a:buNone/>
            </a:pPr>
            <a:r>
              <a:rPr lang="en-US" dirty="0"/>
              <a:t/>
            </a:r>
            <a:br>
              <a:rPr lang="en-US" dirty="0"/>
            </a:br>
            <a:endParaRPr lang="en-US" dirty="0"/>
          </a:p>
        </p:txBody>
      </p:sp>
    </p:spTree>
    <p:extLst>
      <p:ext uri="{BB962C8B-B14F-4D97-AF65-F5344CB8AC3E}">
        <p14:creationId xmlns:p14="http://schemas.microsoft.com/office/powerpoint/2010/main" val="15609547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Custom 1">
      <a:dk1>
        <a:srgbClr val="FFFFFF"/>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4425</TotalTime>
  <Words>1564</Words>
  <Application>Microsoft Office PowerPoint</Application>
  <PresentationFormat>On-screen Show (4:3)</PresentationFormat>
  <Paragraphs>157</Paragraphs>
  <Slides>12</Slides>
  <Notes>7</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Austin</vt:lpstr>
      <vt:lpstr>Asia Pacific Regional CSO Engagement Mechanism</vt:lpstr>
      <vt:lpstr>Outline</vt:lpstr>
      <vt:lpstr>Modalities for engagement – Global Level</vt:lpstr>
      <vt:lpstr>Bangkok Declaration: AP CSO Consultation on Just and Transformative Development Agenda</vt:lpstr>
      <vt:lpstr>What is the AP-RCEM?</vt:lpstr>
      <vt:lpstr>PowerPoint Presentation</vt:lpstr>
      <vt:lpstr>Why AP-RCEM?`   </vt:lpstr>
      <vt:lpstr>Opportunities for civil societies in the regional processes of SDGs</vt:lpstr>
      <vt:lpstr>Impact </vt:lpstr>
      <vt:lpstr>Modalities for engagement – Global Level</vt:lpstr>
      <vt:lpstr>HLPF MGoS Coordination Mechanism </vt:lpstr>
      <vt:lpstr>WAYS TO KNOW MORE AND ENGAGE WITH AP-RCEM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Asia  Pacific Regional  CSO Engagement Mechanism</dc:title>
  <dc:creator>Marj</dc:creator>
  <cp:lastModifiedBy>lenovo</cp:lastModifiedBy>
  <cp:revision>114</cp:revision>
  <dcterms:created xsi:type="dcterms:W3CDTF">2015-05-15T18:46:07Z</dcterms:created>
  <dcterms:modified xsi:type="dcterms:W3CDTF">2019-01-23T17:40:49Z</dcterms:modified>
</cp:coreProperties>
</file>