
<file path=[Content_Types].xml><?xml version="1.0" encoding="utf-8"?>
<Types xmlns="http://schemas.openxmlformats.org/package/2006/content-types">
  <Default Extension="emf" ContentType="image/x-emf"/>
  <Default Extension="jpeg" ContentType="image/jpeg"/>
  <Default Extension="png" ContentType="image/png"/>
  <Default Extension="png&amp;ehk=T4nq2"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7" r:id="rId2"/>
    <p:sldId id="275" r:id="rId3"/>
    <p:sldId id="288" r:id="rId4"/>
    <p:sldId id="279" r:id="rId5"/>
    <p:sldId id="280" r:id="rId6"/>
    <p:sldId id="367" r:id="rId7"/>
    <p:sldId id="310" r:id="rId8"/>
    <p:sldId id="296" r:id="rId9"/>
    <p:sldId id="299" r:id="rId10"/>
    <p:sldId id="268" r:id="rId11"/>
    <p:sldId id="371" r:id="rId12"/>
    <p:sldId id="31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922FF-9B5C-4396-9C41-4B77F152293C}" type="doc">
      <dgm:prSet loTypeId="urn:microsoft.com/office/officeart/2011/layout/RadialPictureList" loCatId="officeonline" qsTypeId="urn:microsoft.com/office/officeart/2005/8/quickstyle/simple1" qsCatId="simple" csTypeId="urn:microsoft.com/office/officeart/2005/8/colors/colorful5" csCatId="colorful" phldr="1"/>
      <dgm:spPr/>
      <dgm:t>
        <a:bodyPr/>
        <a:lstStyle/>
        <a:p>
          <a:endParaRPr lang="en-US"/>
        </a:p>
      </dgm:t>
    </dgm:pt>
    <dgm:pt modelId="{4D57B460-4685-4066-8C16-1881D91C88FD}">
      <dgm:prSet phldrT="[Text]"/>
      <dgm:spPr/>
      <dgm:t>
        <a:bodyPr/>
        <a:lstStyle/>
        <a:p>
          <a:r>
            <a:rPr lang="en-US" dirty="0"/>
            <a:t>2030 Agenda commitments</a:t>
          </a:r>
        </a:p>
      </dgm:t>
    </dgm:pt>
    <dgm:pt modelId="{7F8BF7E7-3A58-4DFC-B3A8-5A119D6A3036}" type="parTrans" cxnId="{6D6D618D-D53C-4EC4-816B-21CF9647627D}">
      <dgm:prSet/>
      <dgm:spPr/>
      <dgm:t>
        <a:bodyPr/>
        <a:lstStyle/>
        <a:p>
          <a:endParaRPr lang="en-US"/>
        </a:p>
      </dgm:t>
    </dgm:pt>
    <dgm:pt modelId="{6C406DDA-BEFE-48FA-8DBD-64A44A67A3E9}" type="sibTrans" cxnId="{6D6D618D-D53C-4EC4-816B-21CF9647627D}">
      <dgm:prSet/>
      <dgm:spPr/>
      <dgm:t>
        <a:bodyPr/>
        <a:lstStyle/>
        <a:p>
          <a:endParaRPr lang="en-US"/>
        </a:p>
      </dgm:t>
    </dgm:pt>
    <dgm:pt modelId="{51090E6A-515E-4B3F-8B82-74BD3DCB32B3}">
      <dgm:prSet phldrT="[Text]" custT="1"/>
      <dgm:spPr/>
      <dgm:t>
        <a:bodyPr/>
        <a:lstStyle/>
        <a:p>
          <a:pPr>
            <a:buFont typeface="Arial" panose="020B0604020202020204" pitchFamily="34" charset="0"/>
            <a:buNone/>
          </a:pPr>
          <a:r>
            <a:rPr lang="en-US" sz="2000" dirty="0"/>
            <a:t>“</a:t>
          </a:r>
          <a:r>
            <a:rPr lang="en-US" sz="2000" b="1" dirty="0"/>
            <a:t>Leave no one behind”; Inclusion</a:t>
          </a:r>
          <a:r>
            <a:rPr lang="en-US" sz="2000" dirty="0"/>
            <a:t>; </a:t>
          </a:r>
          <a:r>
            <a:rPr lang="en-US" sz="2000" b="1" dirty="0"/>
            <a:t>partnership (Goal 17), participation</a:t>
          </a:r>
        </a:p>
      </dgm:t>
    </dgm:pt>
    <dgm:pt modelId="{F2B3ECA8-1A5F-4AAC-8102-610B02E8418D}" type="parTrans" cxnId="{FF68B589-3EF3-4314-9460-BF4406DA5958}">
      <dgm:prSet/>
      <dgm:spPr/>
      <dgm:t>
        <a:bodyPr/>
        <a:lstStyle/>
        <a:p>
          <a:endParaRPr lang="en-US"/>
        </a:p>
      </dgm:t>
    </dgm:pt>
    <dgm:pt modelId="{1F9C4BC4-AD5B-4C85-A651-F78A7A28243B}" type="sibTrans" cxnId="{FF68B589-3EF3-4314-9460-BF4406DA5958}">
      <dgm:prSet/>
      <dgm:spPr/>
      <dgm:t>
        <a:bodyPr/>
        <a:lstStyle/>
        <a:p>
          <a:endParaRPr lang="en-US"/>
        </a:p>
      </dgm:t>
    </dgm:pt>
    <dgm:pt modelId="{FD7A3545-4B7E-4389-98F6-F484FB6A7EB3}">
      <dgm:prSet phldrT="[Text]" custT="1"/>
      <dgm:spPr/>
      <dgm:t>
        <a:bodyPr/>
        <a:lstStyle/>
        <a:p>
          <a:r>
            <a:rPr lang="en-US" sz="2000" b="1" dirty="0"/>
            <a:t>Policy coherence, balanced integration </a:t>
          </a:r>
          <a:r>
            <a:rPr lang="en-US" sz="2000" dirty="0"/>
            <a:t>of the three dimensions of sustainable development – economic, social and environmental</a:t>
          </a:r>
        </a:p>
      </dgm:t>
    </dgm:pt>
    <dgm:pt modelId="{C3B70D88-3CC5-4B85-8D47-F506FAC71C54}" type="parTrans" cxnId="{C7CB0BA8-1034-4EB6-8354-4AE35F8B14F1}">
      <dgm:prSet/>
      <dgm:spPr/>
      <dgm:t>
        <a:bodyPr/>
        <a:lstStyle/>
        <a:p>
          <a:endParaRPr lang="en-US"/>
        </a:p>
      </dgm:t>
    </dgm:pt>
    <dgm:pt modelId="{8451DED2-C810-44B0-A568-95FAB31E70B8}" type="sibTrans" cxnId="{C7CB0BA8-1034-4EB6-8354-4AE35F8B14F1}">
      <dgm:prSet/>
      <dgm:spPr/>
      <dgm:t>
        <a:bodyPr/>
        <a:lstStyle/>
        <a:p>
          <a:endParaRPr lang="en-US"/>
        </a:p>
      </dgm:t>
    </dgm:pt>
    <dgm:pt modelId="{CFAAE909-F602-492F-86EE-1206C5DD8E0A}">
      <dgm:prSet phldrT="[Text]" custT="1"/>
      <dgm:spPr/>
      <dgm:t>
        <a:bodyPr/>
        <a:lstStyle/>
        <a:p>
          <a:r>
            <a:rPr lang="en-US" sz="2000" b="1" dirty="0"/>
            <a:t>Effective institutions,  transparency &amp; accountability (Goal 16)</a:t>
          </a:r>
        </a:p>
      </dgm:t>
    </dgm:pt>
    <dgm:pt modelId="{1E241629-7672-4E2E-961B-5F7DBF1BA31B}" type="parTrans" cxnId="{3C04FFBA-36D6-48AB-82C8-FD907DF7272F}">
      <dgm:prSet/>
      <dgm:spPr/>
      <dgm:t>
        <a:bodyPr/>
        <a:lstStyle/>
        <a:p>
          <a:endParaRPr lang="en-US"/>
        </a:p>
      </dgm:t>
    </dgm:pt>
    <dgm:pt modelId="{6DF85071-29CF-435E-83E9-CA6867DB3C43}" type="sibTrans" cxnId="{3C04FFBA-36D6-48AB-82C8-FD907DF7272F}">
      <dgm:prSet/>
      <dgm:spPr/>
      <dgm:t>
        <a:bodyPr/>
        <a:lstStyle/>
        <a:p>
          <a:endParaRPr lang="en-US"/>
        </a:p>
      </dgm:t>
    </dgm:pt>
    <dgm:pt modelId="{970FD90D-C2E4-4A6C-B52C-B145640ED3FE}" type="pres">
      <dgm:prSet presAssocID="{691922FF-9B5C-4396-9C41-4B77F152293C}" presName="Name0" presStyleCnt="0">
        <dgm:presLayoutVars>
          <dgm:chMax val="1"/>
          <dgm:chPref val="1"/>
          <dgm:dir/>
          <dgm:resizeHandles/>
        </dgm:presLayoutVars>
      </dgm:prSet>
      <dgm:spPr/>
    </dgm:pt>
    <dgm:pt modelId="{0EA8B7DE-D33C-47DE-989D-39F616433454}" type="pres">
      <dgm:prSet presAssocID="{4D57B460-4685-4066-8C16-1881D91C88FD}" presName="Parent" presStyleLbl="node1" presStyleIdx="0" presStyleCnt="2" custScaleX="115003" custScaleY="114900" custLinFactNeighborX="-91613" custLinFactNeighborY="1318">
        <dgm:presLayoutVars>
          <dgm:chMax val="4"/>
          <dgm:chPref val="3"/>
        </dgm:presLayoutVars>
      </dgm:prSet>
      <dgm:spPr/>
    </dgm:pt>
    <dgm:pt modelId="{1E434473-4718-4A5F-BB38-D9308567EB8D}" type="pres">
      <dgm:prSet presAssocID="{51090E6A-515E-4B3F-8B82-74BD3DCB32B3}" presName="Accent" presStyleLbl="node1" presStyleIdx="1" presStyleCnt="2" custLinFactNeighborX="-48063"/>
      <dgm:spPr/>
    </dgm:pt>
    <dgm:pt modelId="{9870288E-812B-47FF-A44A-C71333B71F0D}" type="pres">
      <dgm:prSet presAssocID="{51090E6A-515E-4B3F-8B82-74BD3DCB32B3}" presName="Image1" presStyleLbl="fgImgPlace1" presStyleIdx="0" presStyleCnt="3" custLinFactY="100000" custLinFactNeighborX="-94735" custLinFactNeighborY="1389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a:ext>
      </dgm:extLst>
    </dgm:pt>
    <dgm:pt modelId="{44D36EB6-DD04-41E5-A190-FE0B6E7D5BCA}" type="pres">
      <dgm:prSet presAssocID="{51090E6A-515E-4B3F-8B82-74BD3DCB32B3}" presName="Child1" presStyleLbl="revTx" presStyleIdx="0" presStyleCnt="3" custScaleX="284565" custLinFactY="100000" custLinFactNeighborX="26898" custLinFactNeighborY="152846">
        <dgm:presLayoutVars>
          <dgm:chMax val="0"/>
          <dgm:chPref val="0"/>
          <dgm:bulletEnabled val="1"/>
        </dgm:presLayoutVars>
      </dgm:prSet>
      <dgm:spPr/>
    </dgm:pt>
    <dgm:pt modelId="{6D97773F-E21A-4919-B445-04DC405052FA}" type="pres">
      <dgm:prSet presAssocID="{FD7A3545-4B7E-4389-98F6-F484FB6A7EB3}" presName="Image2" presStyleCnt="0"/>
      <dgm:spPr/>
    </dgm:pt>
    <dgm:pt modelId="{F42BD332-8C1F-489A-9A1F-FA44E2310AD6}" type="pres">
      <dgm:prSet presAssocID="{FD7A3545-4B7E-4389-98F6-F484FB6A7EB3}" presName="Image" presStyleLbl="fgImgPlace1" presStyleIdx="1" presStyleCnt="3" custLinFactX="-32875" custLinFactY="-36528"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a:ext>
      </dgm:extLst>
    </dgm:pt>
    <dgm:pt modelId="{3E165B67-5702-4330-B49E-8F6F41D98189}" type="pres">
      <dgm:prSet presAssocID="{FD7A3545-4B7E-4389-98F6-F484FB6A7EB3}" presName="Child2" presStyleLbl="revTx" presStyleIdx="1" presStyleCnt="3" custScaleX="329725" custLinFactY="-37236" custLinFactNeighborX="19216" custLinFactNeighborY="-100000">
        <dgm:presLayoutVars>
          <dgm:chMax val="0"/>
          <dgm:chPref val="0"/>
          <dgm:bulletEnabled val="1"/>
        </dgm:presLayoutVars>
      </dgm:prSet>
      <dgm:spPr/>
    </dgm:pt>
    <dgm:pt modelId="{6F026EB8-A3FD-48F9-9BA8-0FF2F9DE3300}" type="pres">
      <dgm:prSet presAssocID="{CFAAE909-F602-492F-86EE-1206C5DD8E0A}" presName="Image3" presStyleCnt="0"/>
      <dgm:spPr/>
    </dgm:pt>
    <dgm:pt modelId="{C22DFC1D-A12E-489F-8075-9ADF94CC1137}" type="pres">
      <dgm:prSet presAssocID="{CFAAE909-F602-492F-86EE-1206C5DD8E0A}" presName="Image" presStyleLbl="fgImgPlace1" presStyleIdx="2" presStyleCnt="3" custLinFactY="-17695" custLinFactNeighborX="-75406"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reetlight"/>
        </a:ext>
      </dgm:extLst>
    </dgm:pt>
    <dgm:pt modelId="{F5D3A049-16C8-4E5F-826F-AA3AE93F1A06}" type="pres">
      <dgm:prSet presAssocID="{CFAAE909-F602-492F-86EE-1206C5DD8E0A}" presName="Child3" presStyleLbl="revTx" presStyleIdx="2" presStyleCnt="3" custScaleX="290692" custLinFactY="-23394" custLinFactNeighborX="25963" custLinFactNeighborY="-100000">
        <dgm:presLayoutVars>
          <dgm:chMax val="0"/>
          <dgm:chPref val="0"/>
          <dgm:bulletEnabled val="1"/>
        </dgm:presLayoutVars>
      </dgm:prSet>
      <dgm:spPr/>
    </dgm:pt>
  </dgm:ptLst>
  <dgm:cxnLst>
    <dgm:cxn modelId="{462AE709-E931-423F-9748-B7FA81FF2D6B}" type="presOf" srcId="{FD7A3545-4B7E-4389-98F6-F484FB6A7EB3}" destId="{3E165B67-5702-4330-B49E-8F6F41D98189}" srcOrd="0" destOrd="0" presId="urn:microsoft.com/office/officeart/2011/layout/RadialPictureList"/>
    <dgm:cxn modelId="{3E0D3438-3EC5-46D4-849F-B83F351E9B14}" type="presOf" srcId="{4D57B460-4685-4066-8C16-1881D91C88FD}" destId="{0EA8B7DE-D33C-47DE-989D-39F616433454}" srcOrd="0" destOrd="0" presId="urn:microsoft.com/office/officeart/2011/layout/RadialPictureList"/>
    <dgm:cxn modelId="{C0C9E53A-9E3C-41A7-B768-AA5965BCA2FD}" type="presOf" srcId="{691922FF-9B5C-4396-9C41-4B77F152293C}" destId="{970FD90D-C2E4-4A6C-B52C-B145640ED3FE}" srcOrd="0" destOrd="0" presId="urn:microsoft.com/office/officeart/2011/layout/RadialPictureList"/>
    <dgm:cxn modelId="{57175167-2008-4E93-AB36-A013422107DA}" type="presOf" srcId="{51090E6A-515E-4B3F-8B82-74BD3DCB32B3}" destId="{44D36EB6-DD04-41E5-A190-FE0B6E7D5BCA}" srcOrd="0" destOrd="0" presId="urn:microsoft.com/office/officeart/2011/layout/RadialPictureList"/>
    <dgm:cxn modelId="{B73D556B-1983-4B7E-BE83-CA6589188D3F}" type="presOf" srcId="{CFAAE909-F602-492F-86EE-1206C5DD8E0A}" destId="{F5D3A049-16C8-4E5F-826F-AA3AE93F1A06}" srcOrd="0" destOrd="0" presId="urn:microsoft.com/office/officeart/2011/layout/RadialPictureList"/>
    <dgm:cxn modelId="{FF68B589-3EF3-4314-9460-BF4406DA5958}" srcId="{4D57B460-4685-4066-8C16-1881D91C88FD}" destId="{51090E6A-515E-4B3F-8B82-74BD3DCB32B3}" srcOrd="0" destOrd="0" parTransId="{F2B3ECA8-1A5F-4AAC-8102-610B02E8418D}" sibTransId="{1F9C4BC4-AD5B-4C85-A651-F78A7A28243B}"/>
    <dgm:cxn modelId="{6D6D618D-D53C-4EC4-816B-21CF9647627D}" srcId="{691922FF-9B5C-4396-9C41-4B77F152293C}" destId="{4D57B460-4685-4066-8C16-1881D91C88FD}" srcOrd="0" destOrd="0" parTransId="{7F8BF7E7-3A58-4DFC-B3A8-5A119D6A3036}" sibTransId="{6C406DDA-BEFE-48FA-8DBD-64A44A67A3E9}"/>
    <dgm:cxn modelId="{C7CB0BA8-1034-4EB6-8354-4AE35F8B14F1}" srcId="{4D57B460-4685-4066-8C16-1881D91C88FD}" destId="{FD7A3545-4B7E-4389-98F6-F484FB6A7EB3}" srcOrd="1" destOrd="0" parTransId="{C3B70D88-3CC5-4B85-8D47-F506FAC71C54}" sibTransId="{8451DED2-C810-44B0-A568-95FAB31E70B8}"/>
    <dgm:cxn modelId="{3C04FFBA-36D6-48AB-82C8-FD907DF7272F}" srcId="{4D57B460-4685-4066-8C16-1881D91C88FD}" destId="{CFAAE909-F602-492F-86EE-1206C5DD8E0A}" srcOrd="2" destOrd="0" parTransId="{1E241629-7672-4E2E-961B-5F7DBF1BA31B}" sibTransId="{6DF85071-29CF-435E-83E9-CA6867DB3C43}"/>
    <dgm:cxn modelId="{8BCBF303-3CB7-4838-BA01-4B568E3A70C3}" type="presParOf" srcId="{970FD90D-C2E4-4A6C-B52C-B145640ED3FE}" destId="{0EA8B7DE-D33C-47DE-989D-39F616433454}" srcOrd="0" destOrd="0" presId="urn:microsoft.com/office/officeart/2011/layout/RadialPictureList"/>
    <dgm:cxn modelId="{341DCAEA-6768-42FE-B997-DBEF95DA37ED}" type="presParOf" srcId="{970FD90D-C2E4-4A6C-B52C-B145640ED3FE}" destId="{1E434473-4718-4A5F-BB38-D9308567EB8D}" srcOrd="1" destOrd="0" presId="urn:microsoft.com/office/officeart/2011/layout/RadialPictureList"/>
    <dgm:cxn modelId="{44447ACC-1CAA-411C-BAC7-76D5FF4FD140}" type="presParOf" srcId="{970FD90D-C2E4-4A6C-B52C-B145640ED3FE}" destId="{9870288E-812B-47FF-A44A-C71333B71F0D}" srcOrd="2" destOrd="0" presId="urn:microsoft.com/office/officeart/2011/layout/RadialPictureList"/>
    <dgm:cxn modelId="{2E8A58F3-8E5A-449D-B5A8-E84E70C66DB0}" type="presParOf" srcId="{970FD90D-C2E4-4A6C-B52C-B145640ED3FE}" destId="{44D36EB6-DD04-41E5-A190-FE0B6E7D5BCA}" srcOrd="3" destOrd="0" presId="urn:microsoft.com/office/officeart/2011/layout/RadialPictureList"/>
    <dgm:cxn modelId="{78456350-5559-459D-BA9A-9B22FC509450}" type="presParOf" srcId="{970FD90D-C2E4-4A6C-B52C-B145640ED3FE}" destId="{6D97773F-E21A-4919-B445-04DC405052FA}" srcOrd="4" destOrd="0" presId="urn:microsoft.com/office/officeart/2011/layout/RadialPictureList"/>
    <dgm:cxn modelId="{B29307DF-3237-4245-A36B-8DE73338AA00}" type="presParOf" srcId="{6D97773F-E21A-4919-B445-04DC405052FA}" destId="{F42BD332-8C1F-489A-9A1F-FA44E2310AD6}" srcOrd="0" destOrd="0" presId="urn:microsoft.com/office/officeart/2011/layout/RadialPictureList"/>
    <dgm:cxn modelId="{804041BB-1146-4E68-9CCF-736DBFE4A9D4}" type="presParOf" srcId="{970FD90D-C2E4-4A6C-B52C-B145640ED3FE}" destId="{3E165B67-5702-4330-B49E-8F6F41D98189}" srcOrd="5" destOrd="0" presId="urn:microsoft.com/office/officeart/2011/layout/RadialPictureList"/>
    <dgm:cxn modelId="{1568528F-79B7-4E11-BFAF-01DA40BEB44E}" type="presParOf" srcId="{970FD90D-C2E4-4A6C-B52C-B145640ED3FE}" destId="{6F026EB8-A3FD-48F9-9BA8-0FF2F9DE3300}" srcOrd="6" destOrd="0" presId="urn:microsoft.com/office/officeart/2011/layout/RadialPictureList"/>
    <dgm:cxn modelId="{B6A1B0DB-3C79-43ED-951D-EA1F68456306}" type="presParOf" srcId="{6F026EB8-A3FD-48F9-9BA8-0FF2F9DE3300}" destId="{C22DFC1D-A12E-489F-8075-9ADF94CC1137}" srcOrd="0" destOrd="0" presId="urn:microsoft.com/office/officeart/2011/layout/RadialPictureList"/>
    <dgm:cxn modelId="{00EDB5B4-E93F-4F64-A64C-FB9014ECE34D}" type="presParOf" srcId="{970FD90D-C2E4-4A6C-B52C-B145640ED3FE}" destId="{F5D3A049-16C8-4E5F-826F-AA3AE93F1A06}"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BAC49-36C6-43DF-BC82-D935654B8FC2}"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37FD7B5A-07EB-4AAB-B9F9-DDF5E15B263F}">
      <dgm:prSet phldrT="[Text]" custT="1"/>
      <dgm:spPr/>
      <dgm:t>
        <a:bodyPr/>
        <a:lstStyle/>
        <a:p>
          <a:r>
            <a:rPr lang="en-US" sz="2400" b="1" dirty="0"/>
            <a:t>Planning </a:t>
          </a:r>
        </a:p>
      </dgm:t>
    </dgm:pt>
    <dgm:pt modelId="{C347085B-54D1-448A-B8A5-9A6D61E2846F}" type="parTrans" cxnId="{DC592254-36FA-41EA-B4D5-315DFD16D3CF}">
      <dgm:prSet/>
      <dgm:spPr/>
      <dgm:t>
        <a:bodyPr/>
        <a:lstStyle/>
        <a:p>
          <a:endParaRPr lang="en-US"/>
        </a:p>
      </dgm:t>
    </dgm:pt>
    <dgm:pt modelId="{3A7E4938-4F87-4D01-914E-E7673A502CA0}" type="sibTrans" cxnId="{DC592254-36FA-41EA-B4D5-315DFD16D3CF}">
      <dgm:prSet/>
      <dgm:spPr/>
      <dgm:t>
        <a:bodyPr/>
        <a:lstStyle/>
        <a:p>
          <a:endParaRPr lang="en-US"/>
        </a:p>
      </dgm:t>
    </dgm:pt>
    <dgm:pt modelId="{66E44E74-0457-4A1E-BD53-994BFC171A9A}">
      <dgm:prSet phldrT="[Text]" custT="1"/>
      <dgm:spPr/>
      <dgm:t>
        <a:bodyPr/>
        <a:lstStyle/>
        <a:p>
          <a:r>
            <a:rPr lang="en-GB" sz="2000" b="1" dirty="0"/>
            <a:t>Help develop social, political and scientific consensus on priorities &amp; targets</a:t>
          </a:r>
          <a:endParaRPr lang="en-US" sz="2000" b="1" dirty="0"/>
        </a:p>
      </dgm:t>
    </dgm:pt>
    <dgm:pt modelId="{371CAB87-B19F-41F5-8C71-1797C6A5202C}" type="parTrans" cxnId="{D98CACEC-A219-47B4-9B0F-6077D9734B68}">
      <dgm:prSet/>
      <dgm:spPr/>
      <dgm:t>
        <a:bodyPr/>
        <a:lstStyle/>
        <a:p>
          <a:endParaRPr lang="en-US"/>
        </a:p>
      </dgm:t>
    </dgm:pt>
    <dgm:pt modelId="{7F972D62-4954-4802-ABCD-AB5FBC93A656}" type="sibTrans" cxnId="{D98CACEC-A219-47B4-9B0F-6077D9734B68}">
      <dgm:prSet/>
      <dgm:spPr/>
      <dgm:t>
        <a:bodyPr/>
        <a:lstStyle/>
        <a:p>
          <a:endParaRPr lang="en-US"/>
        </a:p>
      </dgm:t>
    </dgm:pt>
    <dgm:pt modelId="{7288D240-7ACF-44CF-B89B-9685B8CD6F6A}">
      <dgm:prSet phldrT="[Text]" custT="1"/>
      <dgm:spPr/>
      <dgm:t>
        <a:bodyPr/>
        <a:lstStyle/>
        <a:p>
          <a:r>
            <a:rPr lang="en-US" sz="2400" b="1" dirty="0"/>
            <a:t>Delivery/action  </a:t>
          </a:r>
        </a:p>
      </dgm:t>
    </dgm:pt>
    <dgm:pt modelId="{037114BD-44D0-46E6-ACAF-63FB37607F02}" type="parTrans" cxnId="{0242128B-87D4-49FF-9F20-DB04AF58E50A}">
      <dgm:prSet/>
      <dgm:spPr/>
      <dgm:t>
        <a:bodyPr/>
        <a:lstStyle/>
        <a:p>
          <a:endParaRPr lang="en-US"/>
        </a:p>
      </dgm:t>
    </dgm:pt>
    <dgm:pt modelId="{70D4EEB4-EBFE-41A3-96B5-606D1F0E29C2}" type="sibTrans" cxnId="{0242128B-87D4-49FF-9F20-DB04AF58E50A}">
      <dgm:prSet/>
      <dgm:spPr/>
      <dgm:t>
        <a:bodyPr/>
        <a:lstStyle/>
        <a:p>
          <a:endParaRPr lang="en-US"/>
        </a:p>
      </dgm:t>
    </dgm:pt>
    <dgm:pt modelId="{4677AB52-76B7-468C-9F10-CCF70E8B65EF}">
      <dgm:prSet phldrT="[Text]" custT="1"/>
      <dgm:spPr/>
      <dgm:t>
        <a:bodyPr/>
        <a:lstStyle/>
        <a:p>
          <a:r>
            <a:rPr lang="en-US" sz="2400" b="1" dirty="0"/>
            <a:t>Follow up and review</a:t>
          </a:r>
        </a:p>
      </dgm:t>
    </dgm:pt>
    <dgm:pt modelId="{A9777F97-79EB-4586-889D-9A46EE905262}" type="parTrans" cxnId="{7145184B-9B2E-4E3A-BE7A-84F010F6FEBD}">
      <dgm:prSet/>
      <dgm:spPr/>
      <dgm:t>
        <a:bodyPr/>
        <a:lstStyle/>
        <a:p>
          <a:endParaRPr lang="en-US"/>
        </a:p>
      </dgm:t>
    </dgm:pt>
    <dgm:pt modelId="{8B803EDA-B4E4-43F0-80E4-6E6058982610}" type="sibTrans" cxnId="{7145184B-9B2E-4E3A-BE7A-84F010F6FEBD}">
      <dgm:prSet/>
      <dgm:spPr/>
      <dgm:t>
        <a:bodyPr/>
        <a:lstStyle/>
        <a:p>
          <a:endParaRPr lang="en-US"/>
        </a:p>
      </dgm:t>
    </dgm:pt>
    <dgm:pt modelId="{0704084F-C9CA-40C5-9595-39DC34418048}">
      <dgm:prSet phldrT="[Text]" custT="1"/>
      <dgm:spPr/>
      <dgm:t>
        <a:bodyPr/>
        <a:lstStyle/>
        <a:p>
          <a:r>
            <a:rPr lang="en-GB" sz="2000" b="1" dirty="0"/>
            <a:t>Data gaps</a:t>
          </a:r>
          <a:endParaRPr lang="en-US" sz="2000" b="1" dirty="0"/>
        </a:p>
      </dgm:t>
    </dgm:pt>
    <dgm:pt modelId="{1B597853-1E44-4E0C-A8D7-C2BAD8A27EF2}" type="parTrans" cxnId="{EA87DAF4-DCCC-403D-8CE5-80C6773A418B}">
      <dgm:prSet/>
      <dgm:spPr/>
      <dgm:t>
        <a:bodyPr/>
        <a:lstStyle/>
        <a:p>
          <a:endParaRPr lang="en-US"/>
        </a:p>
      </dgm:t>
    </dgm:pt>
    <dgm:pt modelId="{F0AC83CE-8C56-4079-B6DE-BD533F7E0443}" type="sibTrans" cxnId="{EA87DAF4-DCCC-403D-8CE5-80C6773A418B}">
      <dgm:prSet/>
      <dgm:spPr/>
      <dgm:t>
        <a:bodyPr/>
        <a:lstStyle/>
        <a:p>
          <a:endParaRPr lang="en-US"/>
        </a:p>
      </dgm:t>
    </dgm:pt>
    <dgm:pt modelId="{CF580F2F-7712-425D-8BB0-A84DB47D1872}">
      <dgm:prSet custT="1"/>
      <dgm:spPr/>
      <dgm:t>
        <a:bodyPr/>
        <a:lstStyle/>
        <a:p>
          <a:r>
            <a:rPr lang="en-GB" sz="2000" b="1" dirty="0"/>
            <a:t>Strengthen integration and policy coherence</a:t>
          </a:r>
        </a:p>
      </dgm:t>
    </dgm:pt>
    <dgm:pt modelId="{82847B35-541B-41B1-86DB-99ECD5D0FAA3}" type="parTrans" cxnId="{3968D89A-59F0-491B-A7C1-A077095745B2}">
      <dgm:prSet/>
      <dgm:spPr/>
      <dgm:t>
        <a:bodyPr/>
        <a:lstStyle/>
        <a:p>
          <a:endParaRPr lang="en-US"/>
        </a:p>
      </dgm:t>
    </dgm:pt>
    <dgm:pt modelId="{B74A9D37-635C-456E-81EB-B488F302B233}" type="sibTrans" cxnId="{3968D89A-59F0-491B-A7C1-A077095745B2}">
      <dgm:prSet/>
      <dgm:spPr/>
      <dgm:t>
        <a:bodyPr/>
        <a:lstStyle/>
        <a:p>
          <a:endParaRPr lang="en-US"/>
        </a:p>
      </dgm:t>
    </dgm:pt>
    <dgm:pt modelId="{49712276-3DC9-4D40-AD7B-E2C07BFFCAAF}">
      <dgm:prSet custT="1"/>
      <dgm:spPr/>
      <dgm:t>
        <a:bodyPr/>
        <a:lstStyle/>
        <a:p>
          <a:r>
            <a:rPr lang="en-GB" sz="2000" b="1" dirty="0"/>
            <a:t>Ensuring that the perspectives of the disadvantaged are taken into account</a:t>
          </a:r>
        </a:p>
      </dgm:t>
    </dgm:pt>
    <dgm:pt modelId="{6A2E9B6A-604E-4B1E-9B7F-99981017AB4B}" type="parTrans" cxnId="{406B1DB4-2531-46BA-B29D-F630E7194F28}">
      <dgm:prSet/>
      <dgm:spPr/>
      <dgm:t>
        <a:bodyPr/>
        <a:lstStyle/>
        <a:p>
          <a:endParaRPr lang="en-US"/>
        </a:p>
      </dgm:t>
    </dgm:pt>
    <dgm:pt modelId="{07E1C203-E204-4B80-9443-8C2764D6ECD4}" type="sibTrans" cxnId="{406B1DB4-2531-46BA-B29D-F630E7194F28}">
      <dgm:prSet/>
      <dgm:spPr/>
      <dgm:t>
        <a:bodyPr/>
        <a:lstStyle/>
        <a:p>
          <a:endParaRPr lang="en-US"/>
        </a:p>
      </dgm:t>
    </dgm:pt>
    <dgm:pt modelId="{C39914E7-A2A0-4D1D-AB82-559EABA94BF0}">
      <dgm:prSet custT="1"/>
      <dgm:spPr/>
      <dgm:t>
        <a:bodyPr/>
        <a:lstStyle/>
        <a:p>
          <a:pPr>
            <a:buFont typeface="Symbol" panose="05050102010706020507" pitchFamily="18" charset="2"/>
            <a:buChar char=""/>
          </a:pPr>
          <a:r>
            <a:rPr lang="en-GB" sz="2000" b="1" dirty="0"/>
            <a:t>Spread the word - public outreach and awareness</a:t>
          </a:r>
        </a:p>
      </dgm:t>
    </dgm:pt>
    <dgm:pt modelId="{29B10B8A-4E49-4822-ACEF-32B7CD73553A}" type="parTrans" cxnId="{0ACDC4CC-8804-49AB-B58C-CA7157EAA649}">
      <dgm:prSet/>
      <dgm:spPr/>
      <dgm:t>
        <a:bodyPr/>
        <a:lstStyle/>
        <a:p>
          <a:endParaRPr lang="en-US"/>
        </a:p>
      </dgm:t>
    </dgm:pt>
    <dgm:pt modelId="{4E43CFD4-4AC5-4CF7-88FC-055C23987A1C}" type="sibTrans" cxnId="{0ACDC4CC-8804-49AB-B58C-CA7157EAA649}">
      <dgm:prSet/>
      <dgm:spPr/>
      <dgm:t>
        <a:bodyPr/>
        <a:lstStyle/>
        <a:p>
          <a:endParaRPr lang="en-US"/>
        </a:p>
      </dgm:t>
    </dgm:pt>
    <dgm:pt modelId="{D05FCC69-F8D2-4493-9D94-0C26D4E85730}">
      <dgm:prSet/>
      <dgm:spPr/>
      <dgm:t>
        <a:bodyPr/>
        <a:lstStyle/>
        <a:p>
          <a:pPr>
            <a:buFont typeface="Symbol" panose="05050102010706020507" pitchFamily="18" charset="2"/>
            <a:buChar char=""/>
          </a:pPr>
          <a:endParaRPr lang="en-GB" sz="1200" dirty="0"/>
        </a:p>
      </dgm:t>
    </dgm:pt>
    <dgm:pt modelId="{8DDD0944-706F-49A2-91E3-5246FB6542C4}" type="parTrans" cxnId="{3BA23985-CAEC-487A-8476-F3D407EED96A}">
      <dgm:prSet/>
      <dgm:spPr/>
      <dgm:t>
        <a:bodyPr/>
        <a:lstStyle/>
        <a:p>
          <a:endParaRPr lang="en-US"/>
        </a:p>
      </dgm:t>
    </dgm:pt>
    <dgm:pt modelId="{09D284A5-B3E1-4CF0-A3F1-4DFD7483979A}" type="sibTrans" cxnId="{3BA23985-CAEC-487A-8476-F3D407EED96A}">
      <dgm:prSet/>
      <dgm:spPr/>
      <dgm:t>
        <a:bodyPr/>
        <a:lstStyle/>
        <a:p>
          <a:endParaRPr lang="en-US"/>
        </a:p>
      </dgm:t>
    </dgm:pt>
    <dgm:pt modelId="{828BA9A0-EE5D-48E1-B10D-6AAFB9894209}">
      <dgm:prSet custT="1"/>
      <dgm:spPr/>
      <dgm:t>
        <a:bodyPr/>
        <a:lstStyle/>
        <a:p>
          <a:r>
            <a:rPr lang="en-GB" sz="2000" b="1" dirty="0"/>
            <a:t>Partnerships for delivery</a:t>
          </a:r>
        </a:p>
      </dgm:t>
    </dgm:pt>
    <dgm:pt modelId="{A5336421-4F07-4634-889E-739B4EB16A6B}" type="parTrans" cxnId="{1EEDBA4D-5528-4F31-9552-3A4D01972544}">
      <dgm:prSet/>
      <dgm:spPr/>
      <dgm:t>
        <a:bodyPr/>
        <a:lstStyle/>
        <a:p>
          <a:endParaRPr lang="en-US"/>
        </a:p>
      </dgm:t>
    </dgm:pt>
    <dgm:pt modelId="{3FFC44F8-A41D-40C4-ACD5-9CD514C405E3}" type="sibTrans" cxnId="{1EEDBA4D-5528-4F31-9552-3A4D01972544}">
      <dgm:prSet/>
      <dgm:spPr/>
      <dgm:t>
        <a:bodyPr/>
        <a:lstStyle/>
        <a:p>
          <a:endParaRPr lang="en-US"/>
        </a:p>
      </dgm:t>
    </dgm:pt>
    <dgm:pt modelId="{ABAF7E02-D272-4F31-A394-864AB2553DD9}">
      <dgm:prSet phldrT="[Text]" custT="1"/>
      <dgm:spPr/>
      <dgm:t>
        <a:bodyPr/>
        <a:lstStyle/>
        <a:p>
          <a:r>
            <a:rPr lang="en-US" sz="2000" b="1" dirty="0"/>
            <a:t>Help define data disaggregation needs</a:t>
          </a:r>
        </a:p>
      </dgm:t>
    </dgm:pt>
    <dgm:pt modelId="{AFB9E4CC-BEB2-4D22-B0EF-BA015045530F}" type="parTrans" cxnId="{54F2BA10-F18E-4894-8F21-0D6435413B5F}">
      <dgm:prSet/>
      <dgm:spPr/>
      <dgm:t>
        <a:bodyPr/>
        <a:lstStyle/>
        <a:p>
          <a:endParaRPr lang="en-US"/>
        </a:p>
      </dgm:t>
    </dgm:pt>
    <dgm:pt modelId="{B839E775-01A6-4B1A-B71A-D5C31B3B8BFE}" type="sibTrans" cxnId="{54F2BA10-F18E-4894-8F21-0D6435413B5F}">
      <dgm:prSet/>
      <dgm:spPr/>
      <dgm:t>
        <a:bodyPr/>
        <a:lstStyle/>
        <a:p>
          <a:endParaRPr lang="en-US"/>
        </a:p>
      </dgm:t>
    </dgm:pt>
    <dgm:pt modelId="{DD5C4606-0C29-42AB-A527-46482B607DD7}">
      <dgm:prSet custT="1"/>
      <dgm:spPr/>
      <dgm:t>
        <a:bodyPr/>
        <a:lstStyle/>
        <a:p>
          <a:pPr>
            <a:buFont typeface="Symbol" panose="05050102010706020507" pitchFamily="18" charset="2"/>
            <a:buChar char=""/>
          </a:pPr>
          <a:r>
            <a:rPr lang="en-GB" sz="2000" b="1" dirty="0"/>
            <a:t>Shared vision and awareness at  national/province/district &amp; community levels</a:t>
          </a:r>
        </a:p>
      </dgm:t>
    </dgm:pt>
    <dgm:pt modelId="{D1253484-C0A5-4608-8D29-5944DB79941D}" type="parTrans" cxnId="{7E2F8681-0603-476F-8C5A-9BBFF9BA4A1B}">
      <dgm:prSet/>
      <dgm:spPr/>
      <dgm:t>
        <a:bodyPr/>
        <a:lstStyle/>
        <a:p>
          <a:endParaRPr lang="en-US"/>
        </a:p>
      </dgm:t>
    </dgm:pt>
    <dgm:pt modelId="{C56D1D81-4575-4547-BF23-7AD6F53B76E2}" type="sibTrans" cxnId="{7E2F8681-0603-476F-8C5A-9BBFF9BA4A1B}">
      <dgm:prSet/>
      <dgm:spPr/>
      <dgm:t>
        <a:bodyPr/>
        <a:lstStyle/>
        <a:p>
          <a:endParaRPr lang="en-US"/>
        </a:p>
      </dgm:t>
    </dgm:pt>
    <dgm:pt modelId="{B444AC3E-C4E9-4AD3-B405-C549CEB6C659}">
      <dgm:prSet phldrT="[Text]" custT="1"/>
      <dgm:spPr/>
      <dgm:t>
        <a:bodyPr/>
        <a:lstStyle/>
        <a:p>
          <a:r>
            <a:rPr lang="en-GB" sz="2000" b="1" dirty="0"/>
            <a:t>Develop social consensus on progress, priorities and gaps</a:t>
          </a:r>
          <a:endParaRPr lang="en-US" sz="2000" b="1" dirty="0"/>
        </a:p>
      </dgm:t>
    </dgm:pt>
    <dgm:pt modelId="{02E48A4A-13DA-4FD0-906B-B2656D9E108F}" type="parTrans" cxnId="{771E41D8-9312-4B41-A19E-B1354E37ED9C}">
      <dgm:prSet/>
      <dgm:spPr/>
    </dgm:pt>
    <dgm:pt modelId="{9BB315F6-E100-4536-9BB9-1D228E73AE68}" type="sibTrans" cxnId="{771E41D8-9312-4B41-A19E-B1354E37ED9C}">
      <dgm:prSet/>
      <dgm:spPr/>
    </dgm:pt>
    <dgm:pt modelId="{6DEBE33F-7170-48D1-A9C8-ED7824F7751B}" type="pres">
      <dgm:prSet presAssocID="{BACBAC49-36C6-43DF-BC82-D935654B8FC2}" presName="linear" presStyleCnt="0">
        <dgm:presLayoutVars>
          <dgm:dir/>
          <dgm:resizeHandles val="exact"/>
        </dgm:presLayoutVars>
      </dgm:prSet>
      <dgm:spPr/>
    </dgm:pt>
    <dgm:pt modelId="{ED63A296-B218-4840-AA75-050DBB3A0DFB}" type="pres">
      <dgm:prSet presAssocID="{37FD7B5A-07EB-4AAB-B9F9-DDF5E15B263F}" presName="comp" presStyleCnt="0"/>
      <dgm:spPr/>
    </dgm:pt>
    <dgm:pt modelId="{169F8179-E5CB-48AC-9063-7F66A013E9DF}" type="pres">
      <dgm:prSet presAssocID="{37FD7B5A-07EB-4AAB-B9F9-DDF5E15B263F}" presName="box" presStyleLbl="node1" presStyleIdx="0" presStyleCnt="3" custLinFactNeighborX="840"/>
      <dgm:spPr/>
    </dgm:pt>
    <dgm:pt modelId="{46F350FD-51F0-4869-88FB-5E1541B0226D}" type="pres">
      <dgm:prSet presAssocID="{37FD7B5A-07EB-4AAB-B9F9-DDF5E15B263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7000" b="-47000"/>
          </a:stretch>
        </a:blipFill>
      </dgm:spPr>
      <dgm:extLst>
        <a:ext uri="{E40237B7-FDA0-4F09-8148-C483321AD2D9}">
          <dgm14:cNvPr xmlns:dgm14="http://schemas.microsoft.com/office/drawing/2010/diagram" id="0" name="" descr="Bullseye"/>
        </a:ext>
      </dgm:extLst>
    </dgm:pt>
    <dgm:pt modelId="{DCD84A3B-33E0-4FEF-B8FA-96A97C8995A6}" type="pres">
      <dgm:prSet presAssocID="{37FD7B5A-07EB-4AAB-B9F9-DDF5E15B263F}" presName="text" presStyleLbl="node1" presStyleIdx="0" presStyleCnt="3">
        <dgm:presLayoutVars>
          <dgm:bulletEnabled val="1"/>
        </dgm:presLayoutVars>
      </dgm:prSet>
      <dgm:spPr/>
    </dgm:pt>
    <dgm:pt modelId="{E63CCA6E-57FB-408B-919A-3F7E5D515F5A}" type="pres">
      <dgm:prSet presAssocID="{3A7E4938-4F87-4D01-914E-E7673A502CA0}" presName="spacer" presStyleCnt="0"/>
      <dgm:spPr/>
    </dgm:pt>
    <dgm:pt modelId="{5C02EDCA-EC5E-4106-B68C-31B8DBD67AA6}" type="pres">
      <dgm:prSet presAssocID="{7288D240-7ACF-44CF-B89B-9685B8CD6F6A}" presName="comp" presStyleCnt="0"/>
      <dgm:spPr/>
    </dgm:pt>
    <dgm:pt modelId="{A37E83A0-2AB2-44D8-A084-641D6D4709B1}" type="pres">
      <dgm:prSet presAssocID="{7288D240-7ACF-44CF-B89B-9685B8CD6F6A}" presName="box" presStyleLbl="node1" presStyleIdx="1" presStyleCnt="3"/>
      <dgm:spPr/>
    </dgm:pt>
    <dgm:pt modelId="{5620C688-94E2-4966-8349-463A7D4192FB}" type="pres">
      <dgm:prSet presAssocID="{7288D240-7ACF-44CF-B89B-9685B8CD6F6A}"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7000" b="-47000"/>
          </a:stretch>
        </a:blipFill>
      </dgm:spPr>
      <dgm:extLst>
        <a:ext uri="{E40237B7-FDA0-4F09-8148-C483321AD2D9}">
          <dgm14:cNvPr xmlns:dgm14="http://schemas.microsoft.com/office/drawing/2010/diagram" id="0" name="" descr="Mining Tools"/>
        </a:ext>
      </dgm:extLst>
    </dgm:pt>
    <dgm:pt modelId="{1352F286-8542-4F7F-9FF7-739ADCFC240A}" type="pres">
      <dgm:prSet presAssocID="{7288D240-7ACF-44CF-B89B-9685B8CD6F6A}" presName="text" presStyleLbl="node1" presStyleIdx="1" presStyleCnt="3">
        <dgm:presLayoutVars>
          <dgm:bulletEnabled val="1"/>
        </dgm:presLayoutVars>
      </dgm:prSet>
      <dgm:spPr/>
    </dgm:pt>
    <dgm:pt modelId="{F40E15CD-96DE-4EA1-8C0C-218C471318D5}" type="pres">
      <dgm:prSet presAssocID="{70D4EEB4-EBFE-41A3-96B5-606D1F0E29C2}" presName="spacer" presStyleCnt="0"/>
      <dgm:spPr/>
    </dgm:pt>
    <dgm:pt modelId="{A7F4C211-432E-4751-B92D-106E4C5114D3}" type="pres">
      <dgm:prSet presAssocID="{4677AB52-76B7-468C-9F10-CCF70E8B65EF}" presName="comp" presStyleCnt="0"/>
      <dgm:spPr/>
    </dgm:pt>
    <dgm:pt modelId="{F67F82A3-04F5-401D-9DCF-48E7FF3DBE38}" type="pres">
      <dgm:prSet presAssocID="{4677AB52-76B7-468C-9F10-CCF70E8B65EF}" presName="box" presStyleLbl="node1" presStyleIdx="2" presStyleCnt="3"/>
      <dgm:spPr/>
    </dgm:pt>
    <dgm:pt modelId="{88090402-E596-473D-81B7-946E104E7804}" type="pres">
      <dgm:prSet presAssocID="{4677AB52-76B7-468C-9F10-CCF70E8B65EF}"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7000" b="-47000"/>
          </a:stretch>
        </a:blipFill>
      </dgm:spPr>
      <dgm:extLst>
        <a:ext uri="{E40237B7-FDA0-4F09-8148-C483321AD2D9}">
          <dgm14:cNvPr xmlns:dgm14="http://schemas.microsoft.com/office/drawing/2010/diagram" id="0" name="" descr="Bar chart"/>
        </a:ext>
      </dgm:extLst>
    </dgm:pt>
    <dgm:pt modelId="{E2B21FD8-8FCA-4E11-BDDD-37785B6073B7}" type="pres">
      <dgm:prSet presAssocID="{4677AB52-76B7-468C-9F10-CCF70E8B65EF}" presName="text" presStyleLbl="node1" presStyleIdx="2" presStyleCnt="3">
        <dgm:presLayoutVars>
          <dgm:bulletEnabled val="1"/>
        </dgm:presLayoutVars>
      </dgm:prSet>
      <dgm:spPr/>
    </dgm:pt>
  </dgm:ptLst>
  <dgm:cxnLst>
    <dgm:cxn modelId="{481C4D03-A9C3-4034-AC5B-ED4DE9B452DF}" type="presOf" srcId="{ABAF7E02-D272-4F31-A394-864AB2553DD9}" destId="{E2B21FD8-8FCA-4E11-BDDD-37785B6073B7}" srcOrd="1" destOrd="1" presId="urn:microsoft.com/office/officeart/2005/8/layout/vList4"/>
    <dgm:cxn modelId="{A3DBD903-46EE-42C3-9D97-38B54CF6EBED}" type="presOf" srcId="{0704084F-C9CA-40C5-9595-39DC34418048}" destId="{F67F82A3-04F5-401D-9DCF-48E7FF3DBE38}" srcOrd="0" destOrd="3" presId="urn:microsoft.com/office/officeart/2005/8/layout/vList4"/>
    <dgm:cxn modelId="{4255C404-0615-4A95-B2B0-151F57B057EA}" type="presOf" srcId="{828BA9A0-EE5D-48E1-B10D-6AAFB9894209}" destId="{1352F286-8542-4F7F-9FF7-739ADCFC240A}" srcOrd="1" destOrd="3" presId="urn:microsoft.com/office/officeart/2005/8/layout/vList4"/>
    <dgm:cxn modelId="{825F8D0A-329E-416B-9505-75E05D7C6A5E}" type="presOf" srcId="{66E44E74-0457-4A1E-BD53-994BFC171A9A}" destId="{DCD84A3B-33E0-4FEF-B8FA-96A97C8995A6}" srcOrd="1" destOrd="1" presId="urn:microsoft.com/office/officeart/2005/8/layout/vList4"/>
    <dgm:cxn modelId="{8758BF0A-7FE9-4E17-A9D8-B05912DD6C05}" type="presOf" srcId="{ABAF7E02-D272-4F31-A394-864AB2553DD9}" destId="{F67F82A3-04F5-401D-9DCF-48E7FF3DBE38}" srcOrd="0" destOrd="1" presId="urn:microsoft.com/office/officeart/2005/8/layout/vList4"/>
    <dgm:cxn modelId="{BDFB030B-B4FC-43C3-852D-E6EB7619E4B3}" type="presOf" srcId="{D05FCC69-F8D2-4493-9D94-0C26D4E85730}" destId="{A37E83A0-2AB2-44D8-A084-641D6D4709B1}" srcOrd="0" destOrd="4" presId="urn:microsoft.com/office/officeart/2005/8/layout/vList4"/>
    <dgm:cxn modelId="{2E993B0E-4B09-4BDC-9AB6-C23A8DFDA07D}" type="presOf" srcId="{C39914E7-A2A0-4D1D-AB82-559EABA94BF0}" destId="{A37E83A0-2AB2-44D8-A084-641D6D4709B1}" srcOrd="0" destOrd="1" presId="urn:microsoft.com/office/officeart/2005/8/layout/vList4"/>
    <dgm:cxn modelId="{54F2BA10-F18E-4894-8F21-0D6435413B5F}" srcId="{4677AB52-76B7-468C-9F10-CCF70E8B65EF}" destId="{ABAF7E02-D272-4F31-A394-864AB2553DD9}" srcOrd="0" destOrd="0" parTransId="{AFB9E4CC-BEB2-4D22-B0EF-BA015045530F}" sibTransId="{B839E775-01A6-4B1A-B71A-D5C31B3B8BFE}"/>
    <dgm:cxn modelId="{0A2D8023-FAAD-4294-BB77-3B83CAEC0145}" type="presOf" srcId="{BACBAC49-36C6-43DF-BC82-D935654B8FC2}" destId="{6DEBE33F-7170-48D1-A9C8-ED7824F7751B}" srcOrd="0" destOrd="0" presId="urn:microsoft.com/office/officeart/2005/8/layout/vList4"/>
    <dgm:cxn modelId="{8AC1EA24-2AD6-4CFA-9D3C-09540FF6C0F6}" type="presOf" srcId="{7288D240-7ACF-44CF-B89B-9685B8CD6F6A}" destId="{A37E83A0-2AB2-44D8-A084-641D6D4709B1}" srcOrd="0" destOrd="0" presId="urn:microsoft.com/office/officeart/2005/8/layout/vList4"/>
    <dgm:cxn modelId="{10735B27-276F-4A15-9C3F-B3AEA391B557}" type="presOf" srcId="{828BA9A0-EE5D-48E1-B10D-6AAFB9894209}" destId="{A37E83A0-2AB2-44D8-A084-641D6D4709B1}" srcOrd="0" destOrd="3" presId="urn:microsoft.com/office/officeart/2005/8/layout/vList4"/>
    <dgm:cxn modelId="{2EA19535-E7EC-46C8-B245-3B0D8C1EDAFC}" type="presOf" srcId="{0704084F-C9CA-40C5-9595-39DC34418048}" destId="{E2B21FD8-8FCA-4E11-BDDD-37785B6073B7}" srcOrd="1" destOrd="3" presId="urn:microsoft.com/office/officeart/2005/8/layout/vList4"/>
    <dgm:cxn modelId="{7145184B-9B2E-4E3A-BE7A-84F010F6FEBD}" srcId="{BACBAC49-36C6-43DF-BC82-D935654B8FC2}" destId="{4677AB52-76B7-468C-9F10-CCF70E8B65EF}" srcOrd="2" destOrd="0" parTransId="{A9777F97-79EB-4586-889D-9A46EE905262}" sibTransId="{8B803EDA-B4E4-43F0-80E4-6E6058982610}"/>
    <dgm:cxn modelId="{1EEDBA4D-5528-4F31-9552-3A4D01972544}" srcId="{7288D240-7ACF-44CF-B89B-9685B8CD6F6A}" destId="{828BA9A0-EE5D-48E1-B10D-6AAFB9894209}" srcOrd="2" destOrd="0" parTransId="{A5336421-4F07-4634-889E-739B4EB16A6B}" sibTransId="{3FFC44F8-A41D-40C4-ACD5-9CD514C405E3}"/>
    <dgm:cxn modelId="{DC592254-36FA-41EA-B4D5-315DFD16D3CF}" srcId="{BACBAC49-36C6-43DF-BC82-D935654B8FC2}" destId="{37FD7B5A-07EB-4AAB-B9F9-DDF5E15B263F}" srcOrd="0" destOrd="0" parTransId="{C347085B-54D1-448A-B8A5-9A6D61E2846F}" sibTransId="{3A7E4938-4F87-4D01-914E-E7673A502CA0}"/>
    <dgm:cxn modelId="{615DE675-E570-4EE6-8122-75F9358FE6DA}" type="presOf" srcId="{CF580F2F-7712-425D-8BB0-A84DB47D1872}" destId="{DCD84A3B-33E0-4FEF-B8FA-96A97C8995A6}" srcOrd="1" destOrd="2" presId="urn:microsoft.com/office/officeart/2005/8/layout/vList4"/>
    <dgm:cxn modelId="{FBC68A56-5B46-4198-BEA2-097D4CB2EDA3}" type="presOf" srcId="{DD5C4606-0C29-42AB-A527-46482B607DD7}" destId="{A37E83A0-2AB2-44D8-A084-641D6D4709B1}" srcOrd="0" destOrd="2" presId="urn:microsoft.com/office/officeart/2005/8/layout/vList4"/>
    <dgm:cxn modelId="{7E2F8681-0603-476F-8C5A-9BBFF9BA4A1B}" srcId="{7288D240-7ACF-44CF-B89B-9685B8CD6F6A}" destId="{DD5C4606-0C29-42AB-A527-46482B607DD7}" srcOrd="1" destOrd="0" parTransId="{D1253484-C0A5-4608-8D29-5944DB79941D}" sibTransId="{C56D1D81-4575-4547-BF23-7AD6F53B76E2}"/>
    <dgm:cxn modelId="{3BA23985-CAEC-487A-8476-F3D407EED96A}" srcId="{7288D240-7ACF-44CF-B89B-9685B8CD6F6A}" destId="{D05FCC69-F8D2-4493-9D94-0C26D4E85730}" srcOrd="3" destOrd="0" parTransId="{8DDD0944-706F-49A2-91E3-5246FB6542C4}" sibTransId="{09D284A5-B3E1-4CF0-A3F1-4DFD7483979A}"/>
    <dgm:cxn modelId="{0242128B-87D4-49FF-9F20-DB04AF58E50A}" srcId="{BACBAC49-36C6-43DF-BC82-D935654B8FC2}" destId="{7288D240-7ACF-44CF-B89B-9685B8CD6F6A}" srcOrd="1" destOrd="0" parTransId="{037114BD-44D0-46E6-ACAF-63FB37607F02}" sibTransId="{70D4EEB4-EBFE-41A3-96B5-606D1F0E29C2}"/>
    <dgm:cxn modelId="{74CDE38D-458A-4B4E-8C36-DD24F5246FA9}" type="presOf" srcId="{49712276-3DC9-4D40-AD7B-E2C07BFFCAAF}" destId="{169F8179-E5CB-48AC-9063-7F66A013E9DF}" srcOrd="0" destOrd="3" presId="urn:microsoft.com/office/officeart/2005/8/layout/vList4"/>
    <dgm:cxn modelId="{906EDC91-EDF9-4826-97B5-5045E0A3A8E0}" type="presOf" srcId="{37FD7B5A-07EB-4AAB-B9F9-DDF5E15B263F}" destId="{169F8179-E5CB-48AC-9063-7F66A013E9DF}" srcOrd="0" destOrd="0" presId="urn:microsoft.com/office/officeart/2005/8/layout/vList4"/>
    <dgm:cxn modelId="{454F9392-FB02-450B-92D8-C56C1B0BD593}" type="presOf" srcId="{37FD7B5A-07EB-4AAB-B9F9-DDF5E15B263F}" destId="{DCD84A3B-33E0-4FEF-B8FA-96A97C8995A6}" srcOrd="1" destOrd="0" presId="urn:microsoft.com/office/officeart/2005/8/layout/vList4"/>
    <dgm:cxn modelId="{6FC2D399-F89D-48D6-B812-0F3F66DF43AE}" type="presOf" srcId="{4677AB52-76B7-468C-9F10-CCF70E8B65EF}" destId="{E2B21FD8-8FCA-4E11-BDDD-37785B6073B7}" srcOrd="1" destOrd="0" presId="urn:microsoft.com/office/officeart/2005/8/layout/vList4"/>
    <dgm:cxn modelId="{3968D89A-59F0-491B-A7C1-A077095745B2}" srcId="{37FD7B5A-07EB-4AAB-B9F9-DDF5E15B263F}" destId="{CF580F2F-7712-425D-8BB0-A84DB47D1872}" srcOrd="1" destOrd="0" parTransId="{82847B35-541B-41B1-86DB-99ECD5D0FAA3}" sibTransId="{B74A9D37-635C-456E-81EB-B488F302B233}"/>
    <dgm:cxn modelId="{9E95939F-3306-4C60-9C0D-4665AC888B02}" type="presOf" srcId="{B444AC3E-C4E9-4AD3-B405-C549CEB6C659}" destId="{F67F82A3-04F5-401D-9DCF-48E7FF3DBE38}" srcOrd="0" destOrd="2" presId="urn:microsoft.com/office/officeart/2005/8/layout/vList4"/>
    <dgm:cxn modelId="{A8BD35AF-1A70-432B-9449-CB1634B62B09}" type="presOf" srcId="{D05FCC69-F8D2-4493-9D94-0C26D4E85730}" destId="{1352F286-8542-4F7F-9FF7-739ADCFC240A}" srcOrd="1" destOrd="4" presId="urn:microsoft.com/office/officeart/2005/8/layout/vList4"/>
    <dgm:cxn modelId="{66693FB0-D1FD-4E3E-A0F6-52624E0CDE6B}" type="presOf" srcId="{66E44E74-0457-4A1E-BD53-994BFC171A9A}" destId="{169F8179-E5CB-48AC-9063-7F66A013E9DF}" srcOrd="0" destOrd="1" presId="urn:microsoft.com/office/officeart/2005/8/layout/vList4"/>
    <dgm:cxn modelId="{C03B3EB2-208B-41B2-9B7A-1E0A13D9167F}" type="presOf" srcId="{CF580F2F-7712-425D-8BB0-A84DB47D1872}" destId="{169F8179-E5CB-48AC-9063-7F66A013E9DF}" srcOrd="0" destOrd="2" presId="urn:microsoft.com/office/officeart/2005/8/layout/vList4"/>
    <dgm:cxn modelId="{406B1DB4-2531-46BA-B29D-F630E7194F28}" srcId="{37FD7B5A-07EB-4AAB-B9F9-DDF5E15B263F}" destId="{49712276-3DC9-4D40-AD7B-E2C07BFFCAAF}" srcOrd="2" destOrd="0" parTransId="{6A2E9B6A-604E-4B1E-9B7F-99981017AB4B}" sibTransId="{07E1C203-E204-4B80-9443-8C2764D6ECD4}"/>
    <dgm:cxn modelId="{ECB93DBA-ECFA-4900-895C-B695F8C08DEB}" type="presOf" srcId="{B444AC3E-C4E9-4AD3-B405-C549CEB6C659}" destId="{E2B21FD8-8FCA-4E11-BDDD-37785B6073B7}" srcOrd="1" destOrd="2" presId="urn:microsoft.com/office/officeart/2005/8/layout/vList4"/>
    <dgm:cxn modelId="{6DA3C8C1-ACE3-4CF7-BB6D-8997C424FC42}" type="presOf" srcId="{DD5C4606-0C29-42AB-A527-46482B607DD7}" destId="{1352F286-8542-4F7F-9FF7-739ADCFC240A}" srcOrd="1" destOrd="2" presId="urn:microsoft.com/office/officeart/2005/8/layout/vList4"/>
    <dgm:cxn modelId="{22307CC4-3FBC-40B0-A633-802B55786316}" type="presOf" srcId="{C39914E7-A2A0-4D1D-AB82-559EABA94BF0}" destId="{1352F286-8542-4F7F-9FF7-739ADCFC240A}" srcOrd="1" destOrd="1" presId="urn:microsoft.com/office/officeart/2005/8/layout/vList4"/>
    <dgm:cxn modelId="{0ACDC4CC-8804-49AB-B58C-CA7157EAA649}" srcId="{7288D240-7ACF-44CF-B89B-9685B8CD6F6A}" destId="{C39914E7-A2A0-4D1D-AB82-559EABA94BF0}" srcOrd="0" destOrd="0" parTransId="{29B10B8A-4E49-4822-ACEF-32B7CD73553A}" sibTransId="{4E43CFD4-4AC5-4CF7-88FC-055C23987A1C}"/>
    <dgm:cxn modelId="{771E41D8-9312-4B41-A19E-B1354E37ED9C}" srcId="{4677AB52-76B7-468C-9F10-CCF70E8B65EF}" destId="{B444AC3E-C4E9-4AD3-B405-C549CEB6C659}" srcOrd="1" destOrd="0" parTransId="{02E48A4A-13DA-4FD0-906B-B2656D9E108F}" sibTransId="{9BB315F6-E100-4536-9BB9-1D228E73AE68}"/>
    <dgm:cxn modelId="{D98CACEC-A219-47B4-9B0F-6077D9734B68}" srcId="{37FD7B5A-07EB-4AAB-B9F9-DDF5E15B263F}" destId="{66E44E74-0457-4A1E-BD53-994BFC171A9A}" srcOrd="0" destOrd="0" parTransId="{371CAB87-B19F-41F5-8C71-1797C6A5202C}" sibTransId="{7F972D62-4954-4802-ABCD-AB5FBC93A656}"/>
    <dgm:cxn modelId="{EA87DAF4-DCCC-403D-8CE5-80C6773A418B}" srcId="{4677AB52-76B7-468C-9F10-CCF70E8B65EF}" destId="{0704084F-C9CA-40C5-9595-39DC34418048}" srcOrd="2" destOrd="0" parTransId="{1B597853-1E44-4E0C-A8D7-C2BAD8A27EF2}" sibTransId="{F0AC83CE-8C56-4079-B6DE-BD533F7E0443}"/>
    <dgm:cxn modelId="{57AD60F5-05EA-4769-B52F-D2FFD2E1A97A}" type="presOf" srcId="{4677AB52-76B7-468C-9F10-CCF70E8B65EF}" destId="{F67F82A3-04F5-401D-9DCF-48E7FF3DBE38}" srcOrd="0" destOrd="0" presId="urn:microsoft.com/office/officeart/2005/8/layout/vList4"/>
    <dgm:cxn modelId="{AE83CAFB-9769-4B19-AB28-348FDD372EF9}" type="presOf" srcId="{7288D240-7ACF-44CF-B89B-9685B8CD6F6A}" destId="{1352F286-8542-4F7F-9FF7-739ADCFC240A}" srcOrd="1" destOrd="0" presId="urn:microsoft.com/office/officeart/2005/8/layout/vList4"/>
    <dgm:cxn modelId="{908D07FC-576E-436E-8430-E63D3DD893DF}" type="presOf" srcId="{49712276-3DC9-4D40-AD7B-E2C07BFFCAAF}" destId="{DCD84A3B-33E0-4FEF-B8FA-96A97C8995A6}" srcOrd="1" destOrd="3" presId="urn:microsoft.com/office/officeart/2005/8/layout/vList4"/>
    <dgm:cxn modelId="{3CF516E7-B353-4A1A-9F68-F5DBCB323B52}" type="presParOf" srcId="{6DEBE33F-7170-48D1-A9C8-ED7824F7751B}" destId="{ED63A296-B218-4840-AA75-050DBB3A0DFB}" srcOrd="0" destOrd="0" presId="urn:microsoft.com/office/officeart/2005/8/layout/vList4"/>
    <dgm:cxn modelId="{33C6990E-73C3-46FB-B005-362896EF2932}" type="presParOf" srcId="{ED63A296-B218-4840-AA75-050DBB3A0DFB}" destId="{169F8179-E5CB-48AC-9063-7F66A013E9DF}" srcOrd="0" destOrd="0" presId="urn:microsoft.com/office/officeart/2005/8/layout/vList4"/>
    <dgm:cxn modelId="{ED9DC3D9-E956-4865-B663-0CF0D5CE72F2}" type="presParOf" srcId="{ED63A296-B218-4840-AA75-050DBB3A0DFB}" destId="{46F350FD-51F0-4869-88FB-5E1541B0226D}" srcOrd="1" destOrd="0" presId="urn:microsoft.com/office/officeart/2005/8/layout/vList4"/>
    <dgm:cxn modelId="{0E3B4237-0F98-4E63-A9B3-B7DD137E9174}" type="presParOf" srcId="{ED63A296-B218-4840-AA75-050DBB3A0DFB}" destId="{DCD84A3B-33E0-4FEF-B8FA-96A97C8995A6}" srcOrd="2" destOrd="0" presId="urn:microsoft.com/office/officeart/2005/8/layout/vList4"/>
    <dgm:cxn modelId="{FF198BC9-0184-48CE-A701-0F606D63CCEB}" type="presParOf" srcId="{6DEBE33F-7170-48D1-A9C8-ED7824F7751B}" destId="{E63CCA6E-57FB-408B-919A-3F7E5D515F5A}" srcOrd="1" destOrd="0" presId="urn:microsoft.com/office/officeart/2005/8/layout/vList4"/>
    <dgm:cxn modelId="{682F3890-0B6F-45B0-A27E-2CDA437B2FAC}" type="presParOf" srcId="{6DEBE33F-7170-48D1-A9C8-ED7824F7751B}" destId="{5C02EDCA-EC5E-4106-B68C-31B8DBD67AA6}" srcOrd="2" destOrd="0" presId="urn:microsoft.com/office/officeart/2005/8/layout/vList4"/>
    <dgm:cxn modelId="{69263EB1-5031-4A6C-B625-33AEDA010F17}" type="presParOf" srcId="{5C02EDCA-EC5E-4106-B68C-31B8DBD67AA6}" destId="{A37E83A0-2AB2-44D8-A084-641D6D4709B1}" srcOrd="0" destOrd="0" presId="urn:microsoft.com/office/officeart/2005/8/layout/vList4"/>
    <dgm:cxn modelId="{1E65325B-CF64-4836-9035-E9252E6ED528}" type="presParOf" srcId="{5C02EDCA-EC5E-4106-B68C-31B8DBD67AA6}" destId="{5620C688-94E2-4966-8349-463A7D4192FB}" srcOrd="1" destOrd="0" presId="urn:microsoft.com/office/officeart/2005/8/layout/vList4"/>
    <dgm:cxn modelId="{E202B7AB-28BE-4AAD-9663-C33ABABDB097}" type="presParOf" srcId="{5C02EDCA-EC5E-4106-B68C-31B8DBD67AA6}" destId="{1352F286-8542-4F7F-9FF7-739ADCFC240A}" srcOrd="2" destOrd="0" presId="urn:microsoft.com/office/officeart/2005/8/layout/vList4"/>
    <dgm:cxn modelId="{ED8C6E34-AA29-4A46-BCA8-E9D66F140484}" type="presParOf" srcId="{6DEBE33F-7170-48D1-A9C8-ED7824F7751B}" destId="{F40E15CD-96DE-4EA1-8C0C-218C471318D5}" srcOrd="3" destOrd="0" presId="urn:microsoft.com/office/officeart/2005/8/layout/vList4"/>
    <dgm:cxn modelId="{D3C89D7A-9D26-45EC-AECC-19D4A32D8F76}" type="presParOf" srcId="{6DEBE33F-7170-48D1-A9C8-ED7824F7751B}" destId="{A7F4C211-432E-4751-B92D-106E4C5114D3}" srcOrd="4" destOrd="0" presId="urn:microsoft.com/office/officeart/2005/8/layout/vList4"/>
    <dgm:cxn modelId="{95E7E99E-621C-43AE-9212-B3B2E96E9A1F}" type="presParOf" srcId="{A7F4C211-432E-4751-B92D-106E4C5114D3}" destId="{F67F82A3-04F5-401D-9DCF-48E7FF3DBE38}" srcOrd="0" destOrd="0" presId="urn:microsoft.com/office/officeart/2005/8/layout/vList4"/>
    <dgm:cxn modelId="{435606DF-ECBF-4C08-A2BF-1DFCC430D8C2}" type="presParOf" srcId="{A7F4C211-432E-4751-B92D-106E4C5114D3}" destId="{88090402-E596-473D-81B7-946E104E7804}" srcOrd="1" destOrd="0" presId="urn:microsoft.com/office/officeart/2005/8/layout/vList4"/>
    <dgm:cxn modelId="{EABB2E87-31C6-4945-AD5F-8220870D156E}" type="presParOf" srcId="{A7F4C211-432E-4751-B92D-106E4C5114D3}" destId="{E2B21FD8-8FCA-4E11-BDDD-37785B6073B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4A304-A735-4E88-B88E-3903B905274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5C5CB09B-D301-4BAF-A6CA-7BFBC4A36BED}">
      <dgm:prSet phldrT="[Text]"/>
      <dgm:spPr/>
      <dgm:t>
        <a:bodyPr/>
        <a:lstStyle/>
        <a:p>
          <a:r>
            <a:rPr lang="en-US" b="1" dirty="0"/>
            <a:t>Dialogue with stakeholders</a:t>
          </a:r>
        </a:p>
        <a:p>
          <a:r>
            <a:rPr lang="en-US" dirty="0"/>
            <a:t>- What can stakeholders contribute to the VNR short term and long term across planning, delivery, monitoring?</a:t>
          </a:r>
        </a:p>
        <a:p>
          <a:r>
            <a:rPr lang="en-US" dirty="0"/>
            <a:t>- How would they like to be engaged?</a:t>
          </a:r>
        </a:p>
        <a:p>
          <a:r>
            <a:rPr lang="en-US" dirty="0"/>
            <a:t>- What are there specific expectations and needs?</a:t>
          </a:r>
        </a:p>
      </dgm:t>
    </dgm:pt>
    <dgm:pt modelId="{9203E5BB-7AE1-49AF-AA73-51EA679E3061}" type="parTrans" cxnId="{A9D6AA84-BC4E-4893-892E-66F4B2EDE89C}">
      <dgm:prSet/>
      <dgm:spPr/>
      <dgm:t>
        <a:bodyPr/>
        <a:lstStyle/>
        <a:p>
          <a:endParaRPr lang="en-US"/>
        </a:p>
      </dgm:t>
    </dgm:pt>
    <dgm:pt modelId="{D78DB18E-F6BD-4D99-85C8-D104B79FB2EC}" type="sibTrans" cxnId="{A9D6AA84-BC4E-4893-892E-66F4B2EDE89C}">
      <dgm:prSet/>
      <dgm:spPr/>
      <dgm:t>
        <a:bodyPr/>
        <a:lstStyle/>
        <a:p>
          <a:endParaRPr lang="en-US"/>
        </a:p>
      </dgm:t>
    </dgm:pt>
    <dgm:pt modelId="{F25715A4-BEE9-4495-A7B9-81291F931A07}">
      <dgm:prSet phldrT="[Text]"/>
      <dgm:spPr/>
      <dgm:t>
        <a:bodyPr/>
        <a:lstStyle/>
        <a:p>
          <a:r>
            <a:rPr lang="en-US" b="1" dirty="0"/>
            <a:t>Dialogue within government </a:t>
          </a:r>
        </a:p>
        <a:p>
          <a:r>
            <a:rPr lang="en-US" dirty="0"/>
            <a:t>- How does engagement support ministry/agency mandates ? (accountability, service delivery, other?)</a:t>
          </a:r>
        </a:p>
        <a:p>
          <a:r>
            <a:rPr lang="en-US" dirty="0"/>
            <a:t>- Who are your stakeholders?</a:t>
          </a:r>
        </a:p>
        <a:p>
          <a:r>
            <a:rPr lang="en-US" dirty="0"/>
            <a:t>- Standards  (what, how, responsibility, capacity, tools)</a:t>
          </a:r>
        </a:p>
      </dgm:t>
    </dgm:pt>
    <dgm:pt modelId="{7D10BAA8-C063-4164-BB87-83917CA5DFD0}" type="parTrans" cxnId="{6D13E2E9-7FFB-4170-B8FD-E6DCF7AC22B5}">
      <dgm:prSet/>
      <dgm:spPr/>
      <dgm:t>
        <a:bodyPr/>
        <a:lstStyle/>
        <a:p>
          <a:endParaRPr lang="en-US"/>
        </a:p>
      </dgm:t>
    </dgm:pt>
    <dgm:pt modelId="{03AE825E-6AB2-4B49-949B-9B8AC537A6B7}" type="sibTrans" cxnId="{6D13E2E9-7FFB-4170-B8FD-E6DCF7AC22B5}">
      <dgm:prSet/>
      <dgm:spPr/>
      <dgm:t>
        <a:bodyPr/>
        <a:lstStyle/>
        <a:p>
          <a:endParaRPr lang="en-US"/>
        </a:p>
      </dgm:t>
    </dgm:pt>
    <dgm:pt modelId="{FBB57D86-C4D5-4BA5-B933-DEB2A85AFB5A}" type="pres">
      <dgm:prSet presAssocID="{4D24A304-A735-4E88-B88E-3903B9052746}" presName="Name0" presStyleCnt="0">
        <dgm:presLayoutVars>
          <dgm:chMax val="2"/>
          <dgm:chPref val="2"/>
          <dgm:animLvl val="lvl"/>
        </dgm:presLayoutVars>
      </dgm:prSet>
      <dgm:spPr/>
    </dgm:pt>
    <dgm:pt modelId="{692C2C62-11C6-4FF6-AF11-C61F9B8FB811}" type="pres">
      <dgm:prSet presAssocID="{4D24A304-A735-4E88-B88E-3903B9052746}" presName="LeftText" presStyleLbl="revTx" presStyleIdx="0" presStyleCnt="0">
        <dgm:presLayoutVars>
          <dgm:bulletEnabled val="1"/>
        </dgm:presLayoutVars>
      </dgm:prSet>
      <dgm:spPr/>
    </dgm:pt>
    <dgm:pt modelId="{1D7F83B7-6A48-40AD-B6D2-D3B18D9C3F6D}" type="pres">
      <dgm:prSet presAssocID="{4D24A304-A735-4E88-B88E-3903B9052746}" presName="LeftNode" presStyleLbl="bgImgPlace1" presStyleIdx="0" presStyleCnt="2">
        <dgm:presLayoutVars>
          <dgm:chMax val="2"/>
          <dgm:chPref val="2"/>
        </dgm:presLayoutVars>
      </dgm:prSet>
      <dgm:spPr/>
    </dgm:pt>
    <dgm:pt modelId="{02741259-E689-4300-AB43-7E5CAA221343}" type="pres">
      <dgm:prSet presAssocID="{4D24A304-A735-4E88-B88E-3903B9052746}" presName="RightText" presStyleLbl="revTx" presStyleIdx="0" presStyleCnt="0">
        <dgm:presLayoutVars>
          <dgm:bulletEnabled val="1"/>
        </dgm:presLayoutVars>
      </dgm:prSet>
      <dgm:spPr/>
    </dgm:pt>
    <dgm:pt modelId="{3D636B79-DE3E-4197-AE21-FFAFA467A74A}" type="pres">
      <dgm:prSet presAssocID="{4D24A304-A735-4E88-B88E-3903B9052746}" presName="RightNode" presStyleLbl="bgImgPlace1" presStyleIdx="1" presStyleCnt="2">
        <dgm:presLayoutVars>
          <dgm:chMax val="0"/>
          <dgm:chPref val="0"/>
        </dgm:presLayoutVars>
      </dgm:prSet>
      <dgm:spPr/>
    </dgm:pt>
    <dgm:pt modelId="{8A20812A-FAF3-40D9-B894-308DF337FE16}" type="pres">
      <dgm:prSet presAssocID="{4D24A304-A735-4E88-B88E-3903B9052746}" presName="TopArrow" presStyleLbl="node1" presStyleIdx="0" presStyleCnt="2" custLinFactNeighborX="-1118"/>
      <dgm:spPr/>
    </dgm:pt>
    <dgm:pt modelId="{EA784703-D7CC-4D14-AA14-DE8FAC9961CF}" type="pres">
      <dgm:prSet presAssocID="{4D24A304-A735-4E88-B88E-3903B9052746}" presName="BottomArrow" presStyleLbl="node1" presStyleIdx="1" presStyleCnt="2"/>
      <dgm:spPr/>
    </dgm:pt>
  </dgm:ptLst>
  <dgm:cxnLst>
    <dgm:cxn modelId="{A9D6AA84-BC4E-4893-892E-66F4B2EDE89C}" srcId="{4D24A304-A735-4E88-B88E-3903B9052746}" destId="{5C5CB09B-D301-4BAF-A6CA-7BFBC4A36BED}" srcOrd="0" destOrd="0" parTransId="{9203E5BB-7AE1-49AF-AA73-51EA679E3061}" sibTransId="{D78DB18E-F6BD-4D99-85C8-D104B79FB2EC}"/>
    <dgm:cxn modelId="{7F0CB6A0-06A5-4B85-9CF9-71DB3352AA0F}" type="presOf" srcId="{5C5CB09B-D301-4BAF-A6CA-7BFBC4A36BED}" destId="{1D7F83B7-6A48-40AD-B6D2-D3B18D9C3F6D}" srcOrd="1" destOrd="0" presId="urn:microsoft.com/office/officeart/2009/layout/ReverseList"/>
    <dgm:cxn modelId="{CD0B3FA7-BD77-4363-9593-322EFBB441B9}" type="presOf" srcId="{5C5CB09B-D301-4BAF-A6CA-7BFBC4A36BED}" destId="{692C2C62-11C6-4FF6-AF11-C61F9B8FB811}" srcOrd="0" destOrd="0" presId="urn:microsoft.com/office/officeart/2009/layout/ReverseList"/>
    <dgm:cxn modelId="{DFF046D8-0DF6-4F34-9416-6D103FBFDDE5}" type="presOf" srcId="{4D24A304-A735-4E88-B88E-3903B9052746}" destId="{FBB57D86-C4D5-4BA5-B933-DEB2A85AFB5A}" srcOrd="0" destOrd="0" presId="urn:microsoft.com/office/officeart/2009/layout/ReverseList"/>
    <dgm:cxn modelId="{C06BD3DE-EC71-4796-BF59-396D0E563E5B}" type="presOf" srcId="{F25715A4-BEE9-4495-A7B9-81291F931A07}" destId="{02741259-E689-4300-AB43-7E5CAA221343}" srcOrd="0" destOrd="0" presId="urn:microsoft.com/office/officeart/2009/layout/ReverseList"/>
    <dgm:cxn modelId="{6D13E2E9-7FFB-4170-B8FD-E6DCF7AC22B5}" srcId="{4D24A304-A735-4E88-B88E-3903B9052746}" destId="{F25715A4-BEE9-4495-A7B9-81291F931A07}" srcOrd="1" destOrd="0" parTransId="{7D10BAA8-C063-4164-BB87-83917CA5DFD0}" sibTransId="{03AE825E-6AB2-4B49-949B-9B8AC537A6B7}"/>
    <dgm:cxn modelId="{4A09ADF9-1C27-4C25-AF06-C175EDB5CA64}" type="presOf" srcId="{F25715A4-BEE9-4495-A7B9-81291F931A07}" destId="{3D636B79-DE3E-4197-AE21-FFAFA467A74A}" srcOrd="1" destOrd="0" presId="urn:microsoft.com/office/officeart/2009/layout/ReverseList"/>
    <dgm:cxn modelId="{5F6F7617-8723-4C68-A9F8-0F9B4711839B}" type="presParOf" srcId="{FBB57D86-C4D5-4BA5-B933-DEB2A85AFB5A}" destId="{692C2C62-11C6-4FF6-AF11-C61F9B8FB811}" srcOrd="0" destOrd="0" presId="urn:microsoft.com/office/officeart/2009/layout/ReverseList"/>
    <dgm:cxn modelId="{433EFE86-E8FD-47EC-A809-22B0CF4D6CAA}" type="presParOf" srcId="{FBB57D86-C4D5-4BA5-B933-DEB2A85AFB5A}" destId="{1D7F83B7-6A48-40AD-B6D2-D3B18D9C3F6D}" srcOrd="1" destOrd="0" presId="urn:microsoft.com/office/officeart/2009/layout/ReverseList"/>
    <dgm:cxn modelId="{210BCB21-6C6B-4E8C-B70A-94E427423599}" type="presParOf" srcId="{FBB57D86-C4D5-4BA5-B933-DEB2A85AFB5A}" destId="{02741259-E689-4300-AB43-7E5CAA221343}" srcOrd="2" destOrd="0" presId="urn:microsoft.com/office/officeart/2009/layout/ReverseList"/>
    <dgm:cxn modelId="{02CC727D-F396-4A6A-8556-22889673726B}" type="presParOf" srcId="{FBB57D86-C4D5-4BA5-B933-DEB2A85AFB5A}" destId="{3D636B79-DE3E-4197-AE21-FFAFA467A74A}" srcOrd="3" destOrd="0" presId="urn:microsoft.com/office/officeart/2009/layout/ReverseList"/>
    <dgm:cxn modelId="{35F86471-9D27-40C9-BC23-FE671F153FD7}" type="presParOf" srcId="{FBB57D86-C4D5-4BA5-B933-DEB2A85AFB5A}" destId="{8A20812A-FAF3-40D9-B894-308DF337FE16}" srcOrd="4" destOrd="0" presId="urn:microsoft.com/office/officeart/2009/layout/ReverseList"/>
    <dgm:cxn modelId="{0C8F02BF-004C-4257-8C38-0ADC2AD924E7}" type="presParOf" srcId="{FBB57D86-C4D5-4BA5-B933-DEB2A85AFB5A}" destId="{EA784703-D7CC-4D14-AA14-DE8FAC9961C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8B7DE-D33C-47DE-989D-39F616433454}">
      <dsp:nvSpPr>
        <dsp:cNvPr id="0" name=""/>
        <dsp:cNvSpPr/>
      </dsp:nvSpPr>
      <dsp:spPr>
        <a:xfrm>
          <a:off x="327152" y="1024382"/>
          <a:ext cx="2381366" cy="23793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2030 Agenda commitments</a:t>
          </a:r>
        </a:p>
      </dsp:txBody>
      <dsp:txXfrm>
        <a:off x="675895" y="1372830"/>
        <a:ext cx="1683880" cy="1682455"/>
      </dsp:txXfrm>
    </dsp:sp>
    <dsp:sp modelId="{1E434473-4718-4A5F-BB38-D9308567EB8D}">
      <dsp:nvSpPr>
        <dsp:cNvPr id="0" name=""/>
        <dsp:cNvSpPr/>
      </dsp:nvSpPr>
      <dsp:spPr>
        <a:xfrm>
          <a:off x="-694554" y="0"/>
          <a:ext cx="4174188" cy="4351338"/>
        </a:xfrm>
        <a:prstGeom prst="blockArc">
          <a:avLst>
            <a:gd name="adj1" fmla="val 17527788"/>
            <a:gd name="adj2" fmla="val 4119114"/>
            <a:gd name="adj3" fmla="val 575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0288E-812B-47FF-A44A-C71333B71F0D}">
      <dsp:nvSpPr>
        <dsp:cNvPr id="0" name=""/>
        <dsp:cNvSpPr/>
      </dsp:nvSpPr>
      <dsp:spPr>
        <a:xfrm>
          <a:off x="3334376" y="3018629"/>
          <a:ext cx="1109281" cy="110959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D36EB6-DD04-41E5-A190-FE0B6E7D5BCA}">
      <dsp:nvSpPr>
        <dsp:cNvPr id="0" name=""/>
        <dsp:cNvSpPr/>
      </dsp:nvSpPr>
      <dsp:spPr>
        <a:xfrm>
          <a:off x="4607835" y="3099997"/>
          <a:ext cx="422526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Font typeface="Arial" panose="020B0604020202020204" pitchFamily="34" charset="0"/>
            <a:buNone/>
          </a:pPr>
          <a:r>
            <a:rPr lang="en-US" sz="2000" kern="1200" dirty="0"/>
            <a:t>“</a:t>
          </a:r>
          <a:r>
            <a:rPr lang="en-US" sz="2000" b="1" kern="1200" dirty="0"/>
            <a:t>Leave no one behind”; Inclusion</a:t>
          </a:r>
          <a:r>
            <a:rPr lang="en-US" sz="2000" kern="1200" dirty="0"/>
            <a:t>; </a:t>
          </a:r>
          <a:r>
            <a:rPr lang="en-US" sz="2000" b="1" kern="1200" dirty="0"/>
            <a:t>partnership (Goal 17), participation</a:t>
          </a:r>
        </a:p>
      </dsp:txBody>
      <dsp:txXfrm>
        <a:off x="4607835" y="3099997"/>
        <a:ext cx="4225265" cy="1073910"/>
      </dsp:txXfrm>
    </dsp:sp>
    <dsp:sp modelId="{F42BD332-8C1F-489A-9A1F-FA44E2310AD6}">
      <dsp:nvSpPr>
        <dsp:cNvPr id="0" name=""/>
        <dsp:cNvSpPr/>
      </dsp:nvSpPr>
      <dsp:spPr>
        <a:xfrm>
          <a:off x="3340037" y="114238"/>
          <a:ext cx="1109281" cy="110959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165B67-5702-4330-B49E-8F6F41D98189}">
      <dsp:nvSpPr>
        <dsp:cNvPr id="0" name=""/>
        <dsp:cNvSpPr/>
      </dsp:nvSpPr>
      <dsp:spPr>
        <a:xfrm>
          <a:off x="4593427" y="171014"/>
          <a:ext cx="4895808"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t>Policy coherence, balanced integration </a:t>
          </a:r>
          <a:r>
            <a:rPr lang="en-US" sz="2000" kern="1200" dirty="0"/>
            <a:t>of the three dimensions of sustainable development – economic, social and environmental</a:t>
          </a:r>
        </a:p>
      </dsp:txBody>
      <dsp:txXfrm>
        <a:off x="4593427" y="171014"/>
        <a:ext cx="4895808" cy="1073910"/>
      </dsp:txXfrm>
    </dsp:sp>
    <dsp:sp modelId="{C22DFC1D-A12E-489F-8075-9ADF94CC1137}">
      <dsp:nvSpPr>
        <dsp:cNvPr id="0" name=""/>
        <dsp:cNvSpPr/>
      </dsp:nvSpPr>
      <dsp:spPr>
        <a:xfrm>
          <a:off x="3548789" y="1603371"/>
          <a:ext cx="1109281" cy="110959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3A049-16C8-4E5F-826F-AA3AE93F1A06}">
      <dsp:nvSpPr>
        <dsp:cNvPr id="0" name=""/>
        <dsp:cNvSpPr/>
      </dsp:nvSpPr>
      <dsp:spPr>
        <a:xfrm>
          <a:off x="4548465" y="1606790"/>
          <a:ext cx="4316240"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t>Effective institutions,  transparency &amp; accountability (Goal 16)</a:t>
          </a:r>
        </a:p>
      </dsp:txBody>
      <dsp:txXfrm>
        <a:off x="4548465" y="1606790"/>
        <a:ext cx="4316240" cy="1073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F8179-E5CB-48AC-9063-7F66A013E9DF}">
      <dsp:nvSpPr>
        <dsp:cNvPr id="0" name=""/>
        <dsp:cNvSpPr/>
      </dsp:nvSpPr>
      <dsp:spPr>
        <a:xfrm>
          <a:off x="0" y="0"/>
          <a:ext cx="11362764" cy="17901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Planning </a:t>
          </a:r>
        </a:p>
        <a:p>
          <a:pPr marL="228600" lvl="1" indent="-228600" algn="l" defTabSz="889000">
            <a:lnSpc>
              <a:spcPct val="90000"/>
            </a:lnSpc>
            <a:spcBef>
              <a:spcPct val="0"/>
            </a:spcBef>
            <a:spcAft>
              <a:spcPct val="15000"/>
            </a:spcAft>
            <a:buChar char="•"/>
          </a:pPr>
          <a:r>
            <a:rPr lang="en-GB" sz="2000" b="1" kern="1200" dirty="0"/>
            <a:t>Help develop social, political and scientific consensus on priorities &amp; targets</a:t>
          </a:r>
          <a:endParaRPr lang="en-US" sz="2000" b="1" kern="1200" dirty="0"/>
        </a:p>
        <a:p>
          <a:pPr marL="228600" lvl="1" indent="-228600" algn="l" defTabSz="889000">
            <a:lnSpc>
              <a:spcPct val="90000"/>
            </a:lnSpc>
            <a:spcBef>
              <a:spcPct val="0"/>
            </a:spcBef>
            <a:spcAft>
              <a:spcPct val="15000"/>
            </a:spcAft>
            <a:buChar char="•"/>
          </a:pPr>
          <a:r>
            <a:rPr lang="en-GB" sz="2000" b="1" kern="1200" dirty="0"/>
            <a:t>Strengthen integration and policy coherence</a:t>
          </a:r>
        </a:p>
        <a:p>
          <a:pPr marL="228600" lvl="1" indent="-228600" algn="l" defTabSz="889000">
            <a:lnSpc>
              <a:spcPct val="90000"/>
            </a:lnSpc>
            <a:spcBef>
              <a:spcPct val="0"/>
            </a:spcBef>
            <a:spcAft>
              <a:spcPct val="15000"/>
            </a:spcAft>
            <a:buChar char="•"/>
          </a:pPr>
          <a:r>
            <a:rPr lang="en-GB" sz="2000" b="1" kern="1200" dirty="0"/>
            <a:t>Ensuring that the perspectives of the disadvantaged are taken into account</a:t>
          </a:r>
        </a:p>
      </dsp:txBody>
      <dsp:txXfrm>
        <a:off x="2451566" y="0"/>
        <a:ext cx="8911197" cy="1790139"/>
      </dsp:txXfrm>
    </dsp:sp>
    <dsp:sp modelId="{46F350FD-51F0-4869-88FB-5E1541B0226D}">
      <dsp:nvSpPr>
        <dsp:cNvPr id="0" name=""/>
        <dsp:cNvSpPr/>
      </dsp:nvSpPr>
      <dsp:spPr>
        <a:xfrm>
          <a:off x="179013" y="179013"/>
          <a:ext cx="2272552" cy="14321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7E83A0-2AB2-44D8-A084-641D6D4709B1}">
      <dsp:nvSpPr>
        <dsp:cNvPr id="0" name=""/>
        <dsp:cNvSpPr/>
      </dsp:nvSpPr>
      <dsp:spPr>
        <a:xfrm>
          <a:off x="0" y="1969153"/>
          <a:ext cx="11362764" cy="179013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Delivery/action  </a:t>
          </a:r>
        </a:p>
        <a:p>
          <a:pPr marL="228600" lvl="1" indent="-228600" algn="l" defTabSz="889000">
            <a:lnSpc>
              <a:spcPct val="90000"/>
            </a:lnSpc>
            <a:spcBef>
              <a:spcPct val="0"/>
            </a:spcBef>
            <a:spcAft>
              <a:spcPct val="15000"/>
            </a:spcAft>
            <a:buFont typeface="Symbol" panose="05050102010706020507" pitchFamily="18" charset="2"/>
            <a:buChar char=""/>
          </a:pPr>
          <a:r>
            <a:rPr lang="en-GB" sz="2000" b="1" kern="1200" dirty="0"/>
            <a:t>Spread the word - public outreach and awareness</a:t>
          </a:r>
        </a:p>
        <a:p>
          <a:pPr marL="228600" lvl="1" indent="-228600" algn="l" defTabSz="889000">
            <a:lnSpc>
              <a:spcPct val="90000"/>
            </a:lnSpc>
            <a:spcBef>
              <a:spcPct val="0"/>
            </a:spcBef>
            <a:spcAft>
              <a:spcPct val="15000"/>
            </a:spcAft>
            <a:buFont typeface="Symbol" panose="05050102010706020507" pitchFamily="18" charset="2"/>
            <a:buChar char=""/>
          </a:pPr>
          <a:r>
            <a:rPr lang="en-GB" sz="2000" b="1" kern="1200" dirty="0"/>
            <a:t>Shared vision and awareness at  national/province/district &amp; community levels</a:t>
          </a:r>
        </a:p>
        <a:p>
          <a:pPr marL="228600" lvl="1" indent="-228600" algn="l" defTabSz="889000">
            <a:lnSpc>
              <a:spcPct val="90000"/>
            </a:lnSpc>
            <a:spcBef>
              <a:spcPct val="0"/>
            </a:spcBef>
            <a:spcAft>
              <a:spcPct val="15000"/>
            </a:spcAft>
            <a:buChar char="•"/>
          </a:pPr>
          <a:r>
            <a:rPr lang="en-GB" sz="2000" b="1" kern="1200" dirty="0"/>
            <a:t>Partnerships for delivery</a:t>
          </a:r>
        </a:p>
        <a:p>
          <a:pPr marL="114300" lvl="1" indent="-114300" algn="l" defTabSz="533400">
            <a:lnSpc>
              <a:spcPct val="90000"/>
            </a:lnSpc>
            <a:spcBef>
              <a:spcPct val="0"/>
            </a:spcBef>
            <a:spcAft>
              <a:spcPct val="15000"/>
            </a:spcAft>
            <a:buFont typeface="Symbol" panose="05050102010706020507" pitchFamily="18" charset="2"/>
            <a:buChar char=""/>
          </a:pPr>
          <a:endParaRPr lang="en-GB" sz="1200" kern="1200" dirty="0"/>
        </a:p>
      </dsp:txBody>
      <dsp:txXfrm>
        <a:off x="2451566" y="1969153"/>
        <a:ext cx="8911197" cy="1790139"/>
      </dsp:txXfrm>
    </dsp:sp>
    <dsp:sp modelId="{5620C688-94E2-4966-8349-463A7D4192FB}">
      <dsp:nvSpPr>
        <dsp:cNvPr id="0" name=""/>
        <dsp:cNvSpPr/>
      </dsp:nvSpPr>
      <dsp:spPr>
        <a:xfrm>
          <a:off x="179013" y="2148167"/>
          <a:ext cx="2272552" cy="143211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F82A3-04F5-401D-9DCF-48E7FF3DBE38}">
      <dsp:nvSpPr>
        <dsp:cNvPr id="0" name=""/>
        <dsp:cNvSpPr/>
      </dsp:nvSpPr>
      <dsp:spPr>
        <a:xfrm>
          <a:off x="0" y="3938307"/>
          <a:ext cx="11362764" cy="179013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Follow up and review</a:t>
          </a:r>
        </a:p>
        <a:p>
          <a:pPr marL="228600" lvl="1" indent="-228600" algn="l" defTabSz="889000">
            <a:lnSpc>
              <a:spcPct val="90000"/>
            </a:lnSpc>
            <a:spcBef>
              <a:spcPct val="0"/>
            </a:spcBef>
            <a:spcAft>
              <a:spcPct val="15000"/>
            </a:spcAft>
            <a:buChar char="•"/>
          </a:pPr>
          <a:r>
            <a:rPr lang="en-US" sz="2000" b="1" kern="1200" dirty="0"/>
            <a:t>Help define data disaggregation needs</a:t>
          </a:r>
        </a:p>
        <a:p>
          <a:pPr marL="228600" lvl="1" indent="-228600" algn="l" defTabSz="889000">
            <a:lnSpc>
              <a:spcPct val="90000"/>
            </a:lnSpc>
            <a:spcBef>
              <a:spcPct val="0"/>
            </a:spcBef>
            <a:spcAft>
              <a:spcPct val="15000"/>
            </a:spcAft>
            <a:buChar char="•"/>
          </a:pPr>
          <a:r>
            <a:rPr lang="en-GB" sz="2000" b="1" kern="1200" dirty="0"/>
            <a:t>Develop social consensus on progress, priorities and gaps</a:t>
          </a:r>
          <a:endParaRPr lang="en-US" sz="2000" b="1" kern="1200" dirty="0"/>
        </a:p>
        <a:p>
          <a:pPr marL="228600" lvl="1" indent="-228600" algn="l" defTabSz="889000">
            <a:lnSpc>
              <a:spcPct val="90000"/>
            </a:lnSpc>
            <a:spcBef>
              <a:spcPct val="0"/>
            </a:spcBef>
            <a:spcAft>
              <a:spcPct val="15000"/>
            </a:spcAft>
            <a:buChar char="•"/>
          </a:pPr>
          <a:r>
            <a:rPr lang="en-GB" sz="2000" b="1" kern="1200" dirty="0"/>
            <a:t>Data gaps</a:t>
          </a:r>
          <a:endParaRPr lang="en-US" sz="2000" b="1" kern="1200" dirty="0"/>
        </a:p>
      </dsp:txBody>
      <dsp:txXfrm>
        <a:off x="2451566" y="3938307"/>
        <a:ext cx="8911197" cy="1790139"/>
      </dsp:txXfrm>
    </dsp:sp>
    <dsp:sp modelId="{88090402-E596-473D-81B7-946E104E7804}">
      <dsp:nvSpPr>
        <dsp:cNvPr id="0" name=""/>
        <dsp:cNvSpPr/>
      </dsp:nvSpPr>
      <dsp:spPr>
        <a:xfrm>
          <a:off x="179013" y="4117321"/>
          <a:ext cx="2272552" cy="143211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83B7-6A48-40AD-B6D2-D3B18D9C3F6D}">
      <dsp:nvSpPr>
        <dsp:cNvPr id="0" name=""/>
        <dsp:cNvSpPr/>
      </dsp:nvSpPr>
      <dsp:spPr>
        <a:xfrm rot="16200000">
          <a:off x="114195" y="2045945"/>
          <a:ext cx="4332329" cy="2647512"/>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marL="0" lvl="0" indent="0" algn="l" defTabSz="844550">
            <a:lnSpc>
              <a:spcPct val="90000"/>
            </a:lnSpc>
            <a:spcBef>
              <a:spcPct val="0"/>
            </a:spcBef>
            <a:spcAft>
              <a:spcPct val="35000"/>
            </a:spcAft>
            <a:buNone/>
          </a:pPr>
          <a:r>
            <a:rPr lang="en-US" sz="1900" b="1" kern="1200" dirty="0"/>
            <a:t>Dialogue with stakeholders</a:t>
          </a:r>
        </a:p>
        <a:p>
          <a:pPr marL="0" lvl="0" indent="0" algn="l" defTabSz="844550">
            <a:lnSpc>
              <a:spcPct val="90000"/>
            </a:lnSpc>
            <a:spcBef>
              <a:spcPct val="0"/>
            </a:spcBef>
            <a:spcAft>
              <a:spcPct val="35000"/>
            </a:spcAft>
            <a:buNone/>
          </a:pPr>
          <a:r>
            <a:rPr lang="en-US" sz="1900" kern="1200" dirty="0"/>
            <a:t>- What can stakeholders contribute to the VNR short term and long term across planning, delivery, monitoring?</a:t>
          </a:r>
        </a:p>
        <a:p>
          <a:pPr marL="0" lvl="0" indent="0" algn="l" defTabSz="844550">
            <a:lnSpc>
              <a:spcPct val="90000"/>
            </a:lnSpc>
            <a:spcBef>
              <a:spcPct val="0"/>
            </a:spcBef>
            <a:spcAft>
              <a:spcPct val="35000"/>
            </a:spcAft>
            <a:buNone/>
          </a:pPr>
          <a:r>
            <a:rPr lang="en-US" sz="1900" kern="1200" dirty="0"/>
            <a:t>- How would they like to be engaged?</a:t>
          </a:r>
        </a:p>
        <a:p>
          <a:pPr marL="0" lvl="0" indent="0" algn="l" defTabSz="844550">
            <a:lnSpc>
              <a:spcPct val="90000"/>
            </a:lnSpc>
            <a:spcBef>
              <a:spcPct val="0"/>
            </a:spcBef>
            <a:spcAft>
              <a:spcPct val="35000"/>
            </a:spcAft>
            <a:buNone/>
          </a:pPr>
          <a:r>
            <a:rPr lang="en-US" sz="1900" kern="1200" dirty="0"/>
            <a:t>- What are there specific expectations and needs?</a:t>
          </a:r>
        </a:p>
      </dsp:txBody>
      <dsp:txXfrm rot="5400000">
        <a:off x="1085867" y="1332801"/>
        <a:ext cx="2518248" cy="4073801"/>
      </dsp:txXfrm>
    </dsp:sp>
    <dsp:sp modelId="{3D636B79-DE3E-4197-AE21-FFAFA467A74A}">
      <dsp:nvSpPr>
        <dsp:cNvPr id="0" name=""/>
        <dsp:cNvSpPr/>
      </dsp:nvSpPr>
      <dsp:spPr>
        <a:xfrm rot="5400000">
          <a:off x="2881926" y="2045945"/>
          <a:ext cx="4332329" cy="2647512"/>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585" tIns="120650" rIns="72390" bIns="120650" numCol="1" spcCol="1270" anchor="t" anchorCtr="0">
          <a:noAutofit/>
        </a:bodyPr>
        <a:lstStyle/>
        <a:p>
          <a:pPr marL="0" lvl="0" indent="0" algn="l" defTabSz="844550">
            <a:lnSpc>
              <a:spcPct val="90000"/>
            </a:lnSpc>
            <a:spcBef>
              <a:spcPct val="0"/>
            </a:spcBef>
            <a:spcAft>
              <a:spcPct val="35000"/>
            </a:spcAft>
            <a:buNone/>
          </a:pPr>
          <a:r>
            <a:rPr lang="en-US" sz="1900" b="1" kern="1200" dirty="0"/>
            <a:t>Dialogue within government </a:t>
          </a:r>
        </a:p>
        <a:p>
          <a:pPr marL="0" lvl="0" indent="0" algn="l" defTabSz="844550">
            <a:lnSpc>
              <a:spcPct val="90000"/>
            </a:lnSpc>
            <a:spcBef>
              <a:spcPct val="0"/>
            </a:spcBef>
            <a:spcAft>
              <a:spcPct val="35000"/>
            </a:spcAft>
            <a:buNone/>
          </a:pPr>
          <a:r>
            <a:rPr lang="en-US" sz="1900" kern="1200" dirty="0"/>
            <a:t>- How does engagement support ministry/agency mandates ? (accountability, service delivery, other?)</a:t>
          </a:r>
        </a:p>
        <a:p>
          <a:pPr marL="0" lvl="0" indent="0" algn="l" defTabSz="844550">
            <a:lnSpc>
              <a:spcPct val="90000"/>
            </a:lnSpc>
            <a:spcBef>
              <a:spcPct val="0"/>
            </a:spcBef>
            <a:spcAft>
              <a:spcPct val="35000"/>
            </a:spcAft>
            <a:buNone/>
          </a:pPr>
          <a:r>
            <a:rPr lang="en-US" sz="1900" kern="1200" dirty="0"/>
            <a:t>- Who are your stakeholders?</a:t>
          </a:r>
        </a:p>
        <a:p>
          <a:pPr marL="0" lvl="0" indent="0" algn="l" defTabSz="844550">
            <a:lnSpc>
              <a:spcPct val="90000"/>
            </a:lnSpc>
            <a:spcBef>
              <a:spcPct val="0"/>
            </a:spcBef>
            <a:spcAft>
              <a:spcPct val="35000"/>
            </a:spcAft>
            <a:buNone/>
          </a:pPr>
          <a:r>
            <a:rPr lang="en-US" sz="1900" kern="1200" dirty="0"/>
            <a:t>- Standards  (what, how, responsibility, capacity, tools)</a:t>
          </a:r>
        </a:p>
      </dsp:txBody>
      <dsp:txXfrm rot="-5400000">
        <a:off x="3724334" y="1332801"/>
        <a:ext cx="2518248" cy="4073801"/>
      </dsp:txXfrm>
    </dsp:sp>
    <dsp:sp modelId="{8A20812A-FAF3-40D9-B894-308DF337FE16}">
      <dsp:nvSpPr>
        <dsp:cNvPr id="0" name=""/>
        <dsp:cNvSpPr/>
      </dsp:nvSpPr>
      <dsp:spPr>
        <a:xfrm>
          <a:off x="2249146" y="0"/>
          <a:ext cx="2767730" cy="276759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84703-D7CC-4D14-AA14-DE8FAC9961CF}">
      <dsp:nvSpPr>
        <dsp:cNvPr id="0" name=""/>
        <dsp:cNvSpPr/>
      </dsp:nvSpPr>
      <dsp:spPr>
        <a:xfrm rot="10800000">
          <a:off x="2280089" y="3971133"/>
          <a:ext cx="2767730" cy="276759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BE17F-5A75-47AC-A3B0-8DFD863797C3}" type="datetimeFigureOut">
              <a:rPr lang="en-US" smtClean="0"/>
              <a:t>22/01/2019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EC274-7F11-4247-B88E-A8FBD79B4A3C}" type="slidenum">
              <a:rPr lang="en-US" smtClean="0"/>
              <a:t>‹#›</a:t>
            </a:fld>
            <a:endParaRPr lang="en-US"/>
          </a:p>
        </p:txBody>
      </p:sp>
    </p:spTree>
    <p:extLst>
      <p:ext uri="{BB962C8B-B14F-4D97-AF65-F5344CB8AC3E}">
        <p14:creationId xmlns:p14="http://schemas.microsoft.com/office/powerpoint/2010/main" val="217437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area of implementation of the 2030 Agenda activity has different purposes for engagement. </a:t>
            </a:r>
          </a:p>
          <a:p>
            <a:endParaRPr lang="en-US" dirty="0"/>
          </a:p>
          <a:p>
            <a:r>
              <a:rPr lang="en-US" dirty="0"/>
              <a:t>When we look at the area of planning – it is about developing consensus and understanding inter-relationships as a basis for integrated and coherent policy, and about ensuring that marginalized and impacted groups are part of the conversation. We can also engage stakeholders in ensuring that resources are effectively allocated. </a:t>
            </a:r>
          </a:p>
          <a:p>
            <a:endParaRPr lang="en-US" dirty="0"/>
          </a:p>
          <a:p>
            <a:r>
              <a:rPr lang="en-US" dirty="0"/>
              <a:t>When we look at the area of delivery/action</a:t>
            </a:r>
          </a:p>
          <a:p>
            <a:r>
              <a:rPr lang="en-US" dirty="0"/>
              <a:t>It is about creating ownership an motivating stakeholders to act.  We need here pubic outreach, developing shared vision and aligning the interests of different stakeholders to promote partnerships.</a:t>
            </a:r>
          </a:p>
          <a:p>
            <a:endParaRPr lang="en-US" dirty="0"/>
          </a:p>
          <a:p>
            <a:r>
              <a:rPr lang="en-US" dirty="0"/>
              <a:t>In the area of follow up and review, </a:t>
            </a:r>
          </a:p>
          <a:p>
            <a:r>
              <a:rPr lang="en-US" dirty="0"/>
              <a:t>We need to have </a:t>
            </a:r>
          </a:p>
        </p:txBody>
      </p:sp>
      <p:sp>
        <p:nvSpPr>
          <p:cNvPr id="4" name="Slide Number Placeholder 3"/>
          <p:cNvSpPr>
            <a:spLocks noGrp="1"/>
          </p:cNvSpPr>
          <p:nvPr>
            <p:ph type="sldNum" sz="quarter" idx="10"/>
          </p:nvPr>
        </p:nvSpPr>
        <p:spPr/>
        <p:txBody>
          <a:bodyPr/>
          <a:lstStyle/>
          <a:p>
            <a:fld id="{2A5E249D-648B-984B-B267-6E51D68B4206}" type="slidenum">
              <a:rPr lang="en-AU" smtClean="0"/>
              <a:t>3</a:t>
            </a:fld>
            <a:endParaRPr lang="en-AU"/>
          </a:p>
        </p:txBody>
      </p:sp>
    </p:spTree>
    <p:extLst>
      <p:ext uri="{BB962C8B-B14F-4D97-AF65-F5344CB8AC3E}">
        <p14:creationId xmlns:p14="http://schemas.microsoft.com/office/powerpoint/2010/main" val="406215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381000" y="685800"/>
            <a:ext cx="6096000" cy="3429000"/>
          </a:xfrm>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lgn="just"/>
            <a:r>
              <a:rPr lang="en-US" sz="2200" b="0" i="0" u="none" strike="noStrike" baseline="0" dirty="0">
                <a:latin typeface="Helvetica Neue"/>
                <a:ea typeface="Helvetica Neue"/>
                <a:cs typeface="Helvetica Neue"/>
                <a:sym typeface="Helvetica Neue"/>
              </a:rPr>
              <a:t>Integration requires, by definition, the involvement of stakeholders — but which stakeholders? An analysis of the linkages between the SDGs and issues helps to better understand the reality behind the challenge or decision, who should be involved.</a:t>
            </a:r>
          </a:p>
          <a:p>
            <a:pPr algn="just"/>
            <a:endParaRPr lang="en-US" sz="2200" b="0" i="0" u="none" strike="noStrike" baseline="0" dirty="0">
              <a:latin typeface="Helvetica Neue"/>
              <a:ea typeface="Helvetica Neue"/>
              <a:cs typeface="Helvetica Neue"/>
              <a:sym typeface="Helvetica Neue"/>
            </a:endParaRPr>
          </a:p>
          <a:p>
            <a:pPr algn="just"/>
            <a:r>
              <a:rPr lang="en-US" sz="2200" b="0" i="0" u="none" strike="noStrike" baseline="0" dirty="0">
                <a:latin typeface="Helvetica Neue"/>
                <a:ea typeface="Helvetica Neue"/>
                <a:cs typeface="Helvetica Neue"/>
                <a:sym typeface="Helvetica Neue"/>
              </a:rPr>
              <a:t>Exploring the appropriate and relevant stakeholders that should be involved in the engagement process. Identification of key stakeholders is vital to the success of an engagement </a:t>
            </a:r>
            <a:r>
              <a:rPr lang="en-GB" sz="2200" b="0" i="0" u="none" strike="noStrike" baseline="0" dirty="0">
                <a:latin typeface="Helvetica Neue"/>
                <a:ea typeface="Helvetica Neue"/>
                <a:cs typeface="Helvetica Neue"/>
                <a:sym typeface="Helvetica Neue"/>
              </a:rPr>
              <a:t>approach.</a:t>
            </a:r>
          </a:p>
          <a:p>
            <a:pPr algn="just"/>
            <a:r>
              <a:rPr lang="en-US" sz="2200" b="0" i="0" u="none" strike="noStrike" baseline="0" dirty="0">
                <a:latin typeface="Helvetica Neue"/>
                <a:ea typeface="Helvetica Neue"/>
                <a:cs typeface="Helvetica Neue"/>
                <a:sym typeface="Helvetica Neue"/>
              </a:rPr>
              <a:t>When considering stakeholders there is value in undertaking a </a:t>
            </a:r>
            <a:r>
              <a:rPr lang="en-US" sz="2200" b="1" i="0" u="none" strike="noStrike" baseline="0" dirty="0">
                <a:latin typeface="Helvetica Neue"/>
                <a:ea typeface="Helvetica Neue"/>
                <a:cs typeface="Helvetica Neue"/>
                <a:sym typeface="Helvetica Neue"/>
              </a:rPr>
              <a:t>Stakeholder Analysis </a:t>
            </a:r>
            <a:r>
              <a:rPr lang="en-US" sz="2200" b="0" i="0" u="none" strike="noStrike" baseline="0" dirty="0">
                <a:latin typeface="Helvetica Neue"/>
                <a:ea typeface="Helvetica Neue"/>
                <a:cs typeface="Helvetica Neue"/>
                <a:sym typeface="Helvetica Neue"/>
              </a:rPr>
              <a:t>to better understand expectations, how each stakeholder can add value to the project and communication needs that the stakeholder may have. Stakeholder analysis approaches can be adapted specifically for the 2030 Agenda depending on the topic or the scale/level of the policy or intervention that is </a:t>
            </a:r>
            <a:r>
              <a:rPr lang="en-GB" sz="2200" b="0" i="0" u="none" strike="noStrike" baseline="0" dirty="0">
                <a:latin typeface="Helvetica Neue"/>
                <a:ea typeface="Helvetica Neue"/>
                <a:cs typeface="Helvetica Neue"/>
                <a:sym typeface="Helvetica Neue"/>
              </a:rPr>
              <a:t>being considered.</a:t>
            </a:r>
            <a:endParaRPr lang="en-US" sz="2200" b="0" i="0" u="none" strike="noStrike" baseline="0" dirty="0">
              <a:latin typeface="Helvetica Neue"/>
              <a:ea typeface="Helvetica Neue"/>
              <a:cs typeface="Helvetica Neue"/>
              <a:sym typeface="Helvetica Neue"/>
            </a:endParaRPr>
          </a:p>
          <a:p>
            <a:pPr algn="just"/>
            <a:endParaRPr lang="en-US" sz="2200" b="0" i="0" u="none" strike="noStrike" baseline="0" dirty="0">
              <a:latin typeface="Helvetica Neue"/>
              <a:sym typeface="Helvetica Neue"/>
            </a:endParaRPr>
          </a:p>
        </p:txBody>
      </p:sp>
    </p:spTree>
    <p:extLst>
      <p:ext uri="{BB962C8B-B14F-4D97-AF65-F5344CB8AC3E}">
        <p14:creationId xmlns:p14="http://schemas.microsoft.com/office/powerpoint/2010/main" val="387970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AB276-FF7B-4E11-BD10-A08385D2E6E9}" type="slidenum">
              <a:rPr lang="en-GB" smtClean="0"/>
              <a:t>12</a:t>
            </a:fld>
            <a:endParaRPr lang="en-GB"/>
          </a:p>
        </p:txBody>
      </p:sp>
    </p:spTree>
    <p:extLst>
      <p:ext uri="{BB962C8B-B14F-4D97-AF65-F5344CB8AC3E}">
        <p14:creationId xmlns:p14="http://schemas.microsoft.com/office/powerpoint/2010/main" val="201419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1542-40CA-4ADB-93FA-541188B2D7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C8B3D5-D695-4A89-896B-78B35BAF9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64D82-A068-4713-B767-D0EC99FE8091}"/>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5" name="Footer Placeholder 4">
            <a:extLst>
              <a:ext uri="{FF2B5EF4-FFF2-40B4-BE49-F238E27FC236}">
                <a16:creationId xmlns:a16="http://schemas.microsoft.com/office/drawing/2014/main" id="{1BF52FE1-0869-410C-B171-7C4FBE00F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17CF0-68BB-47C1-B1E5-457B9BEE85B1}"/>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401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24E1-AE25-4F60-B0F6-585F8FF90C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A490BC-D162-4828-9E4E-E5F3B7A36C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92B7A-2D23-4AEC-B42A-89DAF02ED84F}"/>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5" name="Footer Placeholder 4">
            <a:extLst>
              <a:ext uri="{FF2B5EF4-FFF2-40B4-BE49-F238E27FC236}">
                <a16:creationId xmlns:a16="http://schemas.microsoft.com/office/drawing/2014/main" id="{BFA221DE-6E6E-45B8-96ED-A556ABDBB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1DE23-79F9-4A2D-9EA3-3DF9CD446F9B}"/>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382182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61C5B-FFD5-4B8D-B0AC-71622A57D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AF09D5-FC1E-424F-931E-D0B43C7B79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02569-9B8F-4932-A018-13A51D879BB5}"/>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5" name="Footer Placeholder 4">
            <a:extLst>
              <a:ext uri="{FF2B5EF4-FFF2-40B4-BE49-F238E27FC236}">
                <a16:creationId xmlns:a16="http://schemas.microsoft.com/office/drawing/2014/main" id="{FF6F7BD8-5FFE-4C9D-9D3B-03C5DEEA6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AC4D3-BDE9-4628-AA96-05F6FA5075B0}"/>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205727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46174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78CF79C4-F31C-4E87-A40A-63CCB0CFF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66282" y="3697661"/>
            <a:ext cx="3778916" cy="2646352"/>
          </a:xfrm>
          <a:prstGeom prst="rect">
            <a:avLst/>
          </a:prstGeom>
        </p:spPr>
      </p:pic>
      <p:pic>
        <p:nvPicPr>
          <p:cNvPr id="6" name="Picture 5">
            <a:extLst>
              <a:ext uri="{FF2B5EF4-FFF2-40B4-BE49-F238E27FC236}">
                <a16:creationId xmlns:a16="http://schemas.microsoft.com/office/drawing/2014/main" id="{6CCEF2FD-CB18-4AA6-B0DE-1D1035ED21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535" y="6122538"/>
            <a:ext cx="1820332" cy="576877"/>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0C91A303-2AFF-433B-9AF1-D6D6D19CB7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69040" y="0"/>
            <a:ext cx="822960" cy="6858000"/>
          </a:xfrm>
          <a:prstGeom prst="rect">
            <a:avLst/>
          </a:prstGeom>
        </p:spPr>
      </p:pic>
      <p:sp>
        <p:nvSpPr>
          <p:cNvPr id="11" name="Title 3">
            <a:extLst>
              <a:ext uri="{FF2B5EF4-FFF2-40B4-BE49-F238E27FC236}">
                <a16:creationId xmlns:a16="http://schemas.microsoft.com/office/drawing/2014/main" id="{B05D54E5-CE02-4FB2-ACA9-28DF32CAC1CD}"/>
              </a:ext>
            </a:extLst>
          </p:cNvPr>
          <p:cNvSpPr>
            <a:spLocks noGrp="1"/>
          </p:cNvSpPr>
          <p:nvPr>
            <p:ph type="title" hasCustomPrompt="1"/>
          </p:nvPr>
        </p:nvSpPr>
        <p:spPr>
          <a:xfrm>
            <a:off x="609601" y="639450"/>
            <a:ext cx="7804547" cy="905500"/>
          </a:xfrm>
        </p:spPr>
        <p:txBody>
          <a:bodyPr>
            <a:normAutofit/>
          </a:bodyPr>
          <a:lstStyle>
            <a:lvl1pPr algn="l">
              <a:defRPr sz="4267" b="1">
                <a:solidFill>
                  <a:schemeClr val="tx2">
                    <a:lumMod val="60000"/>
                    <a:lumOff val="4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Heading 1</a:t>
            </a:r>
          </a:p>
        </p:txBody>
      </p:sp>
    </p:spTree>
    <p:extLst>
      <p:ext uri="{BB962C8B-B14F-4D97-AF65-F5344CB8AC3E}">
        <p14:creationId xmlns:p14="http://schemas.microsoft.com/office/powerpoint/2010/main" val="2969535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BDCE-641B-42D3-818F-E9032104F5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4C9B0-7F51-42CC-ABF3-BEC02FA710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051FB-17A2-4394-B909-04DACD740574}"/>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5" name="Footer Placeholder 4">
            <a:extLst>
              <a:ext uri="{FF2B5EF4-FFF2-40B4-BE49-F238E27FC236}">
                <a16:creationId xmlns:a16="http://schemas.microsoft.com/office/drawing/2014/main" id="{1CD01D71-CD9D-4902-B28E-32F3645AA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64A32-7D24-486D-8276-29FF09CC200A}"/>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97003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5A5C-1695-4C7F-8755-BA3B298E7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9D015B-6D34-4F55-9627-FCE928DAA4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DC2588-A1BF-4AA7-AAE7-3574E487035D}"/>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5" name="Footer Placeholder 4">
            <a:extLst>
              <a:ext uri="{FF2B5EF4-FFF2-40B4-BE49-F238E27FC236}">
                <a16:creationId xmlns:a16="http://schemas.microsoft.com/office/drawing/2014/main" id="{9E595FB8-840A-486E-BADF-049741715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8A42A-170E-4736-A14E-3B31F49E638E}"/>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179227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AA60-16A3-4564-A024-05CA0B568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AFBA8-D625-4866-9B90-FC23C65585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A84A9-A4B2-4B3E-91C3-333E114A6D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A48483-F3A2-4E3F-A5AC-2A43C0C7E6F8}"/>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6" name="Footer Placeholder 5">
            <a:extLst>
              <a:ext uri="{FF2B5EF4-FFF2-40B4-BE49-F238E27FC236}">
                <a16:creationId xmlns:a16="http://schemas.microsoft.com/office/drawing/2014/main" id="{0898D02C-73E9-444A-A22E-C8A848044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E5C4B-22B5-45FE-8A4B-B8B32E05969D}"/>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345567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34B7-00C5-4362-97F7-F7CA9F46B1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831D61-7841-4FC3-B90C-E0237F6EC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440BE2-BDF0-4E6D-8119-40D02B6D5B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6D8DF-E4C1-4909-AB92-B9F1CB363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2F3FF-8D4F-4BA7-AE58-C64850223C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7A256C-48C6-4168-8C9B-45D246787A63}"/>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8" name="Footer Placeholder 7">
            <a:extLst>
              <a:ext uri="{FF2B5EF4-FFF2-40B4-BE49-F238E27FC236}">
                <a16:creationId xmlns:a16="http://schemas.microsoft.com/office/drawing/2014/main" id="{F9D83D92-77DD-4B9B-BD9A-278E4F2F8F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A8077F-87A8-4BF5-BEAB-3E181128AB58}"/>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103182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179B-6DCA-43D4-A731-DBF0BCCCFE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18611-432B-4152-9889-305D60771547}"/>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4" name="Footer Placeholder 3">
            <a:extLst>
              <a:ext uri="{FF2B5EF4-FFF2-40B4-BE49-F238E27FC236}">
                <a16:creationId xmlns:a16="http://schemas.microsoft.com/office/drawing/2014/main" id="{3F1C8953-42B0-436A-8B35-E467E49740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E928E7-B6CE-4E03-ACED-56A26EE31748}"/>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359466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ACD9B-3215-444A-8589-8780D6AFFF5D}"/>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3" name="Footer Placeholder 2">
            <a:extLst>
              <a:ext uri="{FF2B5EF4-FFF2-40B4-BE49-F238E27FC236}">
                <a16:creationId xmlns:a16="http://schemas.microsoft.com/office/drawing/2014/main" id="{E3B0ACB2-2A01-451A-989B-C5F30CB98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D525C0-7630-4DF7-9A9A-77EF85CD13A0}"/>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261680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EEC8-BFED-4C9A-A23D-37A46980D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401820-3AC1-4F12-A64C-490CE0BFB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F776C-76DA-4C1C-A24A-D3D44B60F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593E5A-521B-4028-A17D-93643C3501B2}"/>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6" name="Footer Placeholder 5">
            <a:extLst>
              <a:ext uri="{FF2B5EF4-FFF2-40B4-BE49-F238E27FC236}">
                <a16:creationId xmlns:a16="http://schemas.microsoft.com/office/drawing/2014/main" id="{EAEAADB9-2861-445D-886A-7051D5E7A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C8466-F1E8-4867-832A-2B2E51815FA8}"/>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427041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82AC-7FC2-4F89-9D7F-65287394E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73319E-9296-4A8F-820B-BF15BB7E2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263C72-9973-4729-A179-F5874B693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BA8348-9A26-4299-8C98-7A04E083C184}"/>
              </a:ext>
            </a:extLst>
          </p:cNvPr>
          <p:cNvSpPr>
            <a:spLocks noGrp="1"/>
          </p:cNvSpPr>
          <p:nvPr>
            <p:ph type="dt" sz="half" idx="10"/>
          </p:nvPr>
        </p:nvSpPr>
        <p:spPr/>
        <p:txBody>
          <a:bodyPr/>
          <a:lstStyle/>
          <a:p>
            <a:fld id="{C713A80C-63A8-4630-B2A1-DD14D8AFC5FF}" type="datetimeFigureOut">
              <a:rPr lang="en-US" smtClean="0"/>
              <a:t>22/01/2019</a:t>
            </a:fld>
            <a:endParaRPr lang="en-US"/>
          </a:p>
        </p:txBody>
      </p:sp>
      <p:sp>
        <p:nvSpPr>
          <p:cNvPr id="6" name="Footer Placeholder 5">
            <a:extLst>
              <a:ext uri="{FF2B5EF4-FFF2-40B4-BE49-F238E27FC236}">
                <a16:creationId xmlns:a16="http://schemas.microsoft.com/office/drawing/2014/main" id="{3F517067-375D-4384-899D-64A8039F2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2063D-9E6F-402A-8BE2-736D7843C87C}"/>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34683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AC4EB-C918-40C8-905B-8FAA23775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1D9577-0803-469B-B2D0-666D93817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2CE4D-460D-4DE6-8E39-340F153A0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3A80C-63A8-4630-B2A1-DD14D8AFC5FF}" type="datetimeFigureOut">
              <a:rPr lang="en-US" smtClean="0"/>
              <a:t>22/01/2019</a:t>
            </a:fld>
            <a:endParaRPr lang="en-US"/>
          </a:p>
        </p:txBody>
      </p:sp>
      <p:sp>
        <p:nvSpPr>
          <p:cNvPr id="5" name="Footer Placeholder 4">
            <a:extLst>
              <a:ext uri="{FF2B5EF4-FFF2-40B4-BE49-F238E27FC236}">
                <a16:creationId xmlns:a16="http://schemas.microsoft.com/office/drawing/2014/main" id="{B7B54D18-A0EB-4A6F-ACC9-CFEDC2093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3E85D-0D2B-4A8B-9F4F-263CA6ED2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F651B-0569-4A5B-8844-2E44CF2B98E2}" type="slidenum">
              <a:rPr lang="en-US" smtClean="0"/>
              <a:t>‹#›</a:t>
            </a:fld>
            <a:endParaRPr lang="en-US"/>
          </a:p>
        </p:txBody>
      </p:sp>
    </p:spTree>
    <p:extLst>
      <p:ext uri="{BB962C8B-B14F-4D97-AF65-F5344CB8AC3E}">
        <p14:creationId xmlns:p14="http://schemas.microsoft.com/office/powerpoint/2010/main" val="425740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sociallysparkednews.com/category/technology/"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0.png&amp;ehk=T4nq2"/><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global_goals_no title.png" descr="global_goals_no title.png"/>
          <p:cNvPicPr>
            <a:picLocks noChangeAspect="1"/>
          </p:cNvPicPr>
          <p:nvPr/>
        </p:nvPicPr>
        <p:blipFill>
          <a:blip r:embed="rId2">
            <a:extLst/>
          </a:blip>
          <a:stretch>
            <a:fillRect/>
          </a:stretch>
        </p:blipFill>
        <p:spPr>
          <a:xfrm>
            <a:off x="612740" y="2828407"/>
            <a:ext cx="4725235" cy="2325252"/>
          </a:xfrm>
          <a:prstGeom prst="rect">
            <a:avLst/>
          </a:prstGeom>
          <a:ln w="12700">
            <a:miter lim="400000"/>
          </a:ln>
        </p:spPr>
      </p:pic>
      <p:sp>
        <p:nvSpPr>
          <p:cNvPr id="73" name="The 2030 Agenda Follow-up…"/>
          <p:cNvSpPr txBox="1"/>
          <p:nvPr/>
        </p:nvSpPr>
        <p:spPr>
          <a:xfrm>
            <a:off x="5999777" y="850698"/>
            <a:ext cx="192421" cy="684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5248" tIns="95248" rIns="95248" bIns="95248" anchor="ctr">
            <a:spAutoFit/>
          </a:bodyPr>
          <a:lstStyle/>
          <a:p>
            <a:pPr>
              <a:defRPr sz="2400" b="1">
                <a:solidFill>
                  <a:srgbClr val="132C90"/>
                </a:solidFill>
                <a:latin typeface="Arial"/>
                <a:ea typeface="Arial"/>
                <a:cs typeface="Arial"/>
                <a:sym typeface="Arial"/>
              </a:defRPr>
            </a:pPr>
            <a:endParaRPr sz="3200" dirty="0">
              <a:latin typeface="Gill Sans MT" panose="020B0502020104020203" pitchFamily="34" charset="0"/>
            </a:endParaRPr>
          </a:p>
        </p:txBody>
      </p:sp>
      <p:sp>
        <p:nvSpPr>
          <p:cNvPr id="74" name="Line"/>
          <p:cNvSpPr/>
          <p:nvPr/>
        </p:nvSpPr>
        <p:spPr>
          <a:xfrm flipV="1">
            <a:off x="5581649" y="2262423"/>
            <a:ext cx="0" cy="3457220"/>
          </a:xfrm>
          <a:prstGeom prst="line">
            <a:avLst/>
          </a:prstGeom>
          <a:ln w="12700">
            <a:solidFill>
              <a:schemeClr val="accent1"/>
            </a:solidFill>
          </a:ln>
        </p:spPr>
        <p:txBody>
          <a:bodyPr lIns="60957" tIns="60957" rIns="60957" bIns="60957"/>
          <a:lstStyle/>
          <a:p>
            <a:endParaRPr sz="2400"/>
          </a:p>
        </p:txBody>
      </p:sp>
      <p:sp>
        <p:nvSpPr>
          <p:cNvPr id="75" name="Katinka Weinberger"/>
          <p:cNvSpPr txBox="1"/>
          <p:nvPr/>
        </p:nvSpPr>
        <p:spPr>
          <a:xfrm>
            <a:off x="6610353" y="2738101"/>
            <a:ext cx="3859322" cy="664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5248" tIns="95248" rIns="95248" bIns="95248" anchor="ctr">
            <a:spAutoFit/>
          </a:bodyPr>
          <a:lstStyle>
            <a:lvl1pPr>
              <a:defRPr sz="2300" b="1">
                <a:latin typeface="Arial"/>
                <a:ea typeface="Arial"/>
                <a:cs typeface="Arial"/>
                <a:sym typeface="Arial"/>
              </a:defRPr>
            </a:lvl1pPr>
          </a:lstStyle>
          <a:p>
            <a:r>
              <a:rPr sz="3067" dirty="0">
                <a:latin typeface="Gill Sans MT" panose="020B0502020104020203" pitchFamily="34" charset="0"/>
              </a:rPr>
              <a:t>Katinka Weinberger</a:t>
            </a:r>
          </a:p>
        </p:txBody>
      </p:sp>
      <p:sp>
        <p:nvSpPr>
          <p:cNvPr id="76" name="Environment and Development Division…"/>
          <p:cNvSpPr txBox="1"/>
          <p:nvPr/>
        </p:nvSpPr>
        <p:spPr>
          <a:xfrm>
            <a:off x="5486616" y="3418452"/>
            <a:ext cx="5246497" cy="1177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5248" tIns="95248" rIns="95248" bIns="95248" anchor="ctr">
            <a:spAutoFit/>
          </a:bodyPr>
          <a:lstStyle/>
          <a:p>
            <a:pPr algn="ctr">
              <a:defRPr sz="1500">
                <a:solidFill>
                  <a:srgbClr val="A7A7A7"/>
                </a:solidFill>
                <a:latin typeface="Arial"/>
                <a:ea typeface="Arial"/>
                <a:cs typeface="Arial"/>
                <a:sym typeface="Arial"/>
              </a:defRPr>
            </a:pPr>
            <a:r>
              <a:rPr lang="en-US" sz="2133" dirty="0">
                <a:latin typeface="Gill Sans MT" panose="020B0502020104020203" pitchFamily="34" charset="0"/>
              </a:rPr>
              <a:t>Chief, </a:t>
            </a:r>
          </a:p>
          <a:p>
            <a:pPr algn="ctr">
              <a:defRPr sz="1500">
                <a:solidFill>
                  <a:srgbClr val="A7A7A7"/>
                </a:solidFill>
                <a:latin typeface="Arial"/>
                <a:ea typeface="Arial"/>
                <a:cs typeface="Arial"/>
                <a:sym typeface="Arial"/>
              </a:defRPr>
            </a:pPr>
            <a:r>
              <a:rPr lang="en-US" sz="2133" dirty="0">
                <a:latin typeface="Gill Sans MT" panose="020B0502020104020203" pitchFamily="34" charset="0"/>
              </a:rPr>
              <a:t>Environment and Development Policy Section</a:t>
            </a:r>
          </a:p>
          <a:p>
            <a:pPr algn="ctr">
              <a:defRPr sz="1500">
                <a:solidFill>
                  <a:srgbClr val="A7A7A7"/>
                </a:solidFill>
                <a:latin typeface="Arial"/>
                <a:ea typeface="Arial"/>
                <a:cs typeface="Arial"/>
                <a:sym typeface="Arial"/>
              </a:defRPr>
            </a:pPr>
            <a:r>
              <a:rPr sz="2133" dirty="0">
                <a:latin typeface="Gill Sans MT" panose="020B0502020104020203" pitchFamily="34" charset="0"/>
              </a:rPr>
              <a:t>ESCAP</a:t>
            </a:r>
          </a:p>
        </p:txBody>
      </p:sp>
      <p:sp>
        <p:nvSpPr>
          <p:cNvPr id="2" name="Title 1">
            <a:extLst>
              <a:ext uri="{FF2B5EF4-FFF2-40B4-BE49-F238E27FC236}">
                <a16:creationId xmlns:a16="http://schemas.microsoft.com/office/drawing/2014/main" id="{18F759BC-E642-423D-910E-AB0914BB8248}"/>
              </a:ext>
            </a:extLst>
          </p:cNvPr>
          <p:cNvSpPr>
            <a:spLocks noGrp="1"/>
          </p:cNvSpPr>
          <p:nvPr>
            <p:ph type="title"/>
          </p:nvPr>
        </p:nvSpPr>
        <p:spPr>
          <a:xfrm>
            <a:off x="276232" y="639450"/>
            <a:ext cx="11039459" cy="905500"/>
          </a:xfrm>
        </p:spPr>
        <p:txBody>
          <a:bodyPr>
            <a:noAutofit/>
          </a:bodyPr>
          <a:lstStyle/>
          <a:p>
            <a:r>
              <a:rPr lang="en-US" sz="2800" dirty="0">
                <a:solidFill>
                  <a:srgbClr val="0070C0"/>
                </a:solidFill>
              </a:rPr>
              <a:t>Mainstreaming the 2030 Agenda for Sustainable Development</a:t>
            </a:r>
            <a:br>
              <a:rPr lang="en-US" sz="2800" dirty="0">
                <a:solidFill>
                  <a:srgbClr val="0070C0"/>
                </a:solidFill>
              </a:rPr>
            </a:br>
            <a:r>
              <a:rPr lang="en-US" sz="2800" dirty="0">
                <a:solidFill>
                  <a:srgbClr val="0070C0"/>
                </a:solidFill>
              </a:rPr>
              <a:t>Stakeholder Engagement</a:t>
            </a:r>
            <a:endParaRPr lang="en-US" sz="2800" dirty="0"/>
          </a:p>
        </p:txBody>
      </p:sp>
    </p:spTree>
    <p:extLst>
      <p:ext uri="{BB962C8B-B14F-4D97-AF65-F5344CB8AC3E}">
        <p14:creationId xmlns:p14="http://schemas.microsoft.com/office/powerpoint/2010/main" val="282181528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EF64-947B-47DF-97FC-C6A3AC029264}"/>
              </a:ext>
            </a:extLst>
          </p:cNvPr>
          <p:cNvSpPr>
            <a:spLocks noGrp="1"/>
          </p:cNvSpPr>
          <p:nvPr>
            <p:ph type="title"/>
          </p:nvPr>
        </p:nvSpPr>
        <p:spPr/>
        <p:txBody>
          <a:bodyPr/>
          <a:lstStyle/>
          <a:p>
            <a:r>
              <a:rPr lang="en-US" b="1" dirty="0"/>
              <a:t>Some under-exploited opportunities..</a:t>
            </a:r>
          </a:p>
        </p:txBody>
      </p:sp>
      <p:sp>
        <p:nvSpPr>
          <p:cNvPr id="3" name="Content Placeholder 2">
            <a:extLst>
              <a:ext uri="{FF2B5EF4-FFF2-40B4-BE49-F238E27FC236}">
                <a16:creationId xmlns:a16="http://schemas.microsoft.com/office/drawing/2014/main" id="{A22CF6E8-4FAF-4753-A4EB-23FD10FA643E}"/>
              </a:ext>
            </a:extLst>
          </p:cNvPr>
          <p:cNvSpPr>
            <a:spLocks noGrp="1"/>
          </p:cNvSpPr>
          <p:nvPr>
            <p:ph idx="1"/>
          </p:nvPr>
        </p:nvSpPr>
        <p:spPr/>
        <p:txBody>
          <a:bodyPr>
            <a:normAutofit fontScale="92500" lnSpcReduction="10000"/>
          </a:bodyPr>
          <a:lstStyle/>
          <a:p>
            <a:r>
              <a:rPr lang="en-US" sz="3200" dirty="0"/>
              <a:t>Potential strengthening governance &amp; development outcomes through better understanding of interlinkages</a:t>
            </a:r>
          </a:p>
          <a:p>
            <a:r>
              <a:rPr lang="en-US" sz="3200" dirty="0"/>
              <a:t>Exploring persistent issues and areas where there are shortcomings</a:t>
            </a:r>
          </a:p>
          <a:p>
            <a:r>
              <a:rPr lang="en-US" sz="3200" dirty="0"/>
              <a:t>Understanding and addressing the leave no one behind imperative</a:t>
            </a:r>
          </a:p>
          <a:p>
            <a:r>
              <a:rPr lang="en-US" sz="3200" dirty="0"/>
              <a:t>Strengthening technical assessments &amp; official data sources with stakeholder views  </a:t>
            </a:r>
          </a:p>
          <a:p>
            <a:r>
              <a:rPr lang="en-US" sz="3200" dirty="0"/>
              <a:t>Moving beyond standard workshops – specific methods for integration and </a:t>
            </a:r>
            <a:r>
              <a:rPr lang="en-US" sz="3200" u="sng" dirty="0"/>
              <a:t>meaningful</a:t>
            </a:r>
            <a:r>
              <a:rPr lang="en-US" sz="3200" dirty="0"/>
              <a:t>, informed deliberation are available</a:t>
            </a:r>
          </a:p>
          <a:p>
            <a:pPr marL="0" indent="0">
              <a:buNone/>
            </a:pPr>
            <a:endParaRPr lang="en-US" dirty="0"/>
          </a:p>
        </p:txBody>
      </p:sp>
    </p:spTree>
    <p:extLst>
      <p:ext uri="{BB962C8B-B14F-4D97-AF65-F5344CB8AC3E}">
        <p14:creationId xmlns:p14="http://schemas.microsoft.com/office/powerpoint/2010/main" val="313578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24BCE-D55E-4A7C-A107-CE15AEA31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718" y="5844500"/>
            <a:ext cx="2793282" cy="1023700"/>
          </a:xfrm>
          <a:prstGeom prst="rect">
            <a:avLst/>
          </a:prstGeom>
        </p:spPr>
      </p:pic>
      <p:sp>
        <p:nvSpPr>
          <p:cNvPr id="2" name="Title 1">
            <a:extLst>
              <a:ext uri="{FF2B5EF4-FFF2-40B4-BE49-F238E27FC236}">
                <a16:creationId xmlns:a16="http://schemas.microsoft.com/office/drawing/2014/main" id="{4BE27BC6-6111-4EE7-A37C-0D843E503C19}"/>
              </a:ext>
            </a:extLst>
          </p:cNvPr>
          <p:cNvSpPr>
            <a:spLocks noGrp="1"/>
          </p:cNvSpPr>
          <p:nvPr>
            <p:ph type="title"/>
          </p:nvPr>
        </p:nvSpPr>
        <p:spPr/>
        <p:txBody>
          <a:bodyPr/>
          <a:lstStyle/>
          <a:p>
            <a:r>
              <a:rPr lang="en-US" dirty="0"/>
              <a:t>ESCAP support on stakeholder engagement to date</a:t>
            </a:r>
          </a:p>
        </p:txBody>
      </p:sp>
      <p:sp>
        <p:nvSpPr>
          <p:cNvPr id="3" name="Text Placeholder 2">
            <a:extLst>
              <a:ext uri="{FF2B5EF4-FFF2-40B4-BE49-F238E27FC236}">
                <a16:creationId xmlns:a16="http://schemas.microsoft.com/office/drawing/2014/main" id="{C72053AE-2425-40D8-98AB-F6443F33C376}"/>
              </a:ext>
            </a:extLst>
          </p:cNvPr>
          <p:cNvSpPr>
            <a:spLocks noGrp="1"/>
          </p:cNvSpPr>
          <p:nvPr>
            <p:ph type="body" idx="1"/>
          </p:nvPr>
        </p:nvSpPr>
        <p:spPr/>
        <p:txBody>
          <a:bodyPr>
            <a:normAutofit lnSpcReduction="10000"/>
          </a:bodyPr>
          <a:lstStyle/>
          <a:p>
            <a:r>
              <a:rPr lang="en-US" dirty="0"/>
              <a:t>Developing planning and assessment tool</a:t>
            </a:r>
          </a:p>
          <a:p>
            <a:r>
              <a:rPr lang="en-US" dirty="0"/>
              <a:t>Technical assistance to VNR countries</a:t>
            </a:r>
          </a:p>
          <a:p>
            <a:r>
              <a:rPr lang="en-US" dirty="0"/>
              <a:t>Intensive professional development workshop on stakeholder engagement, tailored to the 2030 Agenda </a:t>
            </a:r>
          </a:p>
          <a:p>
            <a:r>
              <a:rPr lang="en-US" dirty="0"/>
              <a:t>Training material, facilitators oriented to the 2030 Agenda</a:t>
            </a:r>
          </a:p>
          <a:p>
            <a:r>
              <a:rPr lang="en-US" dirty="0"/>
              <a:t>Orientation/planning workshop for the VNR including stakeholder engagement &amp; integration (for policy coherence)</a:t>
            </a:r>
          </a:p>
          <a:p>
            <a:pPr marL="0" indent="0">
              <a:buNone/>
            </a:pPr>
            <a:endParaRPr lang="en-US" dirty="0"/>
          </a:p>
          <a:p>
            <a:pPr marL="0" indent="0">
              <a:buNone/>
            </a:pPr>
            <a:r>
              <a:rPr lang="en-US" sz="2400" dirty="0"/>
              <a:t>&gt; Again partnership is critical – ESCAP partners with the International Association for Public Participation</a:t>
            </a:r>
          </a:p>
        </p:txBody>
      </p:sp>
    </p:spTree>
    <p:extLst>
      <p:ext uri="{BB962C8B-B14F-4D97-AF65-F5344CB8AC3E}">
        <p14:creationId xmlns:p14="http://schemas.microsoft.com/office/powerpoint/2010/main" val="4585292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0865-0C1B-413E-AF34-F747F3B93333}"/>
              </a:ext>
            </a:extLst>
          </p:cNvPr>
          <p:cNvSpPr>
            <a:spLocks noGrp="1"/>
          </p:cNvSpPr>
          <p:nvPr>
            <p:ph type="title"/>
          </p:nvPr>
        </p:nvSpPr>
        <p:spPr>
          <a:xfrm>
            <a:off x="1177201" y="1546657"/>
            <a:ext cx="4208656" cy="3034857"/>
          </a:xfrm>
        </p:spPr>
        <p:txBody>
          <a:bodyPr vert="horz" lIns="91440" tIns="45720" rIns="91440" bIns="45720" rtlCol="0" anchor="b">
            <a:normAutofit/>
          </a:bodyPr>
          <a:lstStyle/>
          <a:p>
            <a:pPr algn="r"/>
            <a:r>
              <a:rPr lang="en-US" sz="3400" dirty="0">
                <a:latin typeface="Gill Sans MT" panose="020B0502020104020203" pitchFamily="34" charset="0"/>
              </a:rPr>
              <a:t>Thank you !</a:t>
            </a:r>
            <a:br>
              <a:rPr lang="en-US" sz="3400" dirty="0">
                <a:latin typeface="Gill Sans MT" panose="020B0502020104020203" pitchFamily="34" charset="0"/>
              </a:rPr>
            </a:br>
            <a:br>
              <a:rPr lang="en-US" sz="3400" dirty="0">
                <a:latin typeface="Gill Sans MT" panose="020B0502020104020203" pitchFamily="34" charset="0"/>
              </a:rPr>
            </a:br>
            <a:r>
              <a:rPr lang="en-US" sz="3400" dirty="0">
                <a:latin typeface="Gill Sans MT" panose="020B0502020104020203" pitchFamily="34" charset="0"/>
              </a:rPr>
              <a:t>Environment and Development Division</a:t>
            </a:r>
            <a:br>
              <a:rPr lang="en-US" sz="3400" dirty="0">
                <a:latin typeface="Gill Sans MT" panose="020B0502020104020203" pitchFamily="34" charset="0"/>
              </a:rPr>
            </a:br>
            <a:r>
              <a:rPr lang="en-US" sz="3400" dirty="0">
                <a:latin typeface="Gill Sans MT" panose="020B0502020104020203" pitchFamily="34" charset="0"/>
              </a:rPr>
              <a:t>ESCAP</a:t>
            </a:r>
          </a:p>
        </p:txBody>
      </p:sp>
      <p:pic>
        <p:nvPicPr>
          <p:cNvPr id="12" name="Picture 11">
            <a:extLst>
              <a:ext uri="{FF2B5EF4-FFF2-40B4-BE49-F238E27FC236}">
                <a16:creationId xmlns:a16="http://schemas.microsoft.com/office/drawing/2014/main" id="{D02819E3-99E2-4FDD-BE39-9AB7723B6F97}"/>
              </a:ext>
            </a:extLst>
          </p:cNvPr>
          <p:cNvPicPr>
            <a:picLocks noChangeAspect="1"/>
          </p:cNvPicPr>
          <p:nvPr/>
        </p:nvPicPr>
        <p:blipFill>
          <a:blip r:embed="rId3"/>
          <a:stretch>
            <a:fillRect/>
          </a:stretch>
        </p:blipFill>
        <p:spPr>
          <a:xfrm>
            <a:off x="5958943" y="640080"/>
            <a:ext cx="4990635" cy="5578816"/>
          </a:xfrm>
          <a:prstGeom prst="rect">
            <a:avLst/>
          </a:prstGeom>
        </p:spPr>
      </p:pic>
    </p:spTree>
    <p:extLst>
      <p:ext uri="{BB962C8B-B14F-4D97-AF65-F5344CB8AC3E}">
        <p14:creationId xmlns:p14="http://schemas.microsoft.com/office/powerpoint/2010/main" val="41152293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B2A8-0F41-4AD2-BE65-FB2149B9253D}"/>
              </a:ext>
            </a:extLst>
          </p:cNvPr>
          <p:cNvSpPr>
            <a:spLocks noGrp="1"/>
          </p:cNvSpPr>
          <p:nvPr>
            <p:ph type="title"/>
          </p:nvPr>
        </p:nvSpPr>
        <p:spPr/>
        <p:txBody>
          <a:bodyPr>
            <a:normAutofit/>
          </a:bodyPr>
          <a:lstStyle/>
          <a:p>
            <a:r>
              <a:rPr lang="en-US" dirty="0"/>
              <a:t>Engagement of non-government actors in the 2030 Agenda is not “business as usual” ….</a:t>
            </a:r>
            <a:endParaRPr lang="en-GB" dirty="0"/>
          </a:p>
        </p:txBody>
      </p:sp>
      <p:graphicFrame>
        <p:nvGraphicFramePr>
          <p:cNvPr id="4" name="Content Placeholder 3">
            <a:extLst>
              <a:ext uri="{FF2B5EF4-FFF2-40B4-BE49-F238E27FC236}">
                <a16:creationId xmlns:a16="http://schemas.microsoft.com/office/drawing/2014/main" id="{C8FE7755-22F4-4181-88CD-E4C98FC4E158}"/>
              </a:ext>
            </a:extLst>
          </p:cNvPr>
          <p:cNvGraphicFramePr>
            <a:graphicFrameLocks noGrp="1"/>
          </p:cNvGraphicFramePr>
          <p:nvPr>
            <p:ph idx="1"/>
            <p:extLst/>
          </p:nvPr>
        </p:nvGraphicFramePr>
        <p:xfrm>
          <a:off x="864704"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30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23FB-E041-48DF-BB69-072F8F4DBC36}"/>
              </a:ext>
            </a:extLst>
          </p:cNvPr>
          <p:cNvSpPr>
            <a:spLocks noGrp="1"/>
          </p:cNvSpPr>
          <p:nvPr>
            <p:ph type="title"/>
          </p:nvPr>
        </p:nvSpPr>
        <p:spPr>
          <a:xfrm>
            <a:off x="470648" y="46037"/>
            <a:ext cx="10515600" cy="1325563"/>
          </a:xfrm>
        </p:spPr>
        <p:txBody>
          <a:bodyPr>
            <a:normAutofit/>
          </a:bodyPr>
          <a:lstStyle/>
          <a:p>
            <a:r>
              <a:rPr lang="en-US" dirty="0"/>
              <a:t>How can non-government actors contribute?</a:t>
            </a:r>
            <a:endParaRPr lang="en-GB" dirty="0"/>
          </a:p>
        </p:txBody>
      </p:sp>
      <p:graphicFrame>
        <p:nvGraphicFramePr>
          <p:cNvPr id="4" name="Content Placeholder 3">
            <a:extLst>
              <a:ext uri="{FF2B5EF4-FFF2-40B4-BE49-F238E27FC236}">
                <a16:creationId xmlns:a16="http://schemas.microsoft.com/office/drawing/2014/main" id="{E7BC7FB9-C7ED-4A60-950E-8B3D263B7793}"/>
              </a:ext>
            </a:extLst>
          </p:cNvPr>
          <p:cNvGraphicFramePr>
            <a:graphicFrameLocks noGrp="1"/>
          </p:cNvGraphicFramePr>
          <p:nvPr>
            <p:ph idx="1"/>
            <p:extLst/>
          </p:nvPr>
        </p:nvGraphicFramePr>
        <p:xfrm>
          <a:off x="470648" y="1129553"/>
          <a:ext cx="11362764" cy="5728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02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47096-850E-4F2D-A8E6-D88B2C52CF4B}"/>
              </a:ext>
            </a:extLst>
          </p:cNvPr>
          <p:cNvSpPr>
            <a:spLocks noGrp="1"/>
          </p:cNvSpPr>
          <p:nvPr>
            <p:ph type="title"/>
          </p:nvPr>
        </p:nvSpPr>
        <p:spPr/>
        <p:txBody>
          <a:bodyPr>
            <a:normAutofit/>
          </a:bodyPr>
          <a:lstStyle/>
          <a:p>
            <a:r>
              <a:rPr lang="en-US" b="1" dirty="0"/>
              <a:t>Stakeholder engagement is .. </a:t>
            </a:r>
          </a:p>
        </p:txBody>
      </p:sp>
      <p:sp>
        <p:nvSpPr>
          <p:cNvPr id="3" name="Text Placeholder 2">
            <a:extLst>
              <a:ext uri="{FF2B5EF4-FFF2-40B4-BE49-F238E27FC236}">
                <a16:creationId xmlns:a16="http://schemas.microsoft.com/office/drawing/2014/main" id="{D36338B9-4C58-4C4E-9A3E-1D0649E23A2E}"/>
              </a:ext>
            </a:extLst>
          </p:cNvPr>
          <p:cNvSpPr>
            <a:spLocks noGrp="1"/>
          </p:cNvSpPr>
          <p:nvPr>
            <p:ph type="body" idx="1"/>
          </p:nvPr>
        </p:nvSpPr>
        <p:spPr>
          <a:xfrm>
            <a:off x="1583871" y="1821656"/>
            <a:ext cx="9127672" cy="4420196"/>
          </a:xfrm>
        </p:spPr>
        <p:txBody>
          <a:bodyPr>
            <a:normAutofit/>
          </a:bodyPr>
          <a:lstStyle/>
          <a:p>
            <a:r>
              <a:rPr lang="en-US" dirty="0"/>
              <a:t>PURPOSEFUL: An intentional process that has a clear objective and is mostly planned</a:t>
            </a:r>
          </a:p>
          <a:p>
            <a:r>
              <a:rPr lang="en-US" dirty="0"/>
              <a:t>INFLUENTIAL: Provides opportunities to shape decisions and actions of individuals, communities and/or organizations</a:t>
            </a:r>
          </a:p>
          <a:p>
            <a:r>
              <a:rPr lang="en-US" dirty="0"/>
              <a:t>ITERATIVE: Recognizes of the interrelationships between the decisions and actions of organizations, stakeholders, communities and individuals</a:t>
            </a:r>
          </a:p>
          <a:p>
            <a:r>
              <a:rPr lang="en-US" dirty="0"/>
              <a:t>COLLABORATIVE: Recognizes the rights and responsibilities and roles of organizations, stakeholders, communities and individuals.</a:t>
            </a:r>
          </a:p>
        </p:txBody>
      </p:sp>
    </p:spTree>
    <p:extLst>
      <p:ext uri="{BB962C8B-B14F-4D97-AF65-F5344CB8AC3E}">
        <p14:creationId xmlns:p14="http://schemas.microsoft.com/office/powerpoint/2010/main" val="23440708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ESCAP_logo.png" descr="ESCAP_logo.png"/>
          <p:cNvPicPr>
            <a:picLocks noChangeAspect="1"/>
          </p:cNvPicPr>
          <p:nvPr/>
        </p:nvPicPr>
        <p:blipFill>
          <a:blip r:embed="rId3">
            <a:extLst/>
          </a:blip>
          <a:stretch>
            <a:fillRect/>
          </a:stretch>
        </p:blipFill>
        <p:spPr>
          <a:xfrm>
            <a:off x="309400" y="6242871"/>
            <a:ext cx="1496056" cy="388648"/>
          </a:xfrm>
          <a:prstGeom prst="rect">
            <a:avLst/>
          </a:prstGeom>
          <a:ln w="12700">
            <a:miter lim="400000"/>
          </a:ln>
        </p:spPr>
      </p:pic>
      <p:pic>
        <p:nvPicPr>
          <p:cNvPr id="223" name="SDG icons_round.png" descr="SDG icons_round.png"/>
          <p:cNvPicPr>
            <a:picLocks noChangeAspect="1"/>
          </p:cNvPicPr>
          <p:nvPr/>
        </p:nvPicPr>
        <p:blipFill>
          <a:blip r:embed="rId4">
            <a:extLst/>
          </a:blip>
          <a:stretch>
            <a:fillRect/>
          </a:stretch>
        </p:blipFill>
        <p:spPr>
          <a:xfrm>
            <a:off x="7826588" y="6329552"/>
            <a:ext cx="4031981" cy="215286"/>
          </a:xfrm>
          <a:prstGeom prst="rect">
            <a:avLst/>
          </a:prstGeom>
          <a:ln w="12700">
            <a:miter lim="400000"/>
          </a:ln>
        </p:spPr>
      </p:pic>
      <p:sp>
        <p:nvSpPr>
          <p:cNvPr id="35" name="Title 1">
            <a:extLst>
              <a:ext uri="{FF2B5EF4-FFF2-40B4-BE49-F238E27FC236}">
                <a16:creationId xmlns:a16="http://schemas.microsoft.com/office/drawing/2014/main" id="{A8262641-A217-42D9-9E0B-6965AB40999D}"/>
              </a:ext>
            </a:extLst>
          </p:cNvPr>
          <p:cNvSpPr>
            <a:spLocks noGrp="1"/>
          </p:cNvSpPr>
          <p:nvPr>
            <p:ph type="title"/>
          </p:nvPr>
        </p:nvSpPr>
        <p:spPr>
          <a:xfrm>
            <a:off x="939362" y="251390"/>
            <a:ext cx="10648293" cy="1213945"/>
          </a:xfrm>
        </p:spPr>
        <p:txBody>
          <a:bodyPr>
            <a:noAutofit/>
          </a:bodyPr>
          <a:lstStyle/>
          <a:p>
            <a:r>
              <a:rPr lang="en-US" sz="4000" dirty="0">
                <a:solidFill>
                  <a:schemeClr val="accent1">
                    <a:lumMod val="50000"/>
                  </a:schemeClr>
                </a:solidFill>
                <a:latin typeface="Gill Sans MT" panose="020B0502020104020203" pitchFamily="34" charset="0"/>
              </a:rPr>
              <a:t>Why is stakeholder planning needed ?</a:t>
            </a:r>
            <a:endParaRPr lang="en-GB" sz="4000" dirty="0">
              <a:solidFill>
                <a:schemeClr val="accent1">
                  <a:lumMod val="50000"/>
                </a:schemeClr>
              </a:solidFill>
              <a:latin typeface="Gill Sans MT" panose="020B0502020104020203" pitchFamily="34" charset="0"/>
            </a:endParaRPr>
          </a:p>
        </p:txBody>
      </p:sp>
      <p:pic>
        <p:nvPicPr>
          <p:cNvPr id="3" name="Picture 2">
            <a:extLst>
              <a:ext uri="{FF2B5EF4-FFF2-40B4-BE49-F238E27FC236}">
                <a16:creationId xmlns:a16="http://schemas.microsoft.com/office/drawing/2014/main" id="{F98D9992-1B8E-4AE1-9C2D-C2B125DF2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847" y="1465335"/>
            <a:ext cx="7406722" cy="4179678"/>
          </a:xfrm>
          <a:prstGeom prst="rect">
            <a:avLst/>
          </a:prstGeom>
        </p:spPr>
      </p:pic>
      <p:sp>
        <p:nvSpPr>
          <p:cNvPr id="4" name="TextBox 3">
            <a:extLst>
              <a:ext uri="{FF2B5EF4-FFF2-40B4-BE49-F238E27FC236}">
                <a16:creationId xmlns:a16="http://schemas.microsoft.com/office/drawing/2014/main" id="{E8AAC5B2-A853-47ED-95AC-5223A41FEB81}"/>
              </a:ext>
            </a:extLst>
          </p:cNvPr>
          <p:cNvSpPr txBox="1"/>
          <p:nvPr/>
        </p:nvSpPr>
        <p:spPr>
          <a:xfrm>
            <a:off x="533745" y="835855"/>
            <a:ext cx="4221389" cy="54582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just" defTabSz="410766" hangingPunct="0"/>
            <a:endParaRPr lang="en-US" sz="2500" dirty="0">
              <a:latin typeface="Gill Sans MT" panose="020B0502020104020203" pitchFamily="34" charset="0"/>
            </a:endParaRPr>
          </a:p>
          <a:p>
            <a:pPr marL="342900" indent="-342900" algn="just">
              <a:buBlip>
                <a:blip r:embed="rId6">
                  <a:extLst>
                    <a:ext uri="{837473B0-CC2E-450A-ABE3-18F120FF3D39}">
                      <a1611:picAttrSrcUrl xmlns:a1611="http://schemas.microsoft.com/office/drawing/2016/11/main" r:id="rId7"/>
                    </a:ext>
                  </a:extLst>
                </a:blip>
              </a:buBlip>
            </a:pPr>
            <a:r>
              <a:rPr lang="en-US" sz="2500" dirty="0">
                <a:latin typeface="Gill Sans MT" panose="020B0502020104020203" pitchFamily="34" charset="0"/>
              </a:rPr>
              <a:t> </a:t>
            </a:r>
            <a:r>
              <a:rPr lang="en-US" sz="2500" i="1" dirty="0">
                <a:solidFill>
                  <a:schemeClr val="accent1">
                    <a:lumMod val="50000"/>
                  </a:schemeClr>
                </a:solidFill>
                <a:latin typeface="Gill Sans MT" panose="020B0502020104020203" pitchFamily="34" charset="0"/>
              </a:rPr>
              <a:t>Integration</a:t>
            </a:r>
            <a:r>
              <a:rPr lang="en-US" sz="2500" dirty="0">
                <a:latin typeface="Gill Sans MT" panose="020B0502020104020203" pitchFamily="34" charset="0"/>
              </a:rPr>
              <a:t> requires the meaningful dialogue and understanding between stakeholders; </a:t>
            </a:r>
          </a:p>
          <a:p>
            <a:pPr marL="342900" indent="-342900" algn="just">
              <a:buBlip>
                <a:blip r:embed="rId6">
                  <a:extLst>
                    <a:ext uri="{837473B0-CC2E-450A-ABE3-18F120FF3D39}">
                      <a1611:picAttrSrcUrl xmlns:a1611="http://schemas.microsoft.com/office/drawing/2016/11/main" r:id="rId7"/>
                    </a:ext>
                  </a:extLst>
                </a:blip>
              </a:buBlip>
            </a:pPr>
            <a:endParaRPr lang="en-US" sz="2500" dirty="0">
              <a:latin typeface="Gill Sans MT" panose="020B0502020104020203" pitchFamily="34" charset="0"/>
            </a:endParaRPr>
          </a:p>
          <a:p>
            <a:pPr marL="342900" indent="-342900" algn="just">
              <a:buBlip>
                <a:blip r:embed="rId6">
                  <a:extLst>
                    <a:ext uri="{837473B0-CC2E-450A-ABE3-18F120FF3D39}">
                      <a1611:picAttrSrcUrl xmlns:a1611="http://schemas.microsoft.com/office/drawing/2016/11/main" r:id="rId7"/>
                    </a:ext>
                  </a:extLst>
                </a:blip>
              </a:buBlip>
            </a:pPr>
            <a:r>
              <a:rPr lang="en-US" sz="2500" dirty="0">
                <a:latin typeface="Gill Sans MT" panose="020B0502020104020203" pitchFamily="34" charset="0"/>
              </a:rPr>
              <a:t>  The integrity of the analysis of SDG </a:t>
            </a:r>
            <a:r>
              <a:rPr lang="en-US" sz="2500" i="1" dirty="0">
                <a:solidFill>
                  <a:schemeClr val="accent1">
                    <a:lumMod val="50000"/>
                  </a:schemeClr>
                </a:solidFill>
                <a:latin typeface="Gill Sans MT" panose="020B0502020104020203" pitchFamily="34" charset="0"/>
              </a:rPr>
              <a:t>interlinkages</a:t>
            </a:r>
            <a:r>
              <a:rPr lang="en-US" sz="2500" dirty="0">
                <a:latin typeface="Gill Sans MT" panose="020B0502020104020203" pitchFamily="34" charset="0"/>
              </a:rPr>
              <a:t> depends on who is involved;</a:t>
            </a:r>
          </a:p>
          <a:p>
            <a:pPr marL="342900" indent="-342900" algn="just">
              <a:buBlip>
                <a:blip r:embed="rId6">
                  <a:extLst>
                    <a:ext uri="{837473B0-CC2E-450A-ABE3-18F120FF3D39}">
                      <a1611:picAttrSrcUrl xmlns:a1611="http://schemas.microsoft.com/office/drawing/2016/11/main" r:id="rId7"/>
                    </a:ext>
                  </a:extLst>
                </a:blip>
              </a:buBlip>
            </a:pPr>
            <a:endParaRPr lang="en-US" sz="2500" dirty="0">
              <a:latin typeface="Gill Sans MT" panose="020B0502020104020203" pitchFamily="34" charset="0"/>
            </a:endParaRPr>
          </a:p>
          <a:p>
            <a:pPr marL="342900" indent="-342900" algn="just">
              <a:buBlip>
                <a:blip r:embed="rId6">
                  <a:extLst>
                    <a:ext uri="{837473B0-CC2E-450A-ABE3-18F120FF3D39}">
                      <a1611:picAttrSrcUrl xmlns:a1611="http://schemas.microsoft.com/office/drawing/2016/11/main" r:id="rId7"/>
                    </a:ext>
                  </a:extLst>
                </a:blip>
              </a:buBlip>
            </a:pPr>
            <a:r>
              <a:rPr lang="en-US" sz="2500" dirty="0">
                <a:latin typeface="Gill Sans MT" panose="020B0502020104020203" pitchFamily="34" charset="0"/>
              </a:rPr>
              <a:t> Meaningful engagement requires a systematic, planned approach</a:t>
            </a:r>
          </a:p>
          <a:p>
            <a:pPr algn="just" defTabSz="410766" hangingPunct="0"/>
            <a:endParaRPr lang="en-US" sz="2500" dirty="0">
              <a:solidFill>
                <a:srgbClr val="000000"/>
              </a:solidFill>
              <a:latin typeface="Gill Sans MT" panose="020B0502020104020203" pitchFamily="34" charset="0"/>
              <a:sym typeface="Helvetica Neue"/>
            </a:endParaRPr>
          </a:p>
        </p:txBody>
      </p:sp>
    </p:spTree>
    <p:extLst>
      <p:ext uri="{BB962C8B-B14F-4D97-AF65-F5344CB8AC3E}">
        <p14:creationId xmlns:p14="http://schemas.microsoft.com/office/powerpoint/2010/main" val="19265938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2B39-CA51-4AA5-8E7E-72272319560F}"/>
              </a:ext>
            </a:extLst>
          </p:cNvPr>
          <p:cNvSpPr>
            <a:spLocks noGrp="1"/>
          </p:cNvSpPr>
          <p:nvPr>
            <p:ph type="title"/>
          </p:nvPr>
        </p:nvSpPr>
        <p:spPr>
          <a:xfrm>
            <a:off x="609601" y="639449"/>
            <a:ext cx="7804547" cy="3722825"/>
          </a:xfrm>
        </p:spPr>
        <p:txBody>
          <a:bodyPr>
            <a:normAutofit/>
          </a:bodyPr>
          <a:lstStyle/>
          <a:p>
            <a:r>
              <a:rPr lang="en-US" dirty="0">
                <a:solidFill>
                  <a:schemeClr val="tx1"/>
                </a:solidFill>
                <a:latin typeface="Calisto MT" panose="02040603050505030304" pitchFamily="18" charset="0"/>
              </a:rPr>
              <a:t>Stakeholder </a:t>
            </a:r>
            <a:br>
              <a:rPr lang="en-US" dirty="0">
                <a:solidFill>
                  <a:schemeClr val="tx1"/>
                </a:solidFill>
                <a:latin typeface="Calisto MT" panose="02040603050505030304" pitchFamily="18" charset="0"/>
              </a:rPr>
            </a:br>
            <a:r>
              <a:rPr lang="en-US" dirty="0">
                <a:solidFill>
                  <a:schemeClr val="tx1"/>
                </a:solidFill>
                <a:latin typeface="Calisto MT" panose="02040603050505030304" pitchFamily="18" charset="0"/>
              </a:rPr>
              <a:t>Engagement Policy</a:t>
            </a:r>
          </a:p>
        </p:txBody>
      </p:sp>
      <p:sp>
        <p:nvSpPr>
          <p:cNvPr id="3" name="Content Placeholder 2">
            <a:extLst>
              <a:ext uri="{FF2B5EF4-FFF2-40B4-BE49-F238E27FC236}">
                <a16:creationId xmlns:a16="http://schemas.microsoft.com/office/drawing/2014/main" id="{2A5C9D59-2C69-429A-B632-810FA9632110}"/>
              </a:ext>
            </a:extLst>
          </p:cNvPr>
          <p:cNvSpPr>
            <a:spLocks noGrp="1"/>
          </p:cNvSpPr>
          <p:nvPr>
            <p:ph idx="4294967295"/>
          </p:nvPr>
        </p:nvSpPr>
        <p:spPr>
          <a:xfrm>
            <a:off x="5653394" y="721316"/>
            <a:ext cx="5305425" cy="5230812"/>
          </a:xfrm>
        </p:spPr>
        <p:txBody>
          <a:bodyPr anchor="ctr">
            <a:normAutofit/>
          </a:bodyPr>
          <a:lstStyle/>
          <a:p>
            <a:r>
              <a:rPr lang="en-US" sz="2200" dirty="0">
                <a:solidFill>
                  <a:srgbClr val="000000"/>
                </a:solidFill>
                <a:latin typeface="Calisto MT" panose="02040603050505030304" pitchFamily="18" charset="0"/>
              </a:rPr>
              <a:t>A good first step towards institutionalized engagement is to develop appropriate policy and practice frameworks to inform practice and capacity building. </a:t>
            </a:r>
          </a:p>
          <a:p>
            <a:r>
              <a:rPr lang="en-US" sz="2200" dirty="0">
                <a:solidFill>
                  <a:srgbClr val="000000"/>
                </a:solidFill>
                <a:latin typeface="Calisto MT" panose="02040603050505030304" pitchFamily="18" charset="0"/>
              </a:rPr>
              <a:t>The policy should set out a vision for engagement, with a description of how it aligns with decision making, and explains the role of the stakeholders. </a:t>
            </a:r>
          </a:p>
          <a:p>
            <a:r>
              <a:rPr lang="en-US" sz="2200" dirty="0">
                <a:solidFill>
                  <a:srgbClr val="000000"/>
                </a:solidFill>
                <a:latin typeface="Calisto MT" panose="02040603050505030304" pitchFamily="18" charset="0"/>
              </a:rPr>
              <a:t>It should establish the standards of engagement that institutions are expected to meet, and the issues and decisions on which engagement is needed. </a:t>
            </a:r>
          </a:p>
          <a:p>
            <a:r>
              <a:rPr lang="en-US" sz="2200" dirty="0">
                <a:solidFill>
                  <a:srgbClr val="000000"/>
                </a:solidFill>
                <a:latin typeface="Calisto MT" panose="02040603050505030304" pitchFamily="18" charset="0"/>
              </a:rPr>
              <a:t>Policies for engagement can exist at the national or sub-national levels.  </a:t>
            </a:r>
            <a:endParaRPr lang="en-US" sz="2200" dirty="0">
              <a:solidFill>
                <a:srgbClr val="000000"/>
              </a:solidFill>
            </a:endParaRPr>
          </a:p>
        </p:txBody>
      </p:sp>
      <p:pic>
        <p:nvPicPr>
          <p:cNvPr id="7" name="Picture 6">
            <a:extLst>
              <a:ext uri="{FF2B5EF4-FFF2-40B4-BE49-F238E27FC236}">
                <a16:creationId xmlns:a16="http://schemas.microsoft.com/office/drawing/2014/main" id="{6B5DF024-811D-483E-B3DB-5C8242B60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718" y="5844500"/>
            <a:ext cx="2793282" cy="1023700"/>
          </a:xfrm>
          <a:prstGeom prst="rect">
            <a:avLst/>
          </a:prstGeom>
        </p:spPr>
      </p:pic>
    </p:spTree>
    <p:extLst>
      <p:ext uri="{BB962C8B-B14F-4D97-AF65-F5344CB8AC3E}">
        <p14:creationId xmlns:p14="http://schemas.microsoft.com/office/powerpoint/2010/main" val="13520914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93BB-3D2E-4ADE-B9BE-CC9AAC38EB82}"/>
              </a:ext>
            </a:extLst>
          </p:cNvPr>
          <p:cNvSpPr>
            <a:spLocks noGrp="1"/>
          </p:cNvSpPr>
          <p:nvPr>
            <p:ph type="title"/>
          </p:nvPr>
        </p:nvSpPr>
        <p:spPr/>
        <p:txBody>
          <a:bodyPr/>
          <a:lstStyle/>
          <a:p>
            <a:r>
              <a:rPr lang="en-US" dirty="0"/>
              <a:t>4 Dimensions of quality engagement </a:t>
            </a:r>
          </a:p>
        </p:txBody>
      </p:sp>
      <p:sp>
        <p:nvSpPr>
          <p:cNvPr id="3" name="Content Placeholder 2">
            <a:extLst>
              <a:ext uri="{FF2B5EF4-FFF2-40B4-BE49-F238E27FC236}">
                <a16:creationId xmlns:a16="http://schemas.microsoft.com/office/drawing/2014/main" id="{4F898EC8-1475-4E2F-B312-8944F72B8326}"/>
              </a:ext>
            </a:extLst>
          </p:cNvPr>
          <p:cNvSpPr>
            <a:spLocks noGrp="1"/>
          </p:cNvSpPr>
          <p:nvPr>
            <p:ph idx="1"/>
          </p:nvPr>
        </p:nvSpPr>
        <p:spPr>
          <a:xfrm>
            <a:off x="3971251" y="1572534"/>
            <a:ext cx="7382549" cy="4604428"/>
          </a:xfrm>
        </p:spPr>
        <p:txBody>
          <a:bodyPr>
            <a:normAutofit fontScale="85000" lnSpcReduction="20000"/>
          </a:bodyPr>
          <a:lstStyle/>
          <a:p>
            <a:pPr>
              <a:lnSpc>
                <a:spcPct val="110000"/>
              </a:lnSpc>
              <a:spcAft>
                <a:spcPts val="1200"/>
              </a:spcAft>
            </a:pPr>
            <a:r>
              <a:rPr lang="en-US" dirty="0"/>
              <a:t>Clear objective, a plan, resources, responsibility &amp; follow up</a:t>
            </a:r>
          </a:p>
          <a:p>
            <a:pPr>
              <a:lnSpc>
                <a:spcPct val="110000"/>
              </a:lnSpc>
              <a:spcAft>
                <a:spcPts val="1200"/>
              </a:spcAft>
            </a:pPr>
            <a:r>
              <a:rPr lang="en-US" dirty="0"/>
              <a:t>Barriers to participation (cultural, ability, geographic, other) removed/recognized, stakeholders mapped and analyzed, ensuring “no one left behind”</a:t>
            </a:r>
          </a:p>
          <a:p>
            <a:pPr>
              <a:lnSpc>
                <a:spcPct val="110000"/>
              </a:lnSpc>
              <a:spcAft>
                <a:spcPts val="1200"/>
              </a:spcAft>
            </a:pPr>
            <a:r>
              <a:rPr lang="en-US" dirty="0"/>
              <a:t>Facilitates collaboration, empowerment, partnership, cross-sectoral, multi-perspective dialogue to develop shared understanding and build trust</a:t>
            </a:r>
          </a:p>
          <a:p>
            <a:pPr>
              <a:lnSpc>
                <a:spcPct val="110000"/>
              </a:lnSpc>
              <a:spcAft>
                <a:spcPts val="1200"/>
              </a:spcAft>
            </a:pPr>
            <a:r>
              <a:rPr lang="en-US" dirty="0"/>
              <a:t>Outreach, involve stakeholders in designing participation, provide information and feedback needed &amp; institutionalize </a:t>
            </a:r>
          </a:p>
        </p:txBody>
      </p:sp>
      <p:grpSp>
        <p:nvGrpSpPr>
          <p:cNvPr id="36" name="Group 35">
            <a:extLst>
              <a:ext uri="{FF2B5EF4-FFF2-40B4-BE49-F238E27FC236}">
                <a16:creationId xmlns:a16="http://schemas.microsoft.com/office/drawing/2014/main" id="{3654F8A4-93DB-4FA1-9C3A-89665350AE38}"/>
              </a:ext>
            </a:extLst>
          </p:cNvPr>
          <p:cNvGrpSpPr/>
          <p:nvPr/>
        </p:nvGrpSpPr>
        <p:grpSpPr>
          <a:xfrm>
            <a:off x="968188" y="1572534"/>
            <a:ext cx="2880481" cy="4486275"/>
            <a:chOff x="6859566" y="614329"/>
            <a:chExt cx="2937576" cy="5455764"/>
          </a:xfrm>
        </p:grpSpPr>
        <p:grpSp>
          <p:nvGrpSpPr>
            <p:cNvPr id="20" name="Group 19">
              <a:extLst>
                <a:ext uri="{FF2B5EF4-FFF2-40B4-BE49-F238E27FC236}">
                  <a16:creationId xmlns:a16="http://schemas.microsoft.com/office/drawing/2014/main" id="{63C3C2FE-7CC7-4F36-9C57-7E7EF8C65B90}"/>
                </a:ext>
              </a:extLst>
            </p:cNvPr>
            <p:cNvGrpSpPr/>
            <p:nvPr/>
          </p:nvGrpSpPr>
          <p:grpSpPr>
            <a:xfrm>
              <a:off x="6867021" y="2082809"/>
              <a:ext cx="2924173" cy="1050323"/>
              <a:chOff x="231443" y="2378150"/>
              <a:chExt cx="2534011" cy="1050323"/>
            </a:xfrm>
          </p:grpSpPr>
          <p:sp>
            <p:nvSpPr>
              <p:cNvPr id="21" name="Rectangle 20">
                <a:extLst>
                  <a:ext uri="{FF2B5EF4-FFF2-40B4-BE49-F238E27FC236}">
                    <a16:creationId xmlns:a16="http://schemas.microsoft.com/office/drawing/2014/main" id="{CA2A2390-9FD7-4D92-98D9-6CDE334D4DEA}"/>
                  </a:ext>
                </a:extLst>
              </p:cNvPr>
              <p:cNvSpPr/>
              <p:nvPr/>
            </p:nvSpPr>
            <p:spPr>
              <a:xfrm>
                <a:off x="1148629" y="2599954"/>
                <a:ext cx="1616825" cy="584775"/>
              </a:xfrm>
              <a:prstGeom prst="rect">
                <a:avLst/>
              </a:prstGeom>
              <a:ln>
                <a:noFill/>
              </a:ln>
            </p:spPr>
            <p:txBody>
              <a:bodyPr wrap="square">
                <a:spAutoFit/>
              </a:bodyPr>
              <a:lstStyle/>
              <a:p>
                <a:r>
                  <a:rPr lang="en-AU" sz="1600" b="1" dirty="0"/>
                  <a:t>INCLUSIVE ENGAGEMENT</a:t>
                </a:r>
              </a:p>
            </p:txBody>
          </p:sp>
          <p:pic>
            <p:nvPicPr>
              <p:cNvPr id="22" name="Picture 21">
                <a:extLst>
                  <a:ext uri="{FF2B5EF4-FFF2-40B4-BE49-F238E27FC236}">
                    <a16:creationId xmlns:a16="http://schemas.microsoft.com/office/drawing/2014/main" id="{6A37D1B7-FD8C-4C7D-A72D-93F9A075CE2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353" y="2452680"/>
                <a:ext cx="832554" cy="832554"/>
              </a:xfrm>
              <a:prstGeom prst="rect">
                <a:avLst/>
              </a:prstGeom>
              <a:ln>
                <a:noFill/>
              </a:ln>
            </p:spPr>
          </p:pic>
          <p:sp>
            <p:nvSpPr>
              <p:cNvPr id="23" name="Rounded Rectangle 8">
                <a:extLst>
                  <a:ext uri="{FF2B5EF4-FFF2-40B4-BE49-F238E27FC236}">
                    <a16:creationId xmlns:a16="http://schemas.microsoft.com/office/drawing/2014/main" id="{682E89DB-4CC2-44BC-A01B-4B5A2EDEEC58}"/>
                  </a:ext>
                </a:extLst>
              </p:cNvPr>
              <p:cNvSpPr/>
              <p:nvPr/>
            </p:nvSpPr>
            <p:spPr>
              <a:xfrm>
                <a:off x="231443" y="2378150"/>
                <a:ext cx="2534011" cy="1050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4" name="Group 23">
              <a:extLst>
                <a:ext uri="{FF2B5EF4-FFF2-40B4-BE49-F238E27FC236}">
                  <a16:creationId xmlns:a16="http://schemas.microsoft.com/office/drawing/2014/main" id="{E325C4F6-71B1-449A-B91E-2D4CBEC86A51}"/>
                </a:ext>
              </a:extLst>
            </p:cNvPr>
            <p:cNvGrpSpPr/>
            <p:nvPr/>
          </p:nvGrpSpPr>
          <p:grpSpPr>
            <a:xfrm>
              <a:off x="6867021" y="614329"/>
              <a:ext cx="2924173" cy="1050323"/>
              <a:chOff x="231443" y="1009745"/>
              <a:chExt cx="2534011" cy="1050323"/>
            </a:xfrm>
          </p:grpSpPr>
          <p:sp>
            <p:nvSpPr>
              <p:cNvPr id="25" name="Rectangle 24">
                <a:extLst>
                  <a:ext uri="{FF2B5EF4-FFF2-40B4-BE49-F238E27FC236}">
                    <a16:creationId xmlns:a16="http://schemas.microsoft.com/office/drawing/2014/main" id="{2F3B2A20-02B2-4C99-AB05-88E655C8E238}"/>
                  </a:ext>
                </a:extLst>
              </p:cNvPr>
              <p:cNvSpPr/>
              <p:nvPr/>
            </p:nvSpPr>
            <p:spPr>
              <a:xfrm>
                <a:off x="1157016" y="1242520"/>
                <a:ext cx="1608438" cy="584775"/>
              </a:xfrm>
              <a:prstGeom prst="rect">
                <a:avLst/>
              </a:prstGeom>
              <a:ln>
                <a:noFill/>
              </a:ln>
            </p:spPr>
            <p:txBody>
              <a:bodyPr wrap="square">
                <a:spAutoFit/>
              </a:bodyPr>
              <a:lstStyle/>
              <a:p>
                <a:r>
                  <a:rPr lang="en-AU" sz="1600" b="1" dirty="0"/>
                  <a:t>PURPOSEFUL ENGAGEMENT        </a:t>
                </a:r>
              </a:p>
            </p:txBody>
          </p:sp>
          <p:pic>
            <p:nvPicPr>
              <p:cNvPr id="26" name="Picture 25">
                <a:extLst>
                  <a:ext uri="{FF2B5EF4-FFF2-40B4-BE49-F238E27FC236}">
                    <a16:creationId xmlns:a16="http://schemas.microsoft.com/office/drawing/2014/main" id="{D6C03682-BFB3-4B0A-8341-8A3100AC989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146" y="1122226"/>
                <a:ext cx="770217" cy="740634"/>
              </a:xfrm>
              <a:prstGeom prst="rect">
                <a:avLst/>
              </a:prstGeom>
              <a:ln>
                <a:noFill/>
              </a:ln>
            </p:spPr>
          </p:pic>
          <p:sp>
            <p:nvSpPr>
              <p:cNvPr id="27" name="Rounded Rectangle 12">
                <a:extLst>
                  <a:ext uri="{FF2B5EF4-FFF2-40B4-BE49-F238E27FC236}">
                    <a16:creationId xmlns:a16="http://schemas.microsoft.com/office/drawing/2014/main" id="{52B9BFCB-7824-4396-B6F6-DF10730EC811}"/>
                  </a:ext>
                </a:extLst>
              </p:cNvPr>
              <p:cNvSpPr/>
              <p:nvPr/>
            </p:nvSpPr>
            <p:spPr>
              <a:xfrm>
                <a:off x="231443" y="1009745"/>
                <a:ext cx="2526556" cy="1050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8" name="Group 27">
              <a:extLst>
                <a:ext uri="{FF2B5EF4-FFF2-40B4-BE49-F238E27FC236}">
                  <a16:creationId xmlns:a16="http://schemas.microsoft.com/office/drawing/2014/main" id="{5EBECEB0-8A96-49DA-ADB1-B0CAE2491662}"/>
                </a:ext>
              </a:extLst>
            </p:cNvPr>
            <p:cNvGrpSpPr/>
            <p:nvPr/>
          </p:nvGrpSpPr>
          <p:grpSpPr>
            <a:xfrm>
              <a:off x="6872969" y="3551289"/>
              <a:ext cx="2924173" cy="1081167"/>
              <a:chOff x="237392" y="3957247"/>
              <a:chExt cx="2534011" cy="1081167"/>
            </a:xfrm>
          </p:grpSpPr>
          <p:sp>
            <p:nvSpPr>
              <p:cNvPr id="29" name="Rectangle 28">
                <a:extLst>
                  <a:ext uri="{FF2B5EF4-FFF2-40B4-BE49-F238E27FC236}">
                    <a16:creationId xmlns:a16="http://schemas.microsoft.com/office/drawing/2014/main" id="{CCBE7A06-1D98-41E2-A8E6-0C39627475F0}"/>
                  </a:ext>
                </a:extLst>
              </p:cNvPr>
              <p:cNvSpPr/>
              <p:nvPr/>
            </p:nvSpPr>
            <p:spPr>
              <a:xfrm>
                <a:off x="1106313" y="4207417"/>
                <a:ext cx="1569310" cy="830997"/>
              </a:xfrm>
              <a:prstGeom prst="rect">
                <a:avLst/>
              </a:prstGeom>
              <a:ln>
                <a:noFill/>
              </a:ln>
            </p:spPr>
            <p:txBody>
              <a:bodyPr wrap="square">
                <a:spAutoFit/>
              </a:bodyPr>
              <a:lstStyle/>
              <a:p>
                <a:r>
                  <a:rPr lang="en-AU" sz="1600" b="1" dirty="0"/>
                  <a:t>TRANSFORMATIVE ENGAGEMENT</a:t>
                </a:r>
              </a:p>
            </p:txBody>
          </p:sp>
          <p:sp>
            <p:nvSpPr>
              <p:cNvPr id="30" name="Rounded Rectangle 18">
                <a:extLst>
                  <a:ext uri="{FF2B5EF4-FFF2-40B4-BE49-F238E27FC236}">
                    <a16:creationId xmlns:a16="http://schemas.microsoft.com/office/drawing/2014/main" id="{3A3AEE4D-D144-4447-BF2C-079F2301823B}"/>
                  </a:ext>
                </a:extLst>
              </p:cNvPr>
              <p:cNvSpPr/>
              <p:nvPr/>
            </p:nvSpPr>
            <p:spPr>
              <a:xfrm>
                <a:off x="237392" y="3957247"/>
                <a:ext cx="2534011" cy="1050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1" name="Group 30">
              <a:extLst>
                <a:ext uri="{FF2B5EF4-FFF2-40B4-BE49-F238E27FC236}">
                  <a16:creationId xmlns:a16="http://schemas.microsoft.com/office/drawing/2014/main" id="{09760D37-1DF4-4B3C-9896-0380BB29B237}"/>
                </a:ext>
              </a:extLst>
            </p:cNvPr>
            <p:cNvGrpSpPr/>
            <p:nvPr/>
          </p:nvGrpSpPr>
          <p:grpSpPr>
            <a:xfrm>
              <a:off x="6859566" y="5019770"/>
              <a:ext cx="2915570" cy="1050323"/>
              <a:chOff x="223988" y="5415186"/>
              <a:chExt cx="2534011" cy="1050323"/>
            </a:xfrm>
          </p:grpSpPr>
          <p:sp>
            <p:nvSpPr>
              <p:cNvPr id="32" name="Rectangle 31">
                <a:extLst>
                  <a:ext uri="{FF2B5EF4-FFF2-40B4-BE49-F238E27FC236}">
                    <a16:creationId xmlns:a16="http://schemas.microsoft.com/office/drawing/2014/main" id="{3D2F778D-4343-4386-B579-CDAC914D4F2C}"/>
                  </a:ext>
                </a:extLst>
              </p:cNvPr>
              <p:cNvSpPr/>
              <p:nvPr/>
            </p:nvSpPr>
            <p:spPr>
              <a:xfrm>
                <a:off x="1051204" y="5647959"/>
                <a:ext cx="1420147" cy="584775"/>
              </a:xfrm>
              <a:prstGeom prst="rect">
                <a:avLst/>
              </a:prstGeom>
              <a:ln>
                <a:noFill/>
              </a:ln>
            </p:spPr>
            <p:txBody>
              <a:bodyPr wrap="square">
                <a:spAutoFit/>
              </a:bodyPr>
              <a:lstStyle/>
              <a:p>
                <a:r>
                  <a:rPr lang="en-AU" sz="1600" b="1" dirty="0"/>
                  <a:t>PROACTIVE ENGAGEMENT</a:t>
                </a:r>
              </a:p>
            </p:txBody>
          </p:sp>
          <p:pic>
            <p:nvPicPr>
              <p:cNvPr id="33" name="Picture 32">
                <a:extLst>
                  <a:ext uri="{FF2B5EF4-FFF2-40B4-BE49-F238E27FC236}">
                    <a16:creationId xmlns:a16="http://schemas.microsoft.com/office/drawing/2014/main" id="{B108AA1D-9A4C-4C22-B5AA-B0B9CA0B21E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8646" y="5582791"/>
                <a:ext cx="715109" cy="715109"/>
              </a:xfrm>
              <a:prstGeom prst="rect">
                <a:avLst/>
              </a:prstGeom>
              <a:ln>
                <a:noFill/>
              </a:ln>
            </p:spPr>
          </p:pic>
          <p:sp>
            <p:nvSpPr>
              <p:cNvPr id="34" name="Rounded Rectangle 22">
                <a:extLst>
                  <a:ext uri="{FF2B5EF4-FFF2-40B4-BE49-F238E27FC236}">
                    <a16:creationId xmlns:a16="http://schemas.microsoft.com/office/drawing/2014/main" id="{80435542-6FEE-4BEE-9CA0-E5AB8370BED5}"/>
                  </a:ext>
                </a:extLst>
              </p:cNvPr>
              <p:cNvSpPr/>
              <p:nvPr/>
            </p:nvSpPr>
            <p:spPr>
              <a:xfrm>
                <a:off x="223988" y="5415186"/>
                <a:ext cx="2534011" cy="1050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5" name="Graphic 34" descr="Shooting star">
              <a:extLst>
                <a:ext uri="{FF2B5EF4-FFF2-40B4-BE49-F238E27FC236}">
                  <a16:creationId xmlns:a16="http://schemas.microsoft.com/office/drawing/2014/main" id="{11C4083C-7E82-496C-A86D-5FBBA3062E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6491" y="3653669"/>
              <a:ext cx="914400" cy="914400"/>
            </a:xfrm>
            <a:prstGeom prst="rect">
              <a:avLst/>
            </a:prstGeom>
          </p:spPr>
        </p:pic>
      </p:grpSp>
      <p:sp>
        <p:nvSpPr>
          <p:cNvPr id="38" name="TextBox 37">
            <a:extLst>
              <a:ext uri="{FF2B5EF4-FFF2-40B4-BE49-F238E27FC236}">
                <a16:creationId xmlns:a16="http://schemas.microsoft.com/office/drawing/2014/main" id="{4BEC3792-0609-4F6F-8634-81CDCB5F0C60}"/>
              </a:ext>
            </a:extLst>
          </p:cNvPr>
          <p:cNvSpPr txBox="1"/>
          <p:nvPr/>
        </p:nvSpPr>
        <p:spPr>
          <a:xfrm>
            <a:off x="968188" y="6176962"/>
            <a:ext cx="2858903" cy="523220"/>
          </a:xfrm>
          <a:prstGeom prst="rect">
            <a:avLst/>
          </a:prstGeom>
          <a:noFill/>
        </p:spPr>
        <p:txBody>
          <a:bodyPr wrap="square" rtlCol="0">
            <a:spAutoFit/>
          </a:bodyPr>
          <a:lstStyle/>
          <a:p>
            <a:r>
              <a:rPr lang="en-US" sz="1400" i="1" dirty="0"/>
              <a:t>- Based on ESCAP &amp; IAP2 preliminary framework</a:t>
            </a:r>
          </a:p>
        </p:txBody>
      </p:sp>
    </p:spTree>
    <p:extLst>
      <p:ext uri="{BB962C8B-B14F-4D97-AF65-F5344CB8AC3E}">
        <p14:creationId xmlns:p14="http://schemas.microsoft.com/office/powerpoint/2010/main" val="388533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156-1D65-4BD3-BD8C-20D4EE4FF734}"/>
              </a:ext>
            </a:extLst>
          </p:cNvPr>
          <p:cNvSpPr>
            <a:spLocks noGrp="1"/>
          </p:cNvSpPr>
          <p:nvPr>
            <p:ph type="title"/>
          </p:nvPr>
        </p:nvSpPr>
        <p:spPr/>
        <p:txBody>
          <a:bodyPr/>
          <a:lstStyle/>
          <a:p>
            <a:r>
              <a:rPr lang="en-US" b="1" dirty="0"/>
              <a:t>Planning for engagement - good practice</a:t>
            </a:r>
          </a:p>
        </p:txBody>
      </p:sp>
      <p:sp>
        <p:nvSpPr>
          <p:cNvPr id="3" name="Content Placeholder 2">
            <a:extLst>
              <a:ext uri="{FF2B5EF4-FFF2-40B4-BE49-F238E27FC236}">
                <a16:creationId xmlns:a16="http://schemas.microsoft.com/office/drawing/2014/main" id="{A73118FF-9FEB-45BB-8493-B528D6C331C5}"/>
              </a:ext>
            </a:extLst>
          </p:cNvPr>
          <p:cNvSpPr>
            <a:spLocks noGrp="1"/>
          </p:cNvSpPr>
          <p:nvPr>
            <p:ph idx="1"/>
          </p:nvPr>
        </p:nvSpPr>
        <p:spPr/>
        <p:txBody>
          <a:bodyPr>
            <a:normAutofit fontScale="77500" lnSpcReduction="20000"/>
          </a:bodyPr>
          <a:lstStyle/>
          <a:p>
            <a:r>
              <a:rPr lang="en-US" dirty="0"/>
              <a:t>Defining a clear objective for your engagement with stakeholders</a:t>
            </a:r>
          </a:p>
          <a:p>
            <a:r>
              <a:rPr lang="en-US" dirty="0"/>
              <a:t>Review the planned report structure and identify the specific points at which stakeholder input will be sought &amp; input (what input, who, how?)</a:t>
            </a:r>
          </a:p>
          <a:p>
            <a:r>
              <a:rPr lang="en-US" dirty="0"/>
              <a:t>Map your stakeholders (ensuring inclusion, identifying partners) – ideally in a participatory exercise</a:t>
            </a:r>
          </a:p>
          <a:p>
            <a:r>
              <a:rPr lang="en-US" dirty="0"/>
              <a:t>Defining the right institutional lead is critical (trust, impartiality, competence, involvement in the process) – responsibility &amp; resources</a:t>
            </a:r>
          </a:p>
          <a:p>
            <a:r>
              <a:rPr lang="en-US" dirty="0"/>
              <a:t>Communicate the entry points clearly &amp; early on to stakeholders</a:t>
            </a:r>
          </a:p>
          <a:p>
            <a:r>
              <a:rPr lang="en-US" dirty="0"/>
              <a:t>Communicate early with the Stakeholder platforms/bodies on the plans and consult on inputs that could be provided by stakeholders</a:t>
            </a:r>
          </a:p>
          <a:p>
            <a:r>
              <a:rPr lang="en-US" dirty="0"/>
              <a:t>Develop some basic communication material that can be quickly shared with stakeholders on substance and process.  Is there a role that the media can play – as partners ?</a:t>
            </a:r>
          </a:p>
          <a:p>
            <a:r>
              <a:rPr lang="en-US" dirty="0"/>
              <a:t>Planning for after the VNR</a:t>
            </a:r>
          </a:p>
          <a:p>
            <a:endParaRPr lang="en-US" dirty="0"/>
          </a:p>
        </p:txBody>
      </p:sp>
    </p:spTree>
    <p:extLst>
      <p:ext uri="{BB962C8B-B14F-4D97-AF65-F5344CB8AC3E}">
        <p14:creationId xmlns:p14="http://schemas.microsoft.com/office/powerpoint/2010/main" val="34184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94C5-A835-40D1-A67A-F38E2215A10C}"/>
              </a:ext>
            </a:extLst>
          </p:cNvPr>
          <p:cNvSpPr>
            <a:spLocks noGrp="1"/>
          </p:cNvSpPr>
          <p:nvPr>
            <p:ph type="title"/>
          </p:nvPr>
        </p:nvSpPr>
        <p:spPr/>
        <p:txBody>
          <a:bodyPr/>
          <a:lstStyle/>
          <a:p>
            <a:r>
              <a:rPr lang="en-US" b="1" dirty="0"/>
              <a:t>Initial steps</a:t>
            </a:r>
          </a:p>
        </p:txBody>
      </p:sp>
      <p:sp>
        <p:nvSpPr>
          <p:cNvPr id="3" name="Content Placeholder 2">
            <a:extLst>
              <a:ext uri="{FF2B5EF4-FFF2-40B4-BE49-F238E27FC236}">
                <a16:creationId xmlns:a16="http://schemas.microsoft.com/office/drawing/2014/main" id="{11E45110-7953-4CA4-B170-AB3A64FD0E6E}"/>
              </a:ext>
            </a:extLst>
          </p:cNvPr>
          <p:cNvSpPr>
            <a:spLocks noGrp="1"/>
          </p:cNvSpPr>
          <p:nvPr>
            <p:ph idx="1"/>
          </p:nvPr>
        </p:nvSpPr>
        <p:spPr>
          <a:xfrm>
            <a:off x="838200" y="1825625"/>
            <a:ext cx="3349487" cy="4351338"/>
          </a:xfrm>
        </p:spPr>
        <p:txBody>
          <a:bodyPr>
            <a:normAutofit fontScale="85000" lnSpcReduction="20000"/>
          </a:bodyPr>
          <a:lstStyle/>
          <a:p>
            <a:r>
              <a:rPr lang="en-US" dirty="0"/>
              <a:t>Use the VNR process to explore opportunities &amp; pathways to institutionalization</a:t>
            </a:r>
          </a:p>
          <a:p>
            <a:r>
              <a:rPr lang="en-US" dirty="0"/>
              <a:t>Very often the VNR process exposes weaknesses/gaps in engagement “infrastructure” or trust.  The report can document steps taken, lessons learned, &amp; intention to continue with processes that are not yet complete</a:t>
            </a:r>
          </a:p>
        </p:txBody>
      </p:sp>
      <p:graphicFrame>
        <p:nvGraphicFramePr>
          <p:cNvPr id="6" name="Diagram 5">
            <a:extLst>
              <a:ext uri="{FF2B5EF4-FFF2-40B4-BE49-F238E27FC236}">
                <a16:creationId xmlns:a16="http://schemas.microsoft.com/office/drawing/2014/main" id="{2A6467DC-2080-4521-A63F-F8B16A0FA26C}"/>
              </a:ext>
            </a:extLst>
          </p:cNvPr>
          <p:cNvGraphicFramePr/>
          <p:nvPr>
            <p:extLst>
              <p:ext uri="{D42A27DB-BD31-4B8C-83A1-F6EECF244321}">
                <p14:modId xmlns:p14="http://schemas.microsoft.com/office/powerpoint/2010/main" val="2708520249"/>
              </p:ext>
            </p:extLst>
          </p:nvPr>
        </p:nvGraphicFramePr>
        <p:xfrm>
          <a:off x="4863548" y="119270"/>
          <a:ext cx="7328452" cy="6738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518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1127</Words>
  <Application>Microsoft Office PowerPoint</Application>
  <PresentationFormat>Widescreen</PresentationFormat>
  <Paragraphs>100</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Calisto MT</vt:lpstr>
      <vt:lpstr>Gill Sans MT</vt:lpstr>
      <vt:lpstr>Helvetica Neue</vt:lpstr>
      <vt:lpstr>Roboto</vt:lpstr>
      <vt:lpstr>Symbol</vt:lpstr>
      <vt:lpstr>Office Theme</vt:lpstr>
      <vt:lpstr>Mainstreaming the 2030 Agenda for Sustainable Development Stakeholder Engagement</vt:lpstr>
      <vt:lpstr>Engagement of non-government actors in the 2030 Agenda is not “business as usual” ….</vt:lpstr>
      <vt:lpstr>How can non-government actors contribute?</vt:lpstr>
      <vt:lpstr>Stakeholder engagement is .. </vt:lpstr>
      <vt:lpstr>Why is stakeholder planning needed ?</vt:lpstr>
      <vt:lpstr>Stakeholder  Engagement Policy</vt:lpstr>
      <vt:lpstr>4 Dimensions of quality engagement </vt:lpstr>
      <vt:lpstr>Planning for engagement - good practice</vt:lpstr>
      <vt:lpstr>Initial steps</vt:lpstr>
      <vt:lpstr>Some under-exploited opportunities..</vt:lpstr>
      <vt:lpstr>ESCAP support on stakeholder engagement to date</vt:lpstr>
      <vt:lpstr>Thank you !  Environment and Development Division ESCAP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quality engagement – key elements</dc:title>
  <dc:creator>Hitomi Rankine</dc:creator>
  <cp:lastModifiedBy>Katinka Weinberger</cp:lastModifiedBy>
  <cp:revision>14</cp:revision>
  <dcterms:created xsi:type="dcterms:W3CDTF">2018-09-25T23:54:13Z</dcterms:created>
  <dcterms:modified xsi:type="dcterms:W3CDTF">2019-01-22T12:50:24Z</dcterms:modified>
</cp:coreProperties>
</file>