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7" r:id="rId5"/>
    <p:sldId id="261" r:id="rId6"/>
    <p:sldId id="284" r:id="rId7"/>
    <p:sldId id="285" r:id="rId8"/>
    <p:sldId id="288" r:id="rId9"/>
    <p:sldId id="292" r:id="rId10"/>
    <p:sldId id="293" r:id="rId11"/>
    <p:sldId id="300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0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19/1/23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19/1/23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11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=""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=""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=""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=""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dirty="0" smtClean="0"/>
              <a:t>Fiji’s Implementation of the SDGs</a:t>
            </a:r>
            <a:endParaRPr lang="en-GB" dirty="0"/>
          </a:p>
        </p:txBody>
      </p:sp>
      <p:sp>
        <p:nvSpPr>
          <p:cNvPr id="8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968470"/>
          </a:xfrm>
        </p:spPr>
        <p:txBody>
          <a:bodyPr/>
          <a:lstStyle/>
          <a:p>
            <a:r>
              <a:rPr lang="en-US" dirty="0"/>
              <a:t>Holistic Approaches </a:t>
            </a:r>
            <a:r>
              <a:rPr lang="en-US" dirty="0" smtClean="0"/>
              <a:t>for </a:t>
            </a:r>
            <a:r>
              <a:rPr lang="en-US" dirty="0"/>
              <a:t>Implementing </a:t>
            </a:r>
            <a:r>
              <a:rPr lang="en-US" dirty="0" smtClean="0"/>
              <a:t>the </a:t>
            </a:r>
            <a:r>
              <a:rPr lang="en-US" dirty="0"/>
              <a:t>2030 Agenda </a:t>
            </a:r>
            <a:r>
              <a:rPr lang="en-US" dirty="0" smtClean="0"/>
              <a:t>in the </a:t>
            </a:r>
            <a:r>
              <a:rPr lang="en-US" dirty="0"/>
              <a:t>Asia-pacific </a:t>
            </a:r>
            <a:r>
              <a:rPr lang="en-US" dirty="0" smtClean="0"/>
              <a:t>Region</a:t>
            </a:r>
            <a:endParaRPr lang="en-US" dirty="0"/>
          </a:p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January</a:t>
            </a:r>
            <a:r>
              <a:rPr lang="en-US" dirty="0"/>
              <a:t>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9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NDP Targets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SDGs Update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SDG Challenges and Lessons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Conclusion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5391777" cy="2548074"/>
          </a:xfrm>
        </p:spPr>
        <p:txBody>
          <a:bodyPr/>
          <a:lstStyle/>
          <a:p>
            <a:r>
              <a:rPr lang="en-US" sz="2000" dirty="0"/>
              <a:t>Fiji </a:t>
            </a:r>
            <a:r>
              <a:rPr lang="en-US" sz="2000" dirty="0" smtClean="0"/>
              <a:t>is an </a:t>
            </a:r>
            <a:r>
              <a:rPr lang="en-US" sz="2000" dirty="0"/>
              <a:t>island nation in Oceania in the South Pacific Ocean</a:t>
            </a:r>
          </a:p>
          <a:p>
            <a:r>
              <a:rPr lang="en-US" sz="2000" dirty="0"/>
              <a:t>Archipelago of more than 330 islands – 110 are permanently inhabited and more than 500 islets</a:t>
            </a:r>
          </a:p>
          <a:p>
            <a:r>
              <a:rPr lang="en-US" sz="2000" dirty="0"/>
              <a:t>Total land area is about 18,300 square kilometres (7,100 sq mi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2" y="1463040"/>
            <a:ext cx="5616808" cy="254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 txBox="1">
            <a:spLocks/>
          </p:cNvSpPr>
          <p:nvPr/>
        </p:nvSpPr>
        <p:spPr>
          <a:xfrm>
            <a:off x="446315" y="4167680"/>
            <a:ext cx="11174185" cy="192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There are two major islands, Viti Levu and Vanua Levu</a:t>
            </a:r>
          </a:p>
          <a:p>
            <a:r>
              <a:rPr lang="en-US" sz="2000" dirty="0" smtClean="0"/>
              <a:t>Total population is close to 900,000</a:t>
            </a:r>
          </a:p>
          <a:p>
            <a:r>
              <a:rPr lang="en-US" sz="2000" dirty="0" smtClean="0"/>
              <a:t>Capital is Suva the other major area is Nadi</a:t>
            </a:r>
          </a:p>
          <a:p>
            <a:r>
              <a:rPr lang="en-US" sz="2000" dirty="0" smtClean="0"/>
              <a:t>Economy is agro-based (agriculture, fisheries and forestry) with some reliance on Tourism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145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National Development Plan - 20-Year and 5-Year Development Plan </a:t>
            </a:r>
          </a:p>
          <a:p>
            <a:r>
              <a:rPr lang="en-US" sz="2000" dirty="0" smtClean="0"/>
              <a:t>Detailed </a:t>
            </a:r>
            <a:r>
              <a:rPr lang="en-US" sz="2000" dirty="0"/>
              <a:t>action agenda with specific targets and policies that are aligned to the long-term </a:t>
            </a:r>
            <a:r>
              <a:rPr lang="en-US" sz="2000" dirty="0" smtClean="0"/>
              <a:t>transformation of the country</a:t>
            </a:r>
          </a:p>
          <a:p>
            <a:r>
              <a:rPr lang="en-US" sz="2000" dirty="0" smtClean="0"/>
              <a:t>The plan for each Government Ministry/Agency is aligned to the NDP through their own costed operational plans</a:t>
            </a:r>
          </a:p>
          <a:p>
            <a:r>
              <a:rPr lang="en-US" sz="2000" dirty="0" smtClean="0"/>
              <a:t>The SDG priorities are integrated into the NDP and clearly linked</a:t>
            </a:r>
          </a:p>
          <a:p>
            <a:r>
              <a:rPr lang="en-US" sz="2000" dirty="0" smtClean="0"/>
              <a:t>Criteria for annual funding includes the alignment of projects/programmes with the NDP (and SDGs) and other national plans such as the Green Growth Framework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87" y="1463039"/>
            <a:ext cx="3017413" cy="425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85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 smtClean="0"/>
              <a:t>NDP Targets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0" y="1091146"/>
            <a:ext cx="3546899" cy="476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12">
            <a:extLst>
              <a:ext uri="{FF2B5EF4-FFF2-40B4-BE49-F238E27FC236}">
                <a16:creationId xmlns="" xmlns:a16="http://schemas.microsoft.com/office/drawing/2014/main" id="{265BEEEB-C965-402F-B778-B1CD1494ACE6}"/>
              </a:ext>
            </a:extLst>
          </p:cNvPr>
          <p:cNvSpPr txBox="1">
            <a:spLocks/>
          </p:cNvSpPr>
          <p:nvPr/>
        </p:nvSpPr>
        <p:spPr>
          <a:xfrm>
            <a:off x="446316" y="1463040"/>
            <a:ext cx="7558202" cy="4770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Outcome of a nationwide consultation process</a:t>
            </a:r>
          </a:p>
          <a:p>
            <a:r>
              <a:rPr lang="en-US" sz="2000" dirty="0"/>
              <a:t>Aligned to global commitments including the 2030 Agenda for Sustainable Development and the Paris Agreement on Climate Change </a:t>
            </a:r>
          </a:p>
          <a:p>
            <a:r>
              <a:rPr lang="en-US" sz="2000" dirty="0"/>
              <a:t>Inclusive of critical cross-cutting </a:t>
            </a:r>
            <a:r>
              <a:rPr lang="en-US" sz="2000" dirty="0" smtClean="0"/>
              <a:t>issues</a:t>
            </a:r>
          </a:p>
          <a:p>
            <a:r>
              <a:rPr lang="en-US" sz="2000" dirty="0" smtClean="0"/>
              <a:t>Financing </a:t>
            </a:r>
            <a:r>
              <a:rPr lang="en-US" sz="2000" dirty="0"/>
              <a:t>through private sector partnerships and climate </a:t>
            </a:r>
            <a:r>
              <a:rPr lang="en-US" sz="2000" dirty="0" smtClean="0"/>
              <a:t>finance</a:t>
            </a:r>
          </a:p>
          <a:p>
            <a:r>
              <a:rPr lang="en-US" sz="2000" dirty="0"/>
              <a:t>With key national development targets for the next 20 years</a:t>
            </a:r>
            <a:r>
              <a:rPr lang="en-US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7224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SDGs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5" y="1463040"/>
            <a:ext cx="5662206" cy="4770098"/>
          </a:xfrm>
        </p:spPr>
        <p:txBody>
          <a:bodyPr/>
          <a:lstStyle/>
          <a:p>
            <a:r>
              <a:rPr lang="en-US" sz="2000" dirty="0" smtClean="0"/>
              <a:t>Fiji’s </a:t>
            </a:r>
            <a:r>
              <a:rPr lang="en-US" sz="2000" dirty="0"/>
              <a:t>first draft is proposed to be submitted on 31 </a:t>
            </a:r>
            <a:r>
              <a:rPr lang="en-US" sz="2000" dirty="0" smtClean="0"/>
              <a:t>January, 2019</a:t>
            </a:r>
          </a:p>
          <a:p>
            <a:r>
              <a:rPr lang="en-US" sz="2000" dirty="0" smtClean="0"/>
              <a:t>Relevant </a:t>
            </a:r>
            <a:r>
              <a:rPr lang="en-US" sz="2000" dirty="0"/>
              <a:t>consultations have been undertaken with line </a:t>
            </a:r>
            <a:r>
              <a:rPr lang="en-US" sz="2000" dirty="0" smtClean="0"/>
              <a:t>Ministries</a:t>
            </a:r>
          </a:p>
          <a:p>
            <a:r>
              <a:rPr lang="en-US" sz="2000" dirty="0" smtClean="0"/>
              <a:t>Lead </a:t>
            </a:r>
            <a:r>
              <a:rPr lang="en-US" sz="2000" dirty="0"/>
              <a:t>role given to staff in the composition of the </a:t>
            </a:r>
            <a:r>
              <a:rPr lang="en-US" sz="2000" dirty="0" smtClean="0"/>
              <a:t>SDGs chapters</a:t>
            </a:r>
          </a:p>
          <a:p>
            <a:r>
              <a:rPr lang="en-US" sz="2000" dirty="0" smtClean="0"/>
              <a:t>Engagement </a:t>
            </a:r>
            <a:r>
              <a:rPr lang="en-US" sz="2000" dirty="0"/>
              <a:t>of a Data </a:t>
            </a:r>
            <a:r>
              <a:rPr lang="en-US" sz="2000" dirty="0" smtClean="0"/>
              <a:t>Consultant</a:t>
            </a:r>
          </a:p>
          <a:p>
            <a:r>
              <a:rPr lang="en-US" sz="2000" dirty="0" smtClean="0"/>
              <a:t>Senior </a:t>
            </a:r>
            <a:r>
              <a:rPr lang="en-US" sz="2000" dirty="0"/>
              <a:t>officials to undertake content </a:t>
            </a:r>
            <a:r>
              <a:rPr lang="en-US" sz="2000" dirty="0" smtClean="0"/>
              <a:t>validation</a:t>
            </a:r>
          </a:p>
          <a:p>
            <a:r>
              <a:rPr lang="en-US" sz="2000" dirty="0" smtClean="0"/>
              <a:t>SDGs </a:t>
            </a:r>
            <a:r>
              <a:rPr lang="en-US" sz="2000" dirty="0"/>
              <a:t>Self Assessment submitted to Fijian Parliament in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21" y="500214"/>
            <a:ext cx="5511979" cy="57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5" y="500215"/>
            <a:ext cx="5476184" cy="590931"/>
          </a:xfrm>
        </p:spPr>
        <p:txBody>
          <a:bodyPr/>
          <a:lstStyle/>
          <a:p>
            <a:r>
              <a:rPr lang="en-GB" dirty="0" smtClean="0"/>
              <a:t>SDGs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5" y="1463040"/>
            <a:ext cx="5476183" cy="4770098"/>
          </a:xfrm>
        </p:spPr>
        <p:txBody>
          <a:bodyPr/>
          <a:lstStyle/>
          <a:p>
            <a:r>
              <a:rPr lang="en-US" sz="2000" dirty="0" smtClean="0"/>
              <a:t>Need to strengthen the collaboration and discussion at the state agency level. Weak institutional links in government, private sector, general public and stakeholders</a:t>
            </a:r>
            <a:endParaRPr lang="en-US" sz="2000" dirty="0"/>
          </a:p>
          <a:p>
            <a:r>
              <a:rPr lang="en-US" sz="2000" dirty="0" smtClean="0"/>
              <a:t>Ensuring that responsible state agencies place proper priority in ensuring that timelines are met.</a:t>
            </a:r>
            <a:endParaRPr lang="en-US" sz="2000" dirty="0"/>
          </a:p>
          <a:p>
            <a:r>
              <a:rPr lang="en-US" sz="2000" dirty="0" smtClean="0"/>
              <a:t>Difficulty in identify and synergizing existing Data and its sources. Agreeing on credible, reliable and clear sources is important. Agencies are sensitive to the sharing of information and its management.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22498" y="500215"/>
            <a:ext cx="5476184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Solutions Going Forward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22498" y="1463040"/>
            <a:ext cx="5476183" cy="4770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Commitment to improve and implement consistent </a:t>
            </a:r>
            <a:r>
              <a:rPr lang="en-US" sz="2000" dirty="0"/>
              <a:t>dialogue </a:t>
            </a:r>
            <a:r>
              <a:rPr lang="en-US" sz="2000" dirty="0" smtClean="0"/>
              <a:t>with line Ministries. Important step towards this was the integration of SDGs into NDP, which is the whole of government strategic plan</a:t>
            </a:r>
          </a:p>
          <a:p>
            <a:r>
              <a:rPr lang="en-US" sz="2000" dirty="0" smtClean="0"/>
              <a:t>Improving the existing resource base including technical capacity within Fiji institutions and through training/learnings with development partners</a:t>
            </a:r>
          </a:p>
          <a:p>
            <a:r>
              <a:rPr lang="en-US" sz="2000" dirty="0" smtClean="0"/>
              <a:t>Engaging political support through regular updates to heads of government and policy makers, both national and internationally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17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5" y="1463040"/>
            <a:ext cx="10245131" cy="4770098"/>
          </a:xfrm>
        </p:spPr>
        <p:txBody>
          <a:bodyPr/>
          <a:lstStyle/>
          <a:p>
            <a:r>
              <a:rPr lang="en-US" sz="2000" dirty="0" smtClean="0"/>
              <a:t>Fiji’s </a:t>
            </a:r>
            <a:r>
              <a:rPr lang="en-US" sz="2000" dirty="0"/>
              <a:t>commitment to the 2030 global sustainable development agenda is absolute and is a cornerstone of our national policies</a:t>
            </a:r>
            <a:endParaRPr lang="en-GB" sz="2000" dirty="0" smtClean="0"/>
          </a:p>
          <a:p>
            <a:r>
              <a:rPr lang="en-US" sz="2000" dirty="0" smtClean="0"/>
              <a:t>Climate </a:t>
            </a:r>
            <a:r>
              <a:rPr lang="en-US" sz="2000" dirty="0"/>
              <a:t>change is threatening the social and economic wellbeing not only of Fijians but the people of small and vulnerable developing states the world </a:t>
            </a:r>
            <a:r>
              <a:rPr lang="en-US" sz="2000" dirty="0" smtClean="0"/>
              <a:t>over</a:t>
            </a:r>
          </a:p>
          <a:p>
            <a:r>
              <a:rPr lang="en-GB" sz="2000" dirty="0" smtClean="0"/>
              <a:t>Engagement and dialogue, intertwined with genuine actionable commitment, is the only significant means of achieving success not just for us, but for our children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895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b="1418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74170" y="4020279"/>
            <a:ext cx="4907643" cy="1920526"/>
          </a:xfrm>
        </p:spPr>
        <p:txBody>
          <a:bodyPr/>
          <a:lstStyle/>
          <a:p>
            <a:pPr algn="ctr"/>
            <a:r>
              <a:rPr lang="en-GB" dirty="0" smtClean="0"/>
              <a:t>Vinaka!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8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6dc4bcd6-49db-4c07-9060-8acfc67cef9f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541</Words>
  <Application>Microsoft Macintosh PowerPoint</Application>
  <PresentationFormat>自定义</PresentationFormat>
  <Paragraphs>51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Theme</vt:lpstr>
      <vt:lpstr>Fiji’s Implementation of the SDGs</vt:lpstr>
      <vt:lpstr>Overview</vt:lpstr>
      <vt:lpstr>Background</vt:lpstr>
      <vt:lpstr>Introduction</vt:lpstr>
      <vt:lpstr>NDP Targets</vt:lpstr>
      <vt:lpstr>SDGs Update</vt:lpstr>
      <vt:lpstr>SDGs Challenges</vt:lpstr>
      <vt:lpstr>Conclusion</vt:lpstr>
      <vt:lpstr>Vinaka!  Thank you!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2019-01-21T01:05:55Z</dcterms:created>
  <dcterms:modified xsi:type="dcterms:W3CDTF">2019-01-23T06:42:34Z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