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440" r:id="rId2"/>
    <p:sldId id="612" r:id="rId3"/>
    <p:sldId id="655" r:id="rId4"/>
    <p:sldId id="661" r:id="rId5"/>
    <p:sldId id="657" r:id="rId6"/>
    <p:sldId id="658" r:id="rId7"/>
    <p:sldId id="659" r:id="rId8"/>
    <p:sldId id="662" r:id="rId9"/>
    <p:sldId id="668" r:id="rId10"/>
    <p:sldId id="669" r:id="rId11"/>
    <p:sldId id="667" r:id="rId12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4C71A70-9A4C-446E-8BCD-7FE2DCD4FB3B}">
          <p14:sldIdLst>
            <p14:sldId id="440"/>
            <p14:sldId id="612"/>
            <p14:sldId id="655"/>
            <p14:sldId id="661"/>
            <p14:sldId id="657"/>
            <p14:sldId id="658"/>
            <p14:sldId id="659"/>
            <p14:sldId id="662"/>
            <p14:sldId id="668"/>
            <p14:sldId id="669"/>
            <p14:sldId id="6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48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31D"/>
    <a:srgbClr val="ED8666"/>
    <a:srgbClr val="CA9CDB"/>
    <a:srgbClr val="4FE5D0"/>
    <a:srgbClr val="F8FF67"/>
    <a:srgbClr val="333399"/>
    <a:srgbClr val="CCFF99"/>
    <a:srgbClr val="28AFE5"/>
    <a:srgbClr val="00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3" autoAdjust="0"/>
    <p:restoredTop sz="61794" autoAdjust="0"/>
  </p:normalViewPr>
  <p:slideViewPr>
    <p:cSldViewPr>
      <p:cViewPr varScale="1">
        <p:scale>
          <a:sx n="79" d="100"/>
          <a:sy n="79" d="100"/>
        </p:scale>
        <p:origin x="-2136" y="-104"/>
      </p:cViewPr>
      <p:guideLst>
        <p:guide orient="horz" pos="2148"/>
        <p:guide orient="horz" pos="162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028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7B9D7-16C2-46EB-80A9-760FB92ACBD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C17F5-BFED-4AFD-839E-9D9976C81C0D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Baseline information</a:t>
          </a:r>
          <a:endParaRPr lang="en-US" dirty="0">
            <a:solidFill>
              <a:schemeClr val="tx1"/>
            </a:solidFill>
          </a:endParaRPr>
        </a:p>
      </dgm:t>
    </dgm:pt>
    <dgm:pt modelId="{FD4ECF6A-1AA2-4AAB-82C9-B4272A9D48B6}" type="parTrans" cxnId="{9140ADE1-0A86-4194-B83A-0A539DD54E30}">
      <dgm:prSet/>
      <dgm:spPr/>
      <dgm:t>
        <a:bodyPr/>
        <a:lstStyle/>
        <a:p>
          <a:endParaRPr lang="en-US"/>
        </a:p>
      </dgm:t>
    </dgm:pt>
    <dgm:pt modelId="{7A3C879A-F0BF-4FFE-A925-8854D6EAFCE9}" type="sibTrans" cxnId="{9140ADE1-0A86-4194-B83A-0A539DD54E30}">
      <dgm:prSet/>
      <dgm:spPr/>
      <dgm:t>
        <a:bodyPr/>
        <a:lstStyle/>
        <a:p>
          <a:endParaRPr lang="en-US"/>
        </a:p>
      </dgm:t>
    </dgm:pt>
    <dgm:pt modelId="{E491724A-AA76-4842-8DFA-243756791B0F}">
      <dgm:prSet phldrT="[Text]"/>
      <dgm:spPr/>
      <dgm:t>
        <a:bodyPr/>
        <a:lstStyle/>
        <a:p>
          <a:r>
            <a:rPr lang="en-US" dirty="0" smtClean="0"/>
            <a:t>2030 Numerical Targets</a:t>
          </a:r>
          <a:endParaRPr lang="en-US" dirty="0"/>
        </a:p>
      </dgm:t>
    </dgm:pt>
    <dgm:pt modelId="{9E63ACF8-3DD4-4588-A657-3009839FE759}" type="parTrans" cxnId="{5ADABF20-4B5E-4BE7-99DE-693B2018B2CF}">
      <dgm:prSet/>
      <dgm:spPr/>
      <dgm:t>
        <a:bodyPr/>
        <a:lstStyle/>
        <a:p>
          <a:endParaRPr lang="en-US"/>
        </a:p>
      </dgm:t>
    </dgm:pt>
    <dgm:pt modelId="{8739D621-7AE9-44C1-BA79-311973E126C1}" type="sibTrans" cxnId="{5ADABF20-4B5E-4BE7-99DE-693B2018B2CF}">
      <dgm:prSet/>
      <dgm:spPr/>
      <dgm:t>
        <a:bodyPr/>
        <a:lstStyle/>
        <a:p>
          <a:endParaRPr lang="en-US"/>
        </a:p>
      </dgm:t>
    </dgm:pt>
    <dgm:pt modelId="{6C88B1A0-669F-4417-8D69-2C140B3D91EE}">
      <dgm:prSet phldrT="[Text]"/>
      <dgm:spPr/>
      <dgm:t>
        <a:bodyPr/>
        <a:lstStyle/>
        <a:p>
          <a:r>
            <a:rPr lang="en-US" b="1" dirty="0" smtClean="0"/>
            <a:t>Voluntary National Review</a:t>
          </a:r>
          <a:endParaRPr lang="en-US" b="1" dirty="0"/>
        </a:p>
      </dgm:t>
    </dgm:pt>
    <dgm:pt modelId="{B6401669-AB3A-47F8-B1BE-DC52625559C8}" type="parTrans" cxnId="{024747E9-C4C9-46F0-88B7-E7E103BB2FF8}">
      <dgm:prSet/>
      <dgm:spPr/>
      <dgm:t>
        <a:bodyPr/>
        <a:lstStyle/>
        <a:p>
          <a:endParaRPr lang="en-US"/>
        </a:p>
      </dgm:t>
    </dgm:pt>
    <dgm:pt modelId="{92EB24B8-761D-4355-A2F7-064298D91AA1}" type="sibTrans" cxnId="{024747E9-C4C9-46F0-88B7-E7E103BB2FF8}">
      <dgm:prSet/>
      <dgm:spPr/>
      <dgm:t>
        <a:bodyPr/>
        <a:lstStyle/>
        <a:p>
          <a:endParaRPr lang="en-US"/>
        </a:p>
      </dgm:t>
    </dgm:pt>
    <dgm:pt modelId="{D1D73F08-3AC6-4EF1-8D1A-7CC294F22275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2030 Targets (Tier 1 indicators)</a:t>
          </a:r>
          <a:endParaRPr lang="en-US" dirty="0">
            <a:solidFill>
              <a:schemeClr val="tx1"/>
            </a:solidFill>
          </a:endParaRPr>
        </a:p>
      </dgm:t>
    </dgm:pt>
    <dgm:pt modelId="{56D9754E-04DA-458A-8E34-8397E52D634D}" type="parTrans" cxnId="{AB54BC74-4C3E-48B5-BEA0-6A532EC1A613}">
      <dgm:prSet/>
      <dgm:spPr/>
      <dgm:t>
        <a:bodyPr/>
        <a:lstStyle/>
        <a:p>
          <a:endParaRPr lang="en-US"/>
        </a:p>
      </dgm:t>
    </dgm:pt>
    <dgm:pt modelId="{43C41455-BC9F-439E-979D-B78D38708E69}" type="sibTrans" cxnId="{AB54BC74-4C3E-48B5-BEA0-6A532EC1A613}">
      <dgm:prSet/>
      <dgm:spPr/>
      <dgm:t>
        <a:bodyPr/>
        <a:lstStyle/>
        <a:p>
          <a:endParaRPr lang="en-US"/>
        </a:p>
      </dgm:t>
    </dgm:pt>
    <dgm:pt modelId="{03BF93E2-3093-47AF-9D8A-84F476F3BB51}" type="pres">
      <dgm:prSet presAssocID="{BD97B9D7-16C2-46EB-80A9-760FB92ACB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2C2DF-9A5E-419D-B1AE-E06C0411731A}" type="pres">
      <dgm:prSet presAssocID="{D1D73F08-3AC6-4EF1-8D1A-7CC294F222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D3D48-C1F6-4FDB-B185-E414D4357E46}" type="pres">
      <dgm:prSet presAssocID="{43C41455-BC9F-439E-979D-B78D38708E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DF57468-8DD7-4055-A16E-F4E17FB74092}" type="pres">
      <dgm:prSet presAssocID="{43C41455-BC9F-439E-979D-B78D38708E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D8311A0-1C31-471C-8AD7-4004F3109B1A}" type="pres">
      <dgm:prSet presAssocID="{739C17F5-BFED-4AFD-839E-9D9976C81C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9A955-D482-4F83-A396-EA333DBE24AB}" type="pres">
      <dgm:prSet presAssocID="{7A3C879A-F0BF-4FFE-A925-8854D6EAFCE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6E8ED39-C151-40CF-A0D6-D156C3270768}" type="pres">
      <dgm:prSet presAssocID="{7A3C879A-F0BF-4FFE-A925-8854D6EAFCE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57850D8-EADC-4828-AA10-DD942B250914}" type="pres">
      <dgm:prSet presAssocID="{E491724A-AA76-4842-8DFA-243756791B0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16C8B-41F2-4728-8959-85DADC190FF7}" type="pres">
      <dgm:prSet presAssocID="{8739D621-7AE9-44C1-BA79-311973E126C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F04873D-D848-4436-A93B-916B9F8809FE}" type="pres">
      <dgm:prSet presAssocID="{8739D621-7AE9-44C1-BA79-311973E126C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01275BB-EFA5-4974-A0D4-5DE4B9EA3EAF}" type="pres">
      <dgm:prSet presAssocID="{6C88B1A0-669F-4417-8D69-2C140B3D91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C9996-7EAF-498F-AD09-CB2FB90F6AA6}" type="presOf" srcId="{43C41455-BC9F-439E-979D-B78D38708E69}" destId="{EEDD3D48-C1F6-4FDB-B185-E414D4357E46}" srcOrd="0" destOrd="0" presId="urn:microsoft.com/office/officeart/2005/8/layout/process1"/>
    <dgm:cxn modelId="{9140ADE1-0A86-4194-B83A-0A539DD54E30}" srcId="{BD97B9D7-16C2-46EB-80A9-760FB92ACBD0}" destId="{739C17F5-BFED-4AFD-839E-9D9976C81C0D}" srcOrd="1" destOrd="0" parTransId="{FD4ECF6A-1AA2-4AAB-82C9-B4272A9D48B6}" sibTransId="{7A3C879A-F0BF-4FFE-A925-8854D6EAFCE9}"/>
    <dgm:cxn modelId="{F80C32EE-E8BC-4979-8E22-B44C71D5B39F}" type="presOf" srcId="{D1D73F08-3AC6-4EF1-8D1A-7CC294F22275}" destId="{9282C2DF-9A5E-419D-B1AE-E06C0411731A}" srcOrd="0" destOrd="0" presId="urn:microsoft.com/office/officeart/2005/8/layout/process1"/>
    <dgm:cxn modelId="{64058DD6-0AB3-4B22-BEF7-951F53A2682E}" type="presOf" srcId="{7A3C879A-F0BF-4FFE-A925-8854D6EAFCE9}" destId="{C6F9A955-D482-4F83-A396-EA333DBE24AB}" srcOrd="0" destOrd="0" presId="urn:microsoft.com/office/officeart/2005/8/layout/process1"/>
    <dgm:cxn modelId="{879645CA-AF18-42BC-ACF2-3AEC66F9B7C6}" type="presOf" srcId="{E491724A-AA76-4842-8DFA-243756791B0F}" destId="{E57850D8-EADC-4828-AA10-DD942B250914}" srcOrd="0" destOrd="0" presId="urn:microsoft.com/office/officeart/2005/8/layout/process1"/>
    <dgm:cxn modelId="{024747E9-C4C9-46F0-88B7-E7E103BB2FF8}" srcId="{BD97B9D7-16C2-46EB-80A9-760FB92ACBD0}" destId="{6C88B1A0-669F-4417-8D69-2C140B3D91EE}" srcOrd="3" destOrd="0" parTransId="{B6401669-AB3A-47F8-B1BE-DC52625559C8}" sibTransId="{92EB24B8-761D-4355-A2F7-064298D91AA1}"/>
    <dgm:cxn modelId="{5ADABF20-4B5E-4BE7-99DE-693B2018B2CF}" srcId="{BD97B9D7-16C2-46EB-80A9-760FB92ACBD0}" destId="{E491724A-AA76-4842-8DFA-243756791B0F}" srcOrd="2" destOrd="0" parTransId="{9E63ACF8-3DD4-4588-A657-3009839FE759}" sibTransId="{8739D621-7AE9-44C1-BA79-311973E126C1}"/>
    <dgm:cxn modelId="{AE185499-F18E-45B7-A8B6-08D1717EC3E5}" type="presOf" srcId="{8739D621-7AE9-44C1-BA79-311973E126C1}" destId="{4F04873D-D848-4436-A93B-916B9F8809FE}" srcOrd="1" destOrd="0" presId="urn:microsoft.com/office/officeart/2005/8/layout/process1"/>
    <dgm:cxn modelId="{4C0C47D9-AECB-4FBC-9889-6E24E10E041A}" type="presOf" srcId="{43C41455-BC9F-439E-979D-B78D38708E69}" destId="{EDF57468-8DD7-4055-A16E-F4E17FB74092}" srcOrd="1" destOrd="0" presId="urn:microsoft.com/office/officeart/2005/8/layout/process1"/>
    <dgm:cxn modelId="{1DEC61F4-3D53-4772-9A09-601B13925DD4}" type="presOf" srcId="{739C17F5-BFED-4AFD-839E-9D9976C81C0D}" destId="{FD8311A0-1C31-471C-8AD7-4004F3109B1A}" srcOrd="0" destOrd="0" presId="urn:microsoft.com/office/officeart/2005/8/layout/process1"/>
    <dgm:cxn modelId="{BC553FCD-AF69-445F-9008-80A92C645AD9}" type="presOf" srcId="{7A3C879A-F0BF-4FFE-A925-8854D6EAFCE9}" destId="{46E8ED39-C151-40CF-A0D6-D156C3270768}" srcOrd="1" destOrd="0" presId="urn:microsoft.com/office/officeart/2005/8/layout/process1"/>
    <dgm:cxn modelId="{84A35C3F-9E11-4F93-9284-0FCDB0D095F4}" type="presOf" srcId="{8739D621-7AE9-44C1-BA79-311973E126C1}" destId="{63816C8B-41F2-4728-8959-85DADC190FF7}" srcOrd="0" destOrd="0" presId="urn:microsoft.com/office/officeart/2005/8/layout/process1"/>
    <dgm:cxn modelId="{4768AD92-2CD2-477B-9163-8E4B92ED0EF3}" type="presOf" srcId="{BD97B9D7-16C2-46EB-80A9-760FB92ACBD0}" destId="{03BF93E2-3093-47AF-9D8A-84F476F3BB51}" srcOrd="0" destOrd="0" presId="urn:microsoft.com/office/officeart/2005/8/layout/process1"/>
    <dgm:cxn modelId="{AB54BC74-4C3E-48B5-BEA0-6A532EC1A613}" srcId="{BD97B9D7-16C2-46EB-80A9-760FB92ACBD0}" destId="{D1D73F08-3AC6-4EF1-8D1A-7CC294F22275}" srcOrd="0" destOrd="0" parTransId="{56D9754E-04DA-458A-8E34-8397E52D634D}" sibTransId="{43C41455-BC9F-439E-979D-B78D38708E69}"/>
    <dgm:cxn modelId="{938F69A8-6428-4697-972A-5EFDE05EDDE0}" type="presOf" srcId="{6C88B1A0-669F-4417-8D69-2C140B3D91EE}" destId="{D01275BB-EFA5-4974-A0D4-5DE4B9EA3EAF}" srcOrd="0" destOrd="0" presId="urn:microsoft.com/office/officeart/2005/8/layout/process1"/>
    <dgm:cxn modelId="{66C6843B-3E17-462D-9CC2-C16835A80C28}" type="presParOf" srcId="{03BF93E2-3093-47AF-9D8A-84F476F3BB51}" destId="{9282C2DF-9A5E-419D-B1AE-E06C0411731A}" srcOrd="0" destOrd="0" presId="urn:microsoft.com/office/officeart/2005/8/layout/process1"/>
    <dgm:cxn modelId="{3712F540-A174-4063-A1E9-89B94BA1BAD2}" type="presParOf" srcId="{03BF93E2-3093-47AF-9D8A-84F476F3BB51}" destId="{EEDD3D48-C1F6-4FDB-B185-E414D4357E46}" srcOrd="1" destOrd="0" presId="urn:microsoft.com/office/officeart/2005/8/layout/process1"/>
    <dgm:cxn modelId="{4689DFBB-2041-4A38-BB21-0A6F7E3C3152}" type="presParOf" srcId="{EEDD3D48-C1F6-4FDB-B185-E414D4357E46}" destId="{EDF57468-8DD7-4055-A16E-F4E17FB74092}" srcOrd="0" destOrd="0" presId="urn:microsoft.com/office/officeart/2005/8/layout/process1"/>
    <dgm:cxn modelId="{56301504-CABC-4E15-B8F8-0CCD42556F80}" type="presParOf" srcId="{03BF93E2-3093-47AF-9D8A-84F476F3BB51}" destId="{FD8311A0-1C31-471C-8AD7-4004F3109B1A}" srcOrd="2" destOrd="0" presId="urn:microsoft.com/office/officeart/2005/8/layout/process1"/>
    <dgm:cxn modelId="{C187E401-E233-4DC1-98D1-2A5555413CAE}" type="presParOf" srcId="{03BF93E2-3093-47AF-9D8A-84F476F3BB51}" destId="{C6F9A955-D482-4F83-A396-EA333DBE24AB}" srcOrd="3" destOrd="0" presId="urn:microsoft.com/office/officeart/2005/8/layout/process1"/>
    <dgm:cxn modelId="{6BED6263-A4C7-4A68-8080-40D3E68745A8}" type="presParOf" srcId="{C6F9A955-D482-4F83-A396-EA333DBE24AB}" destId="{46E8ED39-C151-40CF-A0D6-D156C3270768}" srcOrd="0" destOrd="0" presId="urn:microsoft.com/office/officeart/2005/8/layout/process1"/>
    <dgm:cxn modelId="{8EFE0126-BE89-471B-B778-387548AA6D8A}" type="presParOf" srcId="{03BF93E2-3093-47AF-9D8A-84F476F3BB51}" destId="{E57850D8-EADC-4828-AA10-DD942B250914}" srcOrd="4" destOrd="0" presId="urn:microsoft.com/office/officeart/2005/8/layout/process1"/>
    <dgm:cxn modelId="{B4CEE886-E9EE-4A79-9EE5-6640AE551E14}" type="presParOf" srcId="{03BF93E2-3093-47AF-9D8A-84F476F3BB51}" destId="{63816C8B-41F2-4728-8959-85DADC190FF7}" srcOrd="5" destOrd="0" presId="urn:microsoft.com/office/officeart/2005/8/layout/process1"/>
    <dgm:cxn modelId="{48620A7A-6A73-44C1-B333-0DCAF46AACD8}" type="presParOf" srcId="{63816C8B-41F2-4728-8959-85DADC190FF7}" destId="{4F04873D-D848-4436-A93B-916B9F8809FE}" srcOrd="0" destOrd="0" presId="urn:microsoft.com/office/officeart/2005/8/layout/process1"/>
    <dgm:cxn modelId="{1A1C5F01-04CB-4115-A047-AAA1BFE8D928}" type="presParOf" srcId="{03BF93E2-3093-47AF-9D8A-84F476F3BB51}" destId="{D01275BB-EFA5-4974-A0D4-5DE4B9EA3EA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2C2DF-9A5E-419D-B1AE-E06C0411731A}">
      <dsp:nvSpPr>
        <dsp:cNvPr id="0" name=""/>
        <dsp:cNvSpPr/>
      </dsp:nvSpPr>
      <dsp:spPr>
        <a:xfrm>
          <a:off x="3750" y="422463"/>
          <a:ext cx="1639788" cy="98387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2030 Targets (Tier 1 indicators)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567" y="451280"/>
        <a:ext cx="1582154" cy="926238"/>
      </dsp:txXfrm>
    </dsp:sp>
    <dsp:sp modelId="{EEDD3D48-C1F6-4FDB-B185-E414D4357E46}">
      <dsp:nvSpPr>
        <dsp:cNvPr id="0" name=""/>
        <dsp:cNvSpPr/>
      </dsp:nvSpPr>
      <dsp:spPr>
        <a:xfrm>
          <a:off x="1807517" y="711066"/>
          <a:ext cx="347635" cy="406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07517" y="792399"/>
        <a:ext cx="243345" cy="244001"/>
      </dsp:txXfrm>
    </dsp:sp>
    <dsp:sp modelId="{FD8311A0-1C31-471C-8AD7-4004F3109B1A}">
      <dsp:nvSpPr>
        <dsp:cNvPr id="0" name=""/>
        <dsp:cNvSpPr/>
      </dsp:nvSpPr>
      <dsp:spPr>
        <a:xfrm>
          <a:off x="2299454" y="422463"/>
          <a:ext cx="1639788" cy="98387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Baseline information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28271" y="451280"/>
        <a:ext cx="1582154" cy="926238"/>
      </dsp:txXfrm>
    </dsp:sp>
    <dsp:sp modelId="{C6F9A955-D482-4F83-A396-EA333DBE24AB}">
      <dsp:nvSpPr>
        <dsp:cNvPr id="0" name=""/>
        <dsp:cNvSpPr/>
      </dsp:nvSpPr>
      <dsp:spPr>
        <a:xfrm>
          <a:off x="4103221" y="711066"/>
          <a:ext cx="347635" cy="406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103221" y="792399"/>
        <a:ext cx="243345" cy="244001"/>
      </dsp:txXfrm>
    </dsp:sp>
    <dsp:sp modelId="{E57850D8-EADC-4828-AA10-DD942B250914}">
      <dsp:nvSpPr>
        <dsp:cNvPr id="0" name=""/>
        <dsp:cNvSpPr/>
      </dsp:nvSpPr>
      <dsp:spPr>
        <a:xfrm>
          <a:off x="4595157" y="422463"/>
          <a:ext cx="1639788" cy="983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2030 Numerical Targets</a:t>
          </a:r>
          <a:endParaRPr lang="en-US" sz="1800" kern="1200" dirty="0"/>
        </a:p>
      </dsp:txBody>
      <dsp:txXfrm>
        <a:off x="4623974" y="451280"/>
        <a:ext cx="1582154" cy="926238"/>
      </dsp:txXfrm>
    </dsp:sp>
    <dsp:sp modelId="{63816C8B-41F2-4728-8959-85DADC190FF7}">
      <dsp:nvSpPr>
        <dsp:cNvPr id="0" name=""/>
        <dsp:cNvSpPr/>
      </dsp:nvSpPr>
      <dsp:spPr>
        <a:xfrm>
          <a:off x="6398924" y="711066"/>
          <a:ext cx="347635" cy="406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398924" y="792399"/>
        <a:ext cx="243345" cy="244001"/>
      </dsp:txXfrm>
    </dsp:sp>
    <dsp:sp modelId="{D01275BB-EFA5-4974-A0D4-5DE4B9EA3EAF}">
      <dsp:nvSpPr>
        <dsp:cNvPr id="0" name=""/>
        <dsp:cNvSpPr/>
      </dsp:nvSpPr>
      <dsp:spPr>
        <a:xfrm>
          <a:off x="6890861" y="422463"/>
          <a:ext cx="1639788" cy="983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Voluntary National Review</a:t>
          </a:r>
          <a:endParaRPr lang="en-US" sz="1800" b="1" kern="1200" dirty="0"/>
        </a:p>
      </dsp:txBody>
      <dsp:txXfrm>
        <a:off x="6919678" y="451280"/>
        <a:ext cx="1582154" cy="926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E9397-2904-4633-A42E-89D20752C252}" type="datetimeFigureOut">
              <a:rPr lang="en-PH" smtClean="0"/>
              <a:t>19/1/23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F3C7-8CF9-4C17-AF5A-DAA53339317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186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F4C31C4-572B-A448-AFBE-CD21F9B25DE9}" type="datetimeFigureOut">
              <a:rPr lang="en-PH" altLang="en-US"/>
              <a:pPr/>
              <a:t>19/1/23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7017"/>
            <a:ext cx="5608975" cy="4182116"/>
          </a:xfrm>
          <a:prstGeom prst="rect">
            <a:avLst/>
          </a:prstGeom>
        </p:spPr>
        <p:txBody>
          <a:bodyPr vert="horz" lIns="90626" tIns="45313" rIns="90626" bIns="453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99AD002-93B3-F94C-9891-9A5A2C47A753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5416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self</a:t>
            </a:r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</a:t>
            </a:r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P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it short. Long day, tired, </a:t>
            </a:r>
          </a:p>
          <a:p>
            <a:endParaRPr lang="en-PH" dirty="0" smtClean="0"/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0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 smtClean="0"/>
              <a:t>Policy coherence</a:t>
            </a:r>
          </a:p>
          <a:p>
            <a:r>
              <a:rPr lang="en-PH" baseline="0" dirty="0" smtClean="0"/>
              <a:t>On the 2015 VNR, the Philippines wanted to work on an SDG Roadmap</a:t>
            </a:r>
          </a:p>
          <a:p>
            <a:r>
              <a:rPr lang="en-PH" baseline="0" dirty="0" smtClean="0"/>
              <a:t>During its development, we’re focusing on an integrative approach</a:t>
            </a:r>
          </a:p>
          <a:p>
            <a:r>
              <a:rPr lang="en-PH" baseline="0" dirty="0" smtClean="0"/>
              <a:t>Maldives: a lot of the work are already being done</a:t>
            </a:r>
          </a:p>
          <a:p>
            <a:r>
              <a:rPr lang="en-PH" baseline="0" dirty="0" smtClean="0"/>
              <a:t>We’re trying to utilize existing mechanisms and competencies</a:t>
            </a:r>
          </a:p>
          <a:p>
            <a:endParaRPr lang="en-PH" baseline="0" dirty="0" smtClean="0"/>
          </a:p>
          <a:p>
            <a:r>
              <a:rPr lang="en-PH" baseline="0" dirty="0" smtClean="0"/>
              <a:t>The integrative approach allowed us “automatic” buy in from government stakeholder. It’s not completely on top of their existing work. It’s like a “level up” of the existing work</a:t>
            </a:r>
          </a:p>
          <a:p>
            <a:endParaRPr lang="en-PH" baseline="0" dirty="0" smtClean="0"/>
          </a:p>
          <a:p>
            <a:endParaRPr lang="en-PH" baseline="0" dirty="0" smtClean="0"/>
          </a:p>
          <a:p>
            <a:r>
              <a:rPr lang="en-PH" baseline="0" dirty="0" smtClean="0"/>
              <a:t>How do we promote collaboration?</a:t>
            </a:r>
          </a:p>
          <a:p>
            <a:r>
              <a:rPr lang="en-PH" baseline="0" dirty="0" smtClean="0"/>
              <a:t>The VNR and the SDG Targeting process has been used as a tool and venue to promote inter-sectoral collaboration.</a:t>
            </a:r>
          </a:p>
          <a:p>
            <a:r>
              <a:rPr lang="en-PH" baseline="0" dirty="0" smtClean="0"/>
              <a:t>During the sessions,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27371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These</a:t>
            </a:r>
            <a:r>
              <a:rPr lang="en-PH" baseline="0" dirty="0" smtClean="0"/>
              <a:t> could be great policy inputs</a:t>
            </a:r>
          </a:p>
          <a:p>
            <a:r>
              <a:rPr lang="en-PH" baseline="0" dirty="0" smtClean="0"/>
              <a:t>Hopefully we can translate this to substantial positive impact</a:t>
            </a:r>
          </a:p>
          <a:p>
            <a:r>
              <a:rPr lang="en-PH" baseline="0" dirty="0" smtClean="0"/>
              <a:t>Especially those who would have been left behind</a:t>
            </a:r>
            <a:endParaRPr lang="en-PH" dirty="0" smtClean="0"/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PH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8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 smtClean="0"/>
              <a:t>Outline</a:t>
            </a:r>
          </a:p>
          <a:p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3827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PH" altLang="en-US" dirty="0" err="1" smtClean="0"/>
              <a:t>Marami</a:t>
            </a:r>
            <a:endParaRPr lang="en-PH" altLang="en-US" dirty="0" smtClean="0"/>
          </a:p>
        </p:txBody>
      </p:sp>
      <p:sp>
        <p:nvSpPr>
          <p:cNvPr id="768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B3DFD6-6F75-4C4D-B442-A50E2730F53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025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smtClean="0"/>
              <a:t>Discuss</a:t>
            </a:r>
            <a:r>
              <a:rPr lang="en-PH" baseline="0" dirty="0" smtClean="0"/>
              <a:t> the process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7933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 smtClean="0"/>
              <a:t>Emphasize: The process at arriving at the targets was very consultative</a:t>
            </a:r>
          </a:p>
          <a:p>
            <a:r>
              <a:rPr lang="en-PH" baseline="0" dirty="0" smtClean="0"/>
              <a:t>We were discussing the nuances of statistics, and how PWDs are hard to capture in the usual sampling methods, how we need a different sampling frame</a:t>
            </a:r>
          </a:p>
          <a:p>
            <a:r>
              <a:rPr lang="en-PH" baseline="0" dirty="0" smtClean="0"/>
              <a:t>Econ people talking about </a:t>
            </a:r>
            <a:r>
              <a:rPr lang="en-PH" baseline="0" dirty="0" err="1" smtClean="0"/>
              <a:t>agri</a:t>
            </a:r>
            <a:r>
              <a:rPr lang="en-PH" baseline="0" dirty="0" smtClean="0"/>
              <a:t>, social people talking about environment</a:t>
            </a:r>
          </a:p>
          <a:p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63886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 smtClean="0"/>
              <a:t>The consultation in Luzon </a:t>
            </a:r>
            <a:r>
              <a:rPr lang="en-PH" baseline="0" dirty="0" err="1" smtClean="0"/>
              <a:t>Vizayas</a:t>
            </a:r>
            <a:r>
              <a:rPr lang="en-PH" baseline="0" dirty="0" smtClean="0"/>
              <a:t> Mindanao</a:t>
            </a:r>
          </a:p>
          <a:p>
            <a:r>
              <a:rPr lang="en-PH" baseline="0" dirty="0" smtClean="0"/>
              <a:t>Separate consultation for vulnerable groups</a:t>
            </a:r>
          </a:p>
          <a:p>
            <a:endParaRPr lang="en-PH" baseline="0" dirty="0" smtClean="0"/>
          </a:p>
          <a:p>
            <a:r>
              <a:rPr lang="en-PH" baseline="0" dirty="0" smtClean="0"/>
              <a:t>Better understanding on the concerns of these groups</a:t>
            </a:r>
          </a:p>
          <a:p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63426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PH" baseline="0" dirty="0" smtClean="0"/>
              <a:t>What’s the point?</a:t>
            </a:r>
          </a:p>
          <a:p>
            <a:endParaRPr lang="en-PH" baseline="0" dirty="0" smtClean="0"/>
          </a:p>
          <a:p>
            <a:r>
              <a:rPr lang="en-PH" baseline="0" dirty="0" smtClean="0"/>
              <a:t>Consultations</a:t>
            </a:r>
          </a:p>
          <a:p>
            <a:r>
              <a:rPr lang="en-PH" baseline="0" dirty="0" smtClean="0"/>
              <a:t>A LOT of consultations</a:t>
            </a:r>
          </a:p>
          <a:p>
            <a:endParaRPr lang="en-PH" baseline="0" dirty="0" smtClean="0"/>
          </a:p>
          <a:p>
            <a:endParaRPr lang="en-PH" baseline="0" dirty="0" smtClean="0"/>
          </a:p>
          <a:p>
            <a:r>
              <a:rPr lang="en-PH" baseline="0" dirty="0" smtClean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59995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PH" dirty="0" smtClean="0"/>
              <a:t>125 pages</a:t>
            </a:r>
          </a:p>
          <a:p>
            <a:r>
              <a:rPr lang="en-PH" dirty="0" smtClean="0"/>
              <a:t>Challenge:</a:t>
            </a:r>
            <a:r>
              <a:rPr lang="en-PH" baseline="0" dirty="0" smtClean="0"/>
              <a:t> A focus too much on numbers</a:t>
            </a:r>
          </a:p>
          <a:p>
            <a:r>
              <a:rPr lang="en-PH" baseline="0" dirty="0" smtClean="0"/>
              <a:t>On indicators and what can be measured</a:t>
            </a:r>
          </a:p>
          <a:p>
            <a:endParaRPr lang="en-PH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PH" dirty="0" smtClean="0"/>
              <a:t>“We cannot manage what we cannot measure”. An indicator-based approach may neglect those which cannot be measured yet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PH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PH" sz="120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PH" sz="1200" dirty="0" smtClean="0"/>
              <a:t>5.2 Eliminate all forms of violence against all women and girls in the public and private spheres including trafficking and sexual and other types of exploitation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PH" sz="1200" dirty="0" smtClean="0"/>
              <a:t>8.7 Take immediate and effective measures to eradicate forced </a:t>
            </a:r>
            <a:r>
              <a:rPr lang="en-PH" sz="1200" dirty="0" err="1" smtClean="0"/>
              <a:t>labour</a:t>
            </a:r>
            <a:r>
              <a:rPr lang="en-PH" sz="1200" dirty="0" smtClean="0"/>
              <a:t>, end modern slavery and human trafficking and secure the prohibition and elimination of the worst forms of child </a:t>
            </a:r>
            <a:r>
              <a:rPr lang="en-PH" sz="1200" dirty="0" err="1" smtClean="0"/>
              <a:t>labour</a:t>
            </a:r>
            <a:r>
              <a:rPr lang="en-PH" sz="1200" dirty="0" smtClean="0"/>
              <a:t>, including recruitment and use of child soldiers, and by 2025 end child </a:t>
            </a:r>
            <a:r>
              <a:rPr lang="en-PH" sz="1200" dirty="0" err="1" smtClean="0"/>
              <a:t>labour</a:t>
            </a:r>
            <a:r>
              <a:rPr lang="en-PH" sz="1200" dirty="0" smtClean="0"/>
              <a:t> in all its forms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PH" sz="1200" dirty="0" smtClean="0"/>
              <a:t>16.2 end abuse, exploitation, trafficking and all forms of violence and torture against children</a:t>
            </a:r>
          </a:p>
          <a:p>
            <a:endParaRPr lang="en-PH" baseline="0" dirty="0" smtClean="0"/>
          </a:p>
          <a:p>
            <a:r>
              <a:rPr lang="en-PH" b="1" baseline="0" dirty="0" smtClean="0"/>
              <a:t>SECTORAL COMPETITION</a:t>
            </a:r>
          </a:p>
          <a:p>
            <a:r>
              <a:rPr lang="en-PH" baseline="0" dirty="0" smtClean="0"/>
              <a:t>Industry</a:t>
            </a:r>
            <a:r>
              <a:rPr lang="en-PH" baseline="0" dirty="0" smtClean="0">
                <a:sym typeface="Wingdings" panose="05000000000000000000" pitchFamily="2" charset="2"/>
              </a:rPr>
              <a:t> at least one third, but ay the expense of what sector?</a:t>
            </a:r>
          </a:p>
          <a:p>
            <a:r>
              <a:rPr lang="en-PH" baseline="0" dirty="0" smtClean="0">
                <a:sym typeface="Wingdings" panose="05000000000000000000" pitchFamily="2" charset="2"/>
              </a:rPr>
              <a:t>Agriculture wants a bigger share of the economy</a:t>
            </a:r>
          </a:p>
          <a:p>
            <a:r>
              <a:rPr lang="en-PH" baseline="0" dirty="0" smtClean="0">
                <a:sym typeface="Wingdings" panose="05000000000000000000" pitchFamily="2" charset="2"/>
              </a:rPr>
              <a:t>At least we are talking about it.</a:t>
            </a:r>
          </a:p>
          <a:p>
            <a:endParaRPr lang="en-PH" baseline="0" dirty="0" smtClean="0">
              <a:sym typeface="Wingdings" panose="05000000000000000000" pitchFamily="2" charset="2"/>
            </a:endParaRPr>
          </a:p>
          <a:p>
            <a:r>
              <a:rPr lang="en-PH" b="1" baseline="0" dirty="0" smtClean="0">
                <a:sym typeface="Wingdings" panose="05000000000000000000" pitchFamily="2" charset="2"/>
              </a:rPr>
              <a:t>PRIORITIZATION VS. HOLISTIC APPROACHES</a:t>
            </a:r>
          </a:p>
          <a:p>
            <a:r>
              <a:rPr lang="en-PH" b="0" baseline="0" dirty="0" smtClean="0">
                <a:sym typeface="Wingdings" panose="05000000000000000000" pitchFamily="2" charset="2"/>
              </a:rPr>
              <a:t>Acknowledge that our colleague from Beijing. Goal 16 vs. Goal 1 or 2</a:t>
            </a:r>
          </a:p>
          <a:p>
            <a:r>
              <a:rPr lang="en-PH" b="0" baseline="0" dirty="0" smtClean="0">
                <a:sym typeface="Wingdings" panose="05000000000000000000" pitchFamily="2" charset="2"/>
              </a:rPr>
              <a:t>Prioritization or holistic?</a:t>
            </a:r>
          </a:p>
          <a:p>
            <a:r>
              <a:rPr lang="en-PH" b="0" baseline="0" dirty="0" smtClean="0">
                <a:sym typeface="Wingdings" panose="05000000000000000000" pitchFamily="2" charset="2"/>
              </a:rPr>
              <a:t>Holistic (not prescribing). </a:t>
            </a:r>
          </a:p>
          <a:p>
            <a:endParaRPr lang="en-PH" baseline="0" dirty="0" smtClean="0"/>
          </a:p>
          <a:p>
            <a:endParaRPr lang="en-PH" baseline="0" dirty="0" smtClean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7157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D002-93B3-F94C-9891-9A5A2C47A753}" type="slidenum">
              <a:rPr lang="en-PH" altLang="en-US" smtClean="0"/>
              <a:pPr/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1629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1750"/>
            <a:ext cx="7772400" cy="10287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611630"/>
            <a:ext cx="7772400" cy="96012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1" y="3937921"/>
            <a:ext cx="3886199" cy="233172"/>
          </a:xfrm>
        </p:spPr>
        <p:txBody>
          <a:bodyPr>
            <a:noAutofit/>
          </a:bodyPr>
          <a:lstStyle>
            <a:lvl1pPr marL="0" indent="0" algn="r">
              <a:buNone/>
              <a:defRPr sz="1400" b="1" cap="all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2" y="4180967"/>
            <a:ext cx="3886198" cy="205740"/>
          </a:xfrm>
        </p:spPr>
        <p:txBody>
          <a:bodyPr>
            <a:noAutofit/>
          </a:bodyPr>
          <a:lstStyle>
            <a:lvl1pPr marL="0" indent="0" algn="r">
              <a:buNone/>
              <a:defRPr sz="1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0" y="4489133"/>
            <a:ext cx="3886200" cy="205740"/>
          </a:xfrm>
        </p:spPr>
        <p:txBody>
          <a:bodyPr/>
          <a:lstStyle>
            <a:lvl1pPr marL="0" indent="0" algn="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9448-3FF5-CA4A-96C9-317021C9732E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0EE8-5C8C-1F48-9EEA-4C3755472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10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F822F-B27C-4807-A3B9-BE5083178AC5}" type="datetimeFigureOut">
              <a:rPr lang="en-US" smtClean="0"/>
              <a:pPr>
                <a:defRPr/>
              </a:pPr>
              <a:t>19/1/23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19EC0-91AD-4CB1-BBCD-04F20DC130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09550"/>
            <a:ext cx="8305800" cy="5540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b="1" dirty="0">
                <a:ea typeface="+mn-ea"/>
              </a:rPr>
              <a:t>Presentation Outline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85800" y="964406"/>
            <a:ext cx="7543800" cy="3429000"/>
          </a:xfrm>
        </p:spPr>
        <p:txBody>
          <a:bodyPr/>
          <a:lstStyle>
            <a:lvl1pPr marL="457200" indent="-457200">
              <a:buFont typeface="+mj-lt"/>
              <a:buAutoNum type="romanUcPeriod"/>
              <a:defRPr sz="2200" b="1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11C3-A56E-EF49-89F6-84D869599541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3E67-E818-E74C-8C1C-F615D1F41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78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5750"/>
            <a:ext cx="8229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971550"/>
            <a:ext cx="8229600" cy="353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A9BF-1CF0-7F4E-A21C-C94F2F88A05D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BE1B-B2DC-0945-A775-4E6A08396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8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85AE-A165-D94E-B70D-91A5249BD45B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862A-3214-8143-861A-6967AB9D5F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8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57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78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08188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8797-4E03-8245-9EF1-DA067C293CB9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4CC0-E054-834B-859D-3A5989C0E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86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1750"/>
            <a:ext cx="7772400" cy="10287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611630"/>
            <a:ext cx="7772400" cy="960120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2" y="3937921"/>
            <a:ext cx="3886199" cy="233172"/>
          </a:xfrm>
        </p:spPr>
        <p:txBody>
          <a:bodyPr>
            <a:noAutofit/>
          </a:bodyPr>
          <a:lstStyle>
            <a:lvl1pPr marL="0" indent="0" algn="r">
              <a:buNone/>
              <a:defRPr sz="1400" b="1" cap="all"/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3" y="4180967"/>
            <a:ext cx="3886198" cy="205740"/>
          </a:xfrm>
        </p:spPr>
        <p:txBody>
          <a:bodyPr>
            <a:noAutofit/>
          </a:bodyPr>
          <a:lstStyle>
            <a:lvl1pPr marL="0" indent="0" algn="r">
              <a:buNone/>
              <a:defRPr sz="1200" baseline="0"/>
            </a:lvl1pPr>
            <a:lvl2pPr marL="457189" indent="0">
              <a:buNone/>
              <a:defRPr sz="1400"/>
            </a:lvl2pPr>
            <a:lvl3pPr marL="914378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0" y="4489133"/>
            <a:ext cx="3886200" cy="205740"/>
          </a:xfrm>
        </p:spPr>
        <p:txBody>
          <a:bodyPr/>
          <a:lstStyle>
            <a:lvl1pPr marL="0" indent="0" algn="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E9EC6-91D4-4D88-B84A-E1E78B621463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BE7BF-055F-47F7-A50A-D1BA43B93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F9C6-D3BD-4C05-90CF-B0E0063EB559}" type="datetimeFigureOut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D5810-552E-4F42-839E-F9B0DB680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4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545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52358" cy="5143501"/>
          </a:xfrm>
        </p:spPr>
        <p:txBody>
          <a:bodyPr>
            <a:normAutofit/>
          </a:bodyPr>
          <a:lstStyle>
            <a:lvl1pPr marL="0" indent="0">
              <a:buNone/>
              <a:defRPr sz="975">
                <a:latin typeface="Lato Light"/>
                <a:cs typeface="Lato Light"/>
              </a:defRPr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19946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575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715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00">
                <a:solidFill>
                  <a:srgbClr val="BFBFBF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B257670-5410-D94F-95E7-430B2E8E1363}" type="datetime1">
              <a:rPr lang="en-US"/>
              <a:pPr>
                <a:defRPr/>
              </a:pPr>
              <a:t>19/1/23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BFBFB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EF0EBF-760F-B542-807A-30794CEA3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07" r:id="rId3"/>
    <p:sldLayoutId id="2147484510" r:id="rId4"/>
    <p:sldLayoutId id="2147484512" r:id="rId5"/>
    <p:sldLayoutId id="2147484513" r:id="rId6"/>
    <p:sldLayoutId id="2147484515" r:id="rId7"/>
    <p:sldLayoutId id="2147484516" r:id="rId8"/>
    <p:sldLayoutId id="2147484517" r:id="rId9"/>
    <p:sldLayoutId id="2147484518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1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92367"/>
            <a:ext cx="8077200" cy="960120"/>
          </a:xfrm>
        </p:spPr>
        <p:txBody>
          <a:bodyPr>
            <a:noAutofit/>
          </a:bodyPr>
          <a:lstStyle/>
          <a:p>
            <a:pPr algn="ctr"/>
            <a:r>
              <a:rPr lang="en-P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Coherence in the Asia-Pacific Voluntary National Reviews: Challenges and Recommendations</a:t>
            </a:r>
            <a:endParaRPr lang="en-P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24199" y="3867150"/>
            <a:ext cx="5334001" cy="838200"/>
          </a:xfrm>
        </p:spPr>
        <p:txBody>
          <a:bodyPr/>
          <a:lstStyle/>
          <a:p>
            <a:r>
              <a:rPr lang="en-PH" dirty="0" smtClean="0"/>
              <a:t>  National Economic and Development Authority  </a:t>
            </a:r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600200" y="4095750"/>
            <a:ext cx="6972300" cy="609600"/>
          </a:xfrm>
        </p:spPr>
        <p:txBody>
          <a:bodyPr/>
          <a:lstStyle/>
          <a:p>
            <a:r>
              <a:rPr lang="en-PH" dirty="0" smtClean="0"/>
              <a:t> </a:t>
            </a:r>
            <a:r>
              <a:rPr lang="en-PH" b="1" dirty="0" smtClean="0"/>
              <a:t>Learning Conference on Holistic Approaches for Implementing the 2030 Agenda on Sustainable Development in Asia-Pacific Region</a:t>
            </a:r>
          </a:p>
          <a:p>
            <a:r>
              <a:rPr lang="en-PH" b="1" dirty="0" smtClean="0"/>
              <a:t>Shanghai, China</a:t>
            </a:r>
          </a:p>
          <a:p>
            <a:r>
              <a:rPr lang="en-PH" b="1" dirty="0" smtClean="0"/>
              <a:t>January 23, 2019</a:t>
            </a:r>
            <a:endParaRPr lang="en-P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2" y="221379"/>
            <a:ext cx="3173187" cy="72310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858000" y="5143500"/>
            <a:ext cx="2133600" cy="171450"/>
          </a:xfrm>
        </p:spPr>
        <p:txBody>
          <a:bodyPr/>
          <a:lstStyle/>
          <a:p>
            <a:pPr>
              <a:defRPr/>
            </a:pPr>
            <a:fld id="{7FE6F3BF-F0C4-458E-952E-C87B1CD53751}" type="datetime1">
              <a:rPr lang="en-US" sz="1400" smtClean="0"/>
              <a:t>19/1/23</a:t>
            </a:fld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2" y="3643908"/>
            <a:ext cx="3886199" cy="527185"/>
          </a:xfrm>
        </p:spPr>
        <p:txBody>
          <a:bodyPr/>
          <a:lstStyle/>
          <a:p>
            <a:r>
              <a:rPr lang="en-PH" dirty="0" smtClean="0"/>
              <a:t>Yuri </a:t>
            </a:r>
            <a:r>
              <a:rPr lang="en-PH" dirty="0" err="1" smtClean="0"/>
              <a:t>m.</a:t>
            </a:r>
            <a:r>
              <a:rPr lang="en-PH" dirty="0" smtClean="0"/>
              <a:t> </a:t>
            </a:r>
            <a:r>
              <a:rPr lang="en-PH" dirty="0" err="1" smtClean="0"/>
              <a:t>leomo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27697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Ensuring policy coherence and promoting collaboration</a:t>
            </a:r>
            <a:endParaRPr lang="en-PH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2395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PH" sz="2000" dirty="0" smtClean="0"/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PH" dirty="0"/>
              <a:t>Ensuring policy coherence</a:t>
            </a:r>
          </a:p>
          <a:p>
            <a:r>
              <a:rPr lang="en-PH" dirty="0"/>
              <a:t>	An SDG Roadmap vs. Integrative </a:t>
            </a:r>
            <a:r>
              <a:rPr lang="en-PH" dirty="0" smtClean="0"/>
              <a:t>Approach</a:t>
            </a:r>
          </a:p>
          <a:p>
            <a:endParaRPr lang="en-P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 smtClean="0"/>
              <a:t>Promoting Collaboration </a:t>
            </a:r>
            <a:r>
              <a:rPr lang="en-PH" dirty="0" smtClean="0">
                <a:sym typeface="Wingdings" panose="05000000000000000000" pitchFamily="2" charset="2"/>
              </a:rPr>
              <a:t>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 smtClean="0">
                <a:sym typeface="Wingdings" panose="05000000000000000000" pitchFamily="2" charset="2"/>
              </a:rPr>
              <a:t>The VNR and the targeting has been used as a venue to promote inter-sectoral collaboration / consultation</a:t>
            </a:r>
            <a:endParaRPr lang="en-PH" dirty="0"/>
          </a:p>
          <a:p>
            <a:pPr marL="457200" indent="-457200">
              <a:buAutoNum type="arabicPeriod"/>
            </a:pPr>
            <a:endParaRPr lang="en-PH" sz="2000" dirty="0" smtClean="0"/>
          </a:p>
          <a:p>
            <a:pPr marL="457200" indent="-457200">
              <a:buAutoNum type="arabicPeriod"/>
            </a:pPr>
            <a:endParaRPr lang="en-PH" sz="2000" dirty="0"/>
          </a:p>
          <a:p>
            <a:endParaRPr lang="en-PH" sz="2000" dirty="0" smtClean="0"/>
          </a:p>
          <a:p>
            <a:pPr marL="342900" indent="-342900">
              <a:buAutoNum type="arabicPeriod"/>
            </a:pPr>
            <a:endParaRPr lang="en-PH" sz="2000" dirty="0" smtClean="0"/>
          </a:p>
        </p:txBody>
      </p:sp>
    </p:spTree>
    <p:extLst>
      <p:ext uri="{BB962C8B-B14F-4D97-AF65-F5344CB8AC3E}">
        <p14:creationId xmlns:p14="http://schemas.microsoft.com/office/powerpoint/2010/main" val="37776393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81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92367"/>
            <a:ext cx="8077200" cy="960120"/>
          </a:xfrm>
        </p:spPr>
        <p:txBody>
          <a:bodyPr>
            <a:noAutofit/>
          </a:bodyPr>
          <a:lstStyle/>
          <a:p>
            <a:pPr algn="ctr"/>
            <a:r>
              <a:rPr lang="en-PH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Coherence in the Asia-Pacific Voluntary National Reviews: Challenges and Recommendations</a:t>
            </a:r>
            <a:endParaRPr lang="en-PH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24199" y="3867150"/>
            <a:ext cx="5334001" cy="838200"/>
          </a:xfrm>
        </p:spPr>
        <p:txBody>
          <a:bodyPr/>
          <a:lstStyle/>
          <a:p>
            <a:r>
              <a:rPr lang="en-PH" dirty="0" smtClean="0"/>
              <a:t> National Economic and Development Authority  </a:t>
            </a:r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600200" y="4095750"/>
            <a:ext cx="6972300" cy="609600"/>
          </a:xfrm>
        </p:spPr>
        <p:txBody>
          <a:bodyPr/>
          <a:lstStyle/>
          <a:p>
            <a:r>
              <a:rPr lang="en-PH" dirty="0" smtClean="0"/>
              <a:t> </a:t>
            </a:r>
            <a:r>
              <a:rPr lang="en-PH" b="1" dirty="0" smtClean="0"/>
              <a:t>Learning Conference on Holistic Approaches for Implementing the 2030 Agenda on Sustainable Development in Asia-Pacific Region</a:t>
            </a:r>
          </a:p>
          <a:p>
            <a:r>
              <a:rPr lang="en-PH" b="1" dirty="0" smtClean="0"/>
              <a:t>Shanghai, China</a:t>
            </a:r>
          </a:p>
          <a:p>
            <a:r>
              <a:rPr lang="en-PH" b="1" dirty="0" smtClean="0"/>
              <a:t>January 23, 2019</a:t>
            </a:r>
            <a:endParaRPr lang="en-P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2" y="221379"/>
            <a:ext cx="3173187" cy="723102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858000" y="5143500"/>
            <a:ext cx="2133600" cy="171450"/>
          </a:xfrm>
        </p:spPr>
        <p:txBody>
          <a:bodyPr/>
          <a:lstStyle/>
          <a:p>
            <a:pPr>
              <a:defRPr/>
            </a:pPr>
            <a:fld id="{7FE6F3BF-F0C4-458E-952E-C87B1CD53751}" type="datetime1">
              <a:rPr lang="en-US" sz="1400" smtClean="0"/>
              <a:t>19/1/23</a:t>
            </a:fld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2" y="3643908"/>
            <a:ext cx="3886199" cy="527185"/>
          </a:xfrm>
        </p:spPr>
        <p:txBody>
          <a:bodyPr/>
          <a:lstStyle/>
          <a:p>
            <a:r>
              <a:rPr lang="en-PH" dirty="0" smtClean="0"/>
              <a:t>Yuri </a:t>
            </a:r>
            <a:r>
              <a:rPr lang="en-PH" dirty="0" err="1" smtClean="0"/>
              <a:t>m.</a:t>
            </a:r>
            <a:r>
              <a:rPr lang="en-PH" dirty="0" smtClean="0"/>
              <a:t> </a:t>
            </a:r>
            <a:r>
              <a:rPr lang="en-PH" dirty="0" err="1" smtClean="0"/>
              <a:t>leomo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7728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Outline</a:t>
            </a:r>
            <a:endParaRPr lang="en-PH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2395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PH" sz="2000" dirty="0" smtClean="0"/>
              <a:t>In-Country Review Process</a:t>
            </a:r>
          </a:p>
          <a:p>
            <a:pPr marL="457200" indent="-457200">
              <a:buAutoNum type="arabicPeriod"/>
            </a:pPr>
            <a:r>
              <a:rPr lang="en-PH" sz="2000" dirty="0" smtClean="0"/>
              <a:t>Challenges</a:t>
            </a:r>
          </a:p>
          <a:p>
            <a:pPr marL="457200" indent="-457200">
              <a:buAutoNum type="arabicPeriod"/>
            </a:pPr>
            <a:r>
              <a:rPr lang="en-PH" sz="2000" dirty="0" smtClean="0"/>
              <a:t>Recommendations</a:t>
            </a:r>
          </a:p>
          <a:p>
            <a:pPr marL="457200" indent="-457200">
              <a:buAutoNum type="arabicPeriod"/>
            </a:pPr>
            <a:r>
              <a:rPr lang="en-PH" sz="2000" dirty="0" smtClean="0"/>
              <a:t>Policy coherence and promoting collaboration</a:t>
            </a:r>
          </a:p>
          <a:p>
            <a:pPr marL="457200" indent="-457200">
              <a:buAutoNum type="arabicPeriod"/>
            </a:pPr>
            <a:endParaRPr lang="en-PH" sz="2000" dirty="0" smtClean="0"/>
          </a:p>
          <a:p>
            <a:pPr marL="457200" indent="-457200">
              <a:buAutoNum type="arabicPeriod"/>
            </a:pPr>
            <a:endParaRPr lang="en-PH" sz="2000" dirty="0" smtClean="0"/>
          </a:p>
          <a:p>
            <a:pPr marL="457200" indent="-457200">
              <a:buAutoNum type="arabicPeriod"/>
            </a:pPr>
            <a:endParaRPr lang="en-PH" sz="2000" dirty="0"/>
          </a:p>
          <a:p>
            <a:endParaRPr lang="en-PH" sz="2000" dirty="0" smtClean="0"/>
          </a:p>
          <a:p>
            <a:pPr marL="342900" indent="-342900">
              <a:buAutoNum type="arabicPeriod"/>
            </a:pPr>
            <a:endParaRPr lang="en-PH" sz="2000" dirty="0" smtClean="0"/>
          </a:p>
        </p:txBody>
      </p:sp>
    </p:spTree>
    <p:extLst>
      <p:ext uri="{BB962C8B-B14F-4D97-AF65-F5344CB8AC3E}">
        <p14:creationId xmlns:p14="http://schemas.microsoft.com/office/powerpoint/2010/main" val="30076197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53"/>
          <p:cNvGrpSpPr>
            <a:grpSpLocks/>
          </p:cNvGrpSpPr>
          <p:nvPr/>
        </p:nvGrpSpPr>
        <p:grpSpPr bwMode="auto">
          <a:xfrm>
            <a:off x="3459957" y="3267616"/>
            <a:ext cx="2026444" cy="1574006"/>
            <a:chOff x="4517221" y="2682505"/>
            <a:chExt cx="7028976" cy="5802508"/>
          </a:xfrm>
        </p:grpSpPr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xmlns="" id="{DCEC5E28-A42B-4027-89A0-00D6C882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077" y="2796624"/>
              <a:ext cx="6938120" cy="5688389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xmlns="" id="{348235EF-4245-477C-9E62-58703CA2F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221" y="2682505"/>
              <a:ext cx="6938120" cy="5688389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xmlns="" id="{CDCBEE9C-6F47-433A-8C25-5FE7F2713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7994" y="3222377"/>
              <a:ext cx="5620704" cy="4613036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xmlns="" id="{BED9831B-44B8-4266-A9D8-F6E0DF012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420" y="3525229"/>
              <a:ext cx="4889722" cy="4002940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xmlns="" id="{E7B8482F-917E-47C7-810B-DC3DB8791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390" y="3933425"/>
              <a:ext cx="3873783" cy="3186551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xmlns="" id="{7CBB81B4-BB06-4596-9C3B-44542739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502" y="4267004"/>
              <a:ext cx="3043688" cy="2519395"/>
            </a:xfrm>
            <a:custGeom>
              <a:avLst/>
              <a:gdLst>
                <a:gd name="T0" fmla="*/ 2147483647 w 809"/>
                <a:gd name="T1" fmla="*/ 2147483647 h 670"/>
                <a:gd name="T2" fmla="*/ 2147483647 w 809"/>
                <a:gd name="T3" fmla="*/ 2147483647 h 670"/>
                <a:gd name="T4" fmla="*/ 706053692 w 809"/>
                <a:gd name="T5" fmla="*/ 2147483647 h 670"/>
                <a:gd name="T6" fmla="*/ 2147483647 w 809"/>
                <a:gd name="T7" fmla="*/ 0 h 670"/>
                <a:gd name="T8" fmla="*/ 2147483647 w 809"/>
                <a:gd name="T9" fmla="*/ 2147483647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</a:endParaRPr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xmlns="" id="{8EE165EF-FB76-41A2-9AFF-BF6A670AB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357" y="4596191"/>
              <a:ext cx="2221850" cy="1861016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xmlns="" id="{26B4DA1F-9B2B-4293-984D-D39BC5BB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534" y="5092171"/>
              <a:ext cx="1069625" cy="873447"/>
            </a:xfrm>
            <a:custGeom>
              <a:avLst/>
              <a:gdLst>
                <a:gd name="T0" fmla="*/ 2147483647 w 284"/>
                <a:gd name="T1" fmla="*/ 1640787129 h 233"/>
                <a:gd name="T2" fmla="*/ 1556731602 w 284"/>
                <a:gd name="T3" fmla="*/ 2147483647 h 233"/>
                <a:gd name="T4" fmla="*/ 240586682 w 284"/>
                <a:gd name="T5" fmla="*/ 1640787129 h 233"/>
                <a:gd name="T6" fmla="*/ 2147483647 w 284"/>
                <a:gd name="T7" fmla="*/ 0 h 233"/>
                <a:gd name="T8" fmla="*/ 2147483647 w 284"/>
                <a:gd name="T9" fmla="*/ 1640787129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dirty="0">
                <a:latin typeface="Lato Light"/>
              </a:endParaRPr>
            </a:p>
          </p:txBody>
        </p:sp>
      </p:grpSp>
      <p:grpSp>
        <p:nvGrpSpPr>
          <p:cNvPr id="4" name="Group 103">
            <a:extLst>
              <a:ext uri="{FF2B5EF4-FFF2-40B4-BE49-F238E27FC236}">
                <a16:creationId xmlns:a16="http://schemas.microsoft.com/office/drawing/2014/main" xmlns="" id="{B1407656-2EB7-4BAC-85DA-BD9AD40178AF}"/>
              </a:ext>
            </a:extLst>
          </p:cNvPr>
          <p:cNvGrpSpPr/>
          <p:nvPr/>
        </p:nvGrpSpPr>
        <p:grpSpPr>
          <a:xfrm>
            <a:off x="3294740" y="3105150"/>
            <a:ext cx="1165407" cy="958531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xmlns="" id="{2817997E-C104-454E-8B37-0D1C8BE0F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/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06" name="Freeform 22">
              <a:extLst>
                <a:ext uri="{FF2B5EF4-FFF2-40B4-BE49-F238E27FC236}">
                  <a16:creationId xmlns:a16="http://schemas.microsoft.com/office/drawing/2014/main" xmlns="" id="{8E3C970A-BCFB-41E8-A1E6-EF9359531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9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xmlns="" id="{18655A10-2A41-448C-ABD5-36D4D08ED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/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08" name="Freeform 24">
              <a:extLst>
                <a:ext uri="{FF2B5EF4-FFF2-40B4-BE49-F238E27FC236}">
                  <a16:creationId xmlns:a16="http://schemas.microsoft.com/office/drawing/2014/main" xmlns="" id="{D1007253-6916-4F52-90F0-F6FBA74F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09" name="Freeform 25">
              <a:extLst>
                <a:ext uri="{FF2B5EF4-FFF2-40B4-BE49-F238E27FC236}">
                  <a16:creationId xmlns:a16="http://schemas.microsoft.com/office/drawing/2014/main" xmlns="" id="{B4F3C962-839E-40D5-B525-DA796D3A1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10" name="Freeform 26">
              <a:extLst>
                <a:ext uri="{FF2B5EF4-FFF2-40B4-BE49-F238E27FC236}">
                  <a16:creationId xmlns:a16="http://schemas.microsoft.com/office/drawing/2014/main" xmlns="" id="{0D057469-6FED-4CA2-961E-7E439C5D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xmlns="" id="{81039B59-FD67-4C0C-AC38-E5ADD6A90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xmlns="" id="{DFABCE0E-9719-4829-87E0-65E26721F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defTabSz="5573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>
                <a:latin typeface="Lato Light"/>
                <a:ea typeface="+mn-ea"/>
              </a:endParaRPr>
            </a:p>
          </p:txBody>
        </p:sp>
      </p:grpSp>
      <p:grpSp>
        <p:nvGrpSpPr>
          <p:cNvPr id="75780" name="Group 32"/>
          <p:cNvGrpSpPr>
            <a:grpSpLocks/>
          </p:cNvGrpSpPr>
          <p:nvPr/>
        </p:nvGrpSpPr>
        <p:grpSpPr bwMode="auto">
          <a:xfrm>
            <a:off x="1365647" y="648891"/>
            <a:ext cx="6380559" cy="538163"/>
            <a:chOff x="5988388" y="483017"/>
            <a:chExt cx="12359700" cy="17674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33D7781-6FD7-445B-BBF7-75EDE925C6D1}"/>
                </a:ext>
              </a:extLst>
            </p:cNvPr>
            <p:cNvSpPr txBox="1"/>
            <p:nvPr/>
          </p:nvSpPr>
          <p:spPr>
            <a:xfrm>
              <a:off x="5988388" y="483017"/>
              <a:ext cx="12359700" cy="1447967"/>
            </a:xfrm>
            <a:prstGeom prst="rect">
              <a:avLst/>
            </a:prstGeom>
            <a:noFill/>
          </p:spPr>
          <p:txBody>
            <a:bodyPr lIns="27863" tIns="13931" rIns="27863" bIns="13931">
              <a:spAutoFit/>
            </a:bodyPr>
            <a:lstStyle/>
            <a:p>
              <a:pPr algn="ctr">
                <a:defRPr/>
              </a:pPr>
              <a:r>
                <a:rPr lang="en-PH" sz="2682" b="1" dirty="0">
                  <a:latin typeface="Lato Regular"/>
                  <a:cs typeface="Lato Regular"/>
                </a:rPr>
                <a:t>Initial List of Philippine SDG Indicators</a:t>
              </a:r>
              <a:endParaRPr lang="id-ID" sz="2682" b="1" dirty="0">
                <a:latin typeface="Lato Regular"/>
                <a:cs typeface="Lato Regular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D63E4FC-AFD3-42AC-8B1D-79427AB64641}"/>
                </a:ext>
              </a:extLst>
            </p:cNvPr>
            <p:cNvSpPr/>
            <p:nvPr/>
          </p:nvSpPr>
          <p:spPr>
            <a:xfrm>
              <a:off x="11364477" y="2160563"/>
              <a:ext cx="1552171" cy="899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837" tIns="13919" rIns="27837" bIns="13919" anchor="ctr"/>
            <a:lstStyle/>
            <a:p>
              <a:pPr algn="ctr">
                <a:defRPr/>
              </a:pPr>
              <a:endParaRPr lang="en-US" b="1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1977628" y="1853804"/>
            <a:ext cx="1414463" cy="1341031"/>
            <a:chOff x="2351783" y="1897811"/>
            <a:chExt cx="1885325" cy="17876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9D97E821-4914-450B-9919-E0BC5D2451B6}"/>
                </a:ext>
              </a:extLst>
            </p:cNvPr>
            <p:cNvSpPr/>
            <p:nvPr/>
          </p:nvSpPr>
          <p:spPr>
            <a:xfrm>
              <a:off x="2437480" y="1897811"/>
              <a:ext cx="1713932" cy="170144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6000" dirty="0"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793" name="TextBox 3"/>
            <p:cNvSpPr txBox="1">
              <a:spLocks noChangeArrowheads="1"/>
            </p:cNvSpPr>
            <p:nvPr/>
          </p:nvSpPr>
          <p:spPr bwMode="auto">
            <a:xfrm>
              <a:off x="2351783" y="3193141"/>
              <a:ext cx="1885325" cy="49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1800">
                  <a:solidFill>
                    <a:srgbClr val="FFFF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Calibri" panose="020F0502020204030204" pitchFamily="34" charset="0"/>
                </a:rPr>
                <a:t>GOALS</a:t>
              </a:r>
            </a:p>
          </p:txBody>
        </p:sp>
        <p:sp>
          <p:nvSpPr>
            <p:cNvPr id="75794" name="TextBox 4"/>
            <p:cNvSpPr txBox="1">
              <a:spLocks noChangeArrowheads="1"/>
            </p:cNvSpPr>
            <p:nvPr/>
          </p:nvSpPr>
          <p:spPr bwMode="auto">
            <a:xfrm>
              <a:off x="2508570" y="1898366"/>
              <a:ext cx="1490867" cy="1477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6600" dirty="0">
                  <a:solidFill>
                    <a:srgbClr val="FFFFFF"/>
                  </a:solidFill>
                  <a:latin typeface="Segoe UI Black" panose="020B0A02040204020203" pitchFamily="34" charset="0"/>
                </a:rPr>
                <a:t>17</a:t>
              </a:r>
            </a:p>
          </p:txBody>
        </p:sp>
      </p:grpSp>
      <p:grpSp>
        <p:nvGrpSpPr>
          <p:cNvPr id="75782" name="Group 38"/>
          <p:cNvGrpSpPr>
            <a:grpSpLocks/>
          </p:cNvGrpSpPr>
          <p:nvPr/>
        </p:nvGrpSpPr>
        <p:grpSpPr bwMode="auto">
          <a:xfrm>
            <a:off x="3754041" y="1822848"/>
            <a:ext cx="1537097" cy="1348978"/>
            <a:chOff x="2361282" y="1850074"/>
            <a:chExt cx="1885325" cy="173714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8806301C-66A5-4145-BEBF-E61D5A156777}"/>
                </a:ext>
              </a:extLst>
            </p:cNvPr>
            <p:cNvSpPr/>
            <p:nvPr/>
          </p:nvSpPr>
          <p:spPr>
            <a:xfrm>
              <a:off x="2505857" y="1897604"/>
              <a:ext cx="1644366" cy="16896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6000" dirty="0"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790" name="TextBox 40"/>
            <p:cNvSpPr txBox="1">
              <a:spLocks noChangeArrowheads="1"/>
            </p:cNvSpPr>
            <p:nvPr/>
          </p:nvSpPr>
          <p:spPr bwMode="auto">
            <a:xfrm>
              <a:off x="2361282" y="3034775"/>
              <a:ext cx="1885325" cy="475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1800">
                  <a:solidFill>
                    <a:srgbClr val="FFFF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Calibri" panose="020F0502020204030204" pitchFamily="34" charset="0"/>
                </a:rPr>
                <a:t>TARGETS</a:t>
              </a:r>
            </a:p>
          </p:txBody>
        </p:sp>
        <p:sp>
          <p:nvSpPr>
            <p:cNvPr id="75791" name="TextBox 41"/>
            <p:cNvSpPr txBox="1">
              <a:spLocks noChangeArrowheads="1"/>
            </p:cNvSpPr>
            <p:nvPr/>
          </p:nvSpPr>
          <p:spPr bwMode="auto">
            <a:xfrm>
              <a:off x="2526942" y="1850074"/>
              <a:ext cx="1592089" cy="142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6600">
                  <a:solidFill>
                    <a:srgbClr val="FFFFFF"/>
                  </a:solidFill>
                  <a:latin typeface="Segoe UI Black" panose="020B0A02040204020203" pitchFamily="34" charset="0"/>
                </a:rPr>
                <a:t>97</a:t>
              </a:r>
            </a:p>
          </p:txBody>
        </p:sp>
      </p:grpSp>
      <p:grpSp>
        <p:nvGrpSpPr>
          <p:cNvPr id="75783" name="Group 42"/>
          <p:cNvGrpSpPr>
            <a:grpSpLocks/>
          </p:cNvGrpSpPr>
          <p:nvPr/>
        </p:nvGrpSpPr>
        <p:grpSpPr bwMode="auto">
          <a:xfrm>
            <a:off x="5600700" y="1791891"/>
            <a:ext cx="1804988" cy="1379934"/>
            <a:chOff x="2467515" y="1807971"/>
            <a:chExt cx="1885325" cy="157135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C1C4E2F0-B073-4320-B3D9-91EC1E792DFC}"/>
                </a:ext>
              </a:extLst>
            </p:cNvPr>
            <p:cNvSpPr/>
            <p:nvPr/>
          </p:nvSpPr>
          <p:spPr>
            <a:xfrm>
              <a:off x="2668981" y="1897453"/>
              <a:ext cx="1482393" cy="148187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PH" sz="6000" dirty="0">
                <a:latin typeface="Impact" panose="020B080603090205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5787" name="TextBox 44"/>
            <p:cNvSpPr txBox="1">
              <a:spLocks noChangeArrowheads="1"/>
            </p:cNvSpPr>
            <p:nvPr/>
          </p:nvSpPr>
          <p:spPr bwMode="auto">
            <a:xfrm>
              <a:off x="2467515" y="2877507"/>
              <a:ext cx="1885325" cy="42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1800">
                  <a:solidFill>
                    <a:srgbClr val="FFFFFF"/>
                  </a:solidFill>
                  <a:latin typeface="Yu Gothic Medium" panose="020B0500000000000000" pitchFamily="34" charset="-128"/>
                  <a:ea typeface="Yu Gothic Medium" panose="020B0500000000000000" pitchFamily="34" charset="-128"/>
                  <a:cs typeface="Calibri" panose="020F0502020204030204" pitchFamily="34" charset="0"/>
                </a:rPr>
                <a:t>INDICATORS</a:t>
              </a:r>
            </a:p>
          </p:txBody>
        </p:sp>
        <p:sp>
          <p:nvSpPr>
            <p:cNvPr id="75788" name="TextBox 45"/>
            <p:cNvSpPr txBox="1">
              <a:spLocks noChangeArrowheads="1"/>
            </p:cNvSpPr>
            <p:nvPr/>
          </p:nvSpPr>
          <p:spPr bwMode="auto">
            <a:xfrm>
              <a:off x="2467515" y="1807971"/>
              <a:ext cx="1857344" cy="126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PH" altLang="en-US" sz="6600">
                  <a:solidFill>
                    <a:srgbClr val="FFFFFF"/>
                  </a:solidFill>
                  <a:latin typeface="Segoe UI Black" panose="020B0A02040204020203" pitchFamily="34" charset="0"/>
                </a:rPr>
                <a:t>155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3887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0"/>
            <a:ext cx="9144000" cy="523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/>
          <p:cNvSpPr txBox="1"/>
          <p:nvPr/>
        </p:nvSpPr>
        <p:spPr>
          <a:xfrm>
            <a:off x="457200" y="72467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far has the Philippines Gone in Achieving the SDGs?</a:t>
            </a:r>
          </a:p>
          <a:p>
            <a:pPr algn="ctr"/>
            <a:endParaRPr lang="en-PH" b="1" u="sng" dirty="0">
              <a:solidFill>
                <a:schemeClr val="bg2"/>
              </a:solidFill>
            </a:endParaRPr>
          </a:p>
          <a:p>
            <a:pPr algn="ctr"/>
            <a:r>
              <a:rPr lang="en-PH" dirty="0" smtClean="0">
                <a:solidFill>
                  <a:schemeClr val="bg2"/>
                </a:solidFill>
              </a:rPr>
              <a:t>Will be reported through the Voluntary National Review</a:t>
            </a:r>
            <a:endParaRPr lang="en-PH" dirty="0">
              <a:solidFill>
                <a:schemeClr val="bg2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306636" y="2492426"/>
          <a:ext cx="8534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3887762"/>
            <a:ext cx="1674564" cy="3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bg2"/>
                </a:solidFill>
              </a:rPr>
              <a:t>May 2017</a:t>
            </a:r>
            <a:endParaRPr lang="en-PH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887762"/>
            <a:ext cx="1674564" cy="3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bg2"/>
                </a:solidFill>
              </a:rPr>
              <a:t>April 2018</a:t>
            </a:r>
            <a:endParaRPr lang="en-PH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864" y="388245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bg2"/>
                </a:solidFill>
              </a:rPr>
              <a:t>July 2019</a:t>
            </a:r>
            <a:endParaRPr lang="en-PH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88245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smtClean="0">
                <a:solidFill>
                  <a:schemeClr val="bg2"/>
                </a:solidFill>
              </a:rPr>
              <a:t>November 2018</a:t>
            </a:r>
            <a:endParaRPr lang="en-PH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729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Review Process</a:t>
            </a:r>
            <a:endParaRPr lang="en-PH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769695"/>
              </p:ext>
            </p:extLst>
          </p:nvPr>
        </p:nvGraphicFramePr>
        <p:xfrm>
          <a:off x="457200" y="1200150"/>
          <a:ext cx="8229600" cy="3553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8891">
                  <a:extLst>
                    <a:ext uri="{9D8B030D-6E8A-4147-A177-3AD203B41FA5}">
                      <a16:colId xmlns:a16="http://schemas.microsoft.com/office/drawing/2014/main" xmlns="" val="156552569"/>
                    </a:ext>
                  </a:extLst>
                </a:gridCol>
                <a:gridCol w="1990709">
                  <a:extLst>
                    <a:ext uri="{9D8B030D-6E8A-4147-A177-3AD203B41FA5}">
                      <a16:colId xmlns:a16="http://schemas.microsoft.com/office/drawing/2014/main" xmlns="" val="4268780096"/>
                    </a:ext>
                  </a:extLst>
                </a:gridCol>
              </a:tblGrid>
              <a:tr h="2705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Activity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Timeline</a:t>
                      </a:r>
                      <a:endParaRPr lang="en-PH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2578484"/>
                  </a:ext>
                </a:extLst>
              </a:tr>
              <a:tr h="253198">
                <a:tc gridSpan="2">
                  <a:txBody>
                    <a:bodyPr/>
                    <a:lstStyle/>
                    <a:p>
                      <a:pPr marL="457200" indent="-27463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I. Planning and Institutionalization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7012924"/>
                  </a:ext>
                </a:extLst>
              </a:tr>
              <a:tr h="5237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Preparatory meetings to discuss initial scope of review and map key national actors/stakeholders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– August 2018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0553042"/>
                  </a:ext>
                </a:extLst>
              </a:tr>
              <a:tr h="247583">
                <a:tc gridSpan="2">
                  <a:txBody>
                    <a:bodyPr/>
                    <a:lstStyle/>
                    <a:p>
                      <a:pPr marL="457200" indent="-274638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Identifying the 2030 SDG National Numerical Targets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4875707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workshop on the identification of the 2030 National Numerical Targets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845016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Technical workshop on the 2030 National Numerical Workshop (Initial)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8-10, 2018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8099749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Attendance to the First Preparatory Workshop for the 2019 Voluntary National Reviews at the UN High-Level Political Forum on Sustainable Development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17-19, 2018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7431444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Technical workshop on the 2030 National Numerical Workshop (Follow-up and Finalization)</a:t>
                      </a:r>
                      <a:endParaRPr lang="en-PH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November 28-29, 2018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699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143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Review Process</a:t>
            </a:r>
            <a:endParaRPr lang="en-PH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35554"/>
              </p:ext>
            </p:extLst>
          </p:nvPr>
        </p:nvGraphicFramePr>
        <p:xfrm>
          <a:off x="457200" y="1200150"/>
          <a:ext cx="8229600" cy="3476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8891">
                  <a:extLst>
                    <a:ext uri="{9D8B030D-6E8A-4147-A177-3AD203B41FA5}">
                      <a16:colId xmlns:a16="http://schemas.microsoft.com/office/drawing/2014/main" xmlns="" val="156552569"/>
                    </a:ext>
                  </a:extLst>
                </a:gridCol>
                <a:gridCol w="1990709">
                  <a:extLst>
                    <a:ext uri="{9D8B030D-6E8A-4147-A177-3AD203B41FA5}">
                      <a16:colId xmlns:a16="http://schemas.microsoft.com/office/drawing/2014/main" xmlns="" val="4268780096"/>
                    </a:ext>
                  </a:extLst>
                </a:gridCol>
              </a:tblGrid>
              <a:tr h="270577">
                <a:tc gridSpan="2">
                  <a:txBody>
                    <a:bodyPr/>
                    <a:lstStyle/>
                    <a:p>
                      <a:pPr marL="457200" indent="-27463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III. Gathering inputs and data for the VNR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2578484"/>
                  </a:ext>
                </a:extLst>
              </a:tr>
              <a:tr h="25319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Finalization of national targets and writing of the zero draft of the VNR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December 2018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7012924"/>
                  </a:ext>
                </a:extLst>
              </a:tr>
              <a:tr h="3263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4785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Conduct of consultation workshops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PH" sz="1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0553042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1400" baseline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Luzon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February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64875707"/>
                  </a:ext>
                </a:extLst>
              </a:tr>
              <a:tr h="247583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GB" sz="1400" dirty="0" err="1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Visayas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March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845016"/>
                  </a:ext>
                </a:extLst>
              </a:tr>
              <a:tr h="270577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c. Mindanao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March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8099749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Review and incorporation of inputs received and revising of VNR Draft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7431444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Identification of remaining gaps and further consultation with stakeholders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6996662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Preparation of VNR report and drafting of the main message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April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5194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8562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Review Process</a:t>
            </a:r>
            <a:endParaRPr lang="en-PH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27207"/>
              </p:ext>
            </p:extLst>
          </p:nvPr>
        </p:nvGraphicFramePr>
        <p:xfrm>
          <a:off x="457200" y="1200150"/>
          <a:ext cx="8229600" cy="1894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8891">
                  <a:extLst>
                    <a:ext uri="{9D8B030D-6E8A-4147-A177-3AD203B41FA5}">
                      <a16:colId xmlns:a16="http://schemas.microsoft.com/office/drawing/2014/main" xmlns="" val="156552569"/>
                    </a:ext>
                  </a:extLst>
                </a:gridCol>
                <a:gridCol w="1990709">
                  <a:extLst>
                    <a:ext uri="{9D8B030D-6E8A-4147-A177-3AD203B41FA5}">
                      <a16:colId xmlns:a16="http://schemas.microsoft.com/office/drawing/2014/main" xmlns="" val="4268780096"/>
                    </a:ext>
                  </a:extLst>
                </a:gridCol>
              </a:tblGrid>
              <a:tr h="270577">
                <a:tc gridSpan="2">
                  <a:txBody>
                    <a:bodyPr/>
                    <a:lstStyle/>
                    <a:p>
                      <a:pPr marL="457200" indent="-274638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2578484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indent="-274638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IV. Writing, Review, and Follow-up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May – June 2019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PH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6996662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marR="0" indent="-274638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V. Presentation in New York</a:t>
                      </a:r>
                      <a:endParaRPr lang="en-PH" sz="1400" b="1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457200" indent="-274638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5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July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8822705"/>
                  </a:ext>
                </a:extLst>
              </a:tr>
              <a:tr h="541153">
                <a:tc>
                  <a:txBody>
                    <a:bodyPr/>
                    <a:lstStyle/>
                    <a:p>
                      <a:pPr marL="457200" indent="-274638" algn="just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VI. Consolidation of Findings and Feedback</a:t>
                      </a:r>
                      <a:endParaRPr lang="en-PH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365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PH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August – September 2019</a:t>
                      </a:r>
                      <a:endParaRPr lang="en-PH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870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9896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55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b="1" u="sng" dirty="0" smtClean="0"/>
              <a:t>Where are we now?</a:t>
            </a:r>
          </a:p>
          <a:p>
            <a:endParaRPr lang="en-PH" b="1" u="sng" dirty="0" smtClean="0">
              <a:solidFill>
                <a:schemeClr val="bg2"/>
              </a:solidFill>
            </a:endParaRPr>
          </a:p>
          <a:p>
            <a:r>
              <a:rPr lang="en-PH" b="1" dirty="0" smtClean="0">
                <a:solidFill>
                  <a:schemeClr val="bg2"/>
                </a:solidFill>
              </a:rPr>
              <a:t>The </a:t>
            </a:r>
            <a:r>
              <a:rPr lang="en-PH" b="1" dirty="0" smtClean="0"/>
              <a:t>Philippines has a Zero Draft of the VNR</a:t>
            </a:r>
          </a:p>
          <a:p>
            <a:endParaRPr lang="en-PH" dirty="0" smtClean="0">
              <a:solidFill>
                <a:schemeClr val="bg2"/>
              </a:solidFill>
            </a:endParaRPr>
          </a:p>
          <a:p>
            <a:endParaRPr lang="en-PH" dirty="0">
              <a:solidFill>
                <a:schemeClr val="bg2"/>
              </a:solidFill>
            </a:endParaRPr>
          </a:p>
          <a:p>
            <a:endParaRPr lang="en-PH" dirty="0">
              <a:solidFill>
                <a:schemeClr val="bg2"/>
              </a:solidFill>
            </a:endParaRPr>
          </a:p>
          <a:p>
            <a:endParaRPr lang="en-PH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73" y="1138350"/>
            <a:ext cx="900000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30" y="1120613"/>
            <a:ext cx="900000" cy="9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87" y="1120613"/>
            <a:ext cx="900000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44" y="1120613"/>
            <a:ext cx="900000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5" y="1120613"/>
            <a:ext cx="900000" cy="9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66" y="1120613"/>
            <a:ext cx="900000" cy="9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241935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/>
              <a:t>CHALLENGES</a:t>
            </a:r>
          </a:p>
          <a:p>
            <a:r>
              <a:rPr lang="en-PH" dirty="0" smtClean="0"/>
              <a:t>Only Tier 1 Indicators are being reported, </a:t>
            </a:r>
          </a:p>
          <a:p>
            <a:endParaRPr lang="en-PH" dirty="0" smtClean="0"/>
          </a:p>
          <a:p>
            <a:r>
              <a:rPr lang="en-PH" dirty="0" smtClean="0"/>
              <a:t>Sectoral competition</a:t>
            </a:r>
            <a:endParaRPr lang="en-PH" dirty="0"/>
          </a:p>
          <a:p>
            <a:endParaRPr lang="en-PH" dirty="0" smtClean="0"/>
          </a:p>
          <a:p>
            <a:r>
              <a:rPr lang="en-PH" dirty="0" smtClean="0"/>
              <a:t>Prioritization vs holistic approaches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816100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4905"/>
            <a:ext cx="7772400" cy="1102519"/>
          </a:xfrm>
        </p:spPr>
        <p:txBody>
          <a:bodyPr/>
          <a:lstStyle/>
          <a:p>
            <a:r>
              <a:rPr lang="en-PH" dirty="0" smtClean="0"/>
              <a:t>Recommendations</a:t>
            </a:r>
            <a:endParaRPr lang="en-PH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23950"/>
            <a:ext cx="8153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/>
              <a:t>Consultations, consultations, consultations:</a:t>
            </a:r>
          </a:p>
          <a:p>
            <a:r>
              <a:rPr lang="en-PH" dirty="0"/>
              <a:t> </a:t>
            </a:r>
            <a:r>
              <a:rPr lang="en-PH" dirty="0" smtClean="0"/>
              <a:t>   A </a:t>
            </a:r>
            <a:r>
              <a:rPr lang="en-PH" dirty="0"/>
              <a:t>consultation with children, </a:t>
            </a:r>
            <a:r>
              <a:rPr lang="en-PH" dirty="0" smtClean="0"/>
              <a:t>women</a:t>
            </a:r>
            <a:r>
              <a:rPr lang="en-PH" dirty="0"/>
              <a:t>, </a:t>
            </a:r>
            <a:r>
              <a:rPr lang="en-PH" dirty="0" smtClean="0"/>
              <a:t>vulnerable groups </a:t>
            </a:r>
            <a:r>
              <a:rPr lang="en-PH" dirty="0"/>
              <a:t>directly</a:t>
            </a:r>
            <a:r>
              <a:rPr lang="en-PH" dirty="0" smtClean="0"/>
              <a:t> </a:t>
            </a:r>
            <a:r>
              <a:rPr lang="en-PH" dirty="0"/>
              <a:t>	</a:t>
            </a:r>
          </a:p>
          <a:p>
            <a:endParaRPr lang="en-P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/>
              <a:t>Governance – not just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/>
              <a:t>National – regional – local, national – international, local – international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PH" dirty="0"/>
              <a:t>Stakeholder engagement – businesses, academe, civil </a:t>
            </a:r>
            <a:r>
              <a:rPr lang="en-PH" dirty="0" smtClean="0"/>
              <a:t>society</a:t>
            </a:r>
            <a:endParaRPr lang="en-PH" dirty="0"/>
          </a:p>
          <a:p>
            <a:pPr marL="457200" indent="-457200">
              <a:buAutoNum type="arabicPeriod"/>
            </a:pPr>
            <a:endParaRPr lang="en-PH" sz="2000" dirty="0" smtClean="0"/>
          </a:p>
          <a:p>
            <a:pPr marL="457200" indent="-457200">
              <a:buAutoNum type="arabicPeriod"/>
            </a:pPr>
            <a:endParaRPr lang="en-PH" sz="2000" dirty="0" smtClean="0"/>
          </a:p>
          <a:p>
            <a:pPr marL="457200" indent="-457200">
              <a:buAutoNum type="arabicPeriod"/>
            </a:pPr>
            <a:endParaRPr lang="en-PH" sz="2000" dirty="0"/>
          </a:p>
          <a:p>
            <a:endParaRPr lang="en-PH" sz="2000" dirty="0" smtClean="0"/>
          </a:p>
          <a:p>
            <a:pPr marL="342900" indent="-342900">
              <a:buAutoNum type="arabicPeriod"/>
            </a:pPr>
            <a:endParaRPr lang="en-PH" sz="2000" dirty="0" smtClean="0"/>
          </a:p>
        </p:txBody>
      </p:sp>
    </p:spTree>
    <p:extLst>
      <p:ext uri="{BB962C8B-B14F-4D97-AF65-F5344CB8AC3E}">
        <p14:creationId xmlns:p14="http://schemas.microsoft.com/office/powerpoint/2010/main" val="32688707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da_template">
  <a:themeElements>
    <a:clrScheme name="NEDA Colorway">
      <a:dk1>
        <a:sysClr val="windowText" lastClr="000000"/>
      </a:dk1>
      <a:lt1>
        <a:sysClr val="window" lastClr="FFFFFF"/>
      </a:lt1>
      <a:dk2>
        <a:srgbClr val="003365"/>
      </a:dk2>
      <a:lt2>
        <a:srgbClr val="EEECE1"/>
      </a:lt2>
      <a:accent1>
        <a:srgbClr val="004D7F"/>
      </a:accent1>
      <a:accent2>
        <a:srgbClr val="4CB9FF"/>
      </a:accent2>
      <a:accent3>
        <a:srgbClr val="009BFF"/>
      </a:accent3>
      <a:accent4>
        <a:srgbClr val="265C7F"/>
      </a:accent4>
      <a:accent5>
        <a:srgbClr val="007CCC"/>
      </a:accent5>
      <a:accent6>
        <a:srgbClr val="ED1C24"/>
      </a:accent6>
      <a:hlink>
        <a:srgbClr val="0096FF"/>
      </a:hlink>
      <a:folHlink>
        <a:srgbClr val="AF00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neda_template" id="{5E41C15E-1A33-4A6A-A75F-90FEEFA5E236}" vid="{F93747AE-4CDA-47C5-80ED-11EBDFA7B9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876</Words>
  <Application>Microsoft Macintosh PowerPoint</Application>
  <PresentationFormat>全屏显示(16:9)</PresentationFormat>
  <Paragraphs>179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neda_template</vt:lpstr>
      <vt:lpstr>Policy Coherence in the Asia-Pacific Voluntary National Reviews: Challenges and Recommendations</vt:lpstr>
      <vt:lpstr>Outline</vt:lpstr>
      <vt:lpstr>PowerPoint 演示文稿</vt:lpstr>
      <vt:lpstr>PowerPoint 演示文稿</vt:lpstr>
      <vt:lpstr>Review Process</vt:lpstr>
      <vt:lpstr>Review Process</vt:lpstr>
      <vt:lpstr>Review Process</vt:lpstr>
      <vt:lpstr>PowerPoint 演示文稿</vt:lpstr>
      <vt:lpstr>Recommendations</vt:lpstr>
      <vt:lpstr>Ensuring policy coherence and promoting collaboration</vt:lpstr>
      <vt:lpstr>Policy Coherence in the Asia-Pacific Voluntary National Reviews: Challenges and Recommendations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2017-07-14T04:41:32Z</dcterms:created>
  <dcterms:modified xsi:type="dcterms:W3CDTF">2019-01-23T07:53:06Z</dcterms:modified>
</cp:coreProperties>
</file>