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319" r:id="rId3"/>
    <p:sldId id="270" r:id="rId4"/>
    <p:sldId id="311" r:id="rId5"/>
    <p:sldId id="308" r:id="rId6"/>
    <p:sldId id="260" r:id="rId7"/>
    <p:sldId id="262" r:id="rId8"/>
    <p:sldId id="263" r:id="rId9"/>
    <p:sldId id="261" r:id="rId10"/>
    <p:sldId id="264" r:id="rId11"/>
    <p:sldId id="265" r:id="rId12"/>
    <p:sldId id="257" r:id="rId13"/>
    <p:sldId id="318" r:id="rId14"/>
  </p:sldIdLst>
  <p:sldSz cx="9144000" cy="5143500" type="screen16x9"/>
  <p:notesSz cx="6797675" cy="9926638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89434" autoAdjust="0"/>
  </p:normalViewPr>
  <p:slideViewPr>
    <p:cSldViewPr snapToGrid="0" snapToObjects="1">
      <p:cViewPr varScale="1">
        <p:scale>
          <a:sx n="134" d="100"/>
          <a:sy n="134" d="100"/>
        </p:scale>
        <p:origin x="660" y="126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0C70C-4748-4925-AD4B-FB0A0C1EC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A19B2-0AFC-46EB-BC6A-833690845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223B-E0A0-42D9-A40B-048990D8AC2D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59691-134C-4A46-82BD-27D7D784B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AC0EB-BB99-4728-9028-8DFCE7A6B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3A22-BE31-48DD-9A26-E1D61EDEE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4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0954D-1087-4FC1-AB9A-981FD64347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0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1693" y="4400550"/>
            <a:ext cx="6189784" cy="36004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Prepared on an annual basis by our colleagues in Statistics. As of 2017, two years after the adoption of the global agenda, this slide shows where the Asia-Pacific region stands for each of SDGs 1 to 16? It highlights where the region has made sufficient progress since 2000 and can expect to achieve the goal by 2030 at the current rate of progress.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Implementation across the SDGs needs to be scaled up substantially, especially in critical areas where the region as a whole seems to be regressing, namely on reducing inequalities and on promoting peaceful societies, access to justice and strong institutions.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While the region is making satisfactory progress on a few SDGs in the social domain (SDG1, SDG 3), it is only fully on target to achieving one by 2030 (quality education).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Inequality is widening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Regional progress towards SDGs focused on improving environmental stewardship has been insufficient across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Asia-Pacific region is not on track to meet the goal on promoting peaceful and inclusive societies (Goal 16), albeit measured by </a:t>
            </a:r>
            <a:r>
              <a:rPr lang="en-US" sz="1400" b="1" u="sng" dirty="0"/>
              <a:t>only three indicators </a:t>
            </a:r>
            <a:r>
              <a:rPr lang="en-US" sz="1400" dirty="0"/>
              <a:t>focused on intentional homicide, unsentenced detainees, and corruption perception. The region performs less well than in 2000 against this SDG area.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B276-FF7B-4E11-BD10-A08385D2E6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2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228600" y="4715153"/>
            <a:ext cx="6343650" cy="4466987"/>
          </a:xfrm>
          <a:prstGeom prst="rect">
            <a:avLst/>
          </a:prstGeom>
        </p:spPr>
        <p:txBody>
          <a:bodyPr/>
          <a:lstStyle/>
          <a:p>
            <a:pPr marL="208359" indent="-208359">
              <a:buSzPct val="145000"/>
              <a:buChar char="•"/>
              <a:defRPr sz="15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79717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B276-FF7B-4E11-BD10-A08385D2E6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8CF79C4-F31C-4E87-A40A-63CCB0CFF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712" y="2773246"/>
            <a:ext cx="2834187" cy="1984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EF2FD-CB18-4AA6-B0DE-1D1035ED21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1" y="4591903"/>
            <a:ext cx="1365249" cy="43265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C91A303-2AFF-433B-9AF1-D6D6D19CB7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0"/>
            <a:ext cx="617220" cy="51435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05D54E5-CE02-4FB2-ACA9-28DF32CAC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79587"/>
            <a:ext cx="5853410" cy="6791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 1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94FAAB-74D5-4FEA-8782-A171E60A8E4C}"/>
              </a:ext>
            </a:extLst>
          </p:cNvPr>
          <p:cNvCxnSpPr/>
          <p:nvPr userDrawn="1"/>
        </p:nvCxnSpPr>
        <p:spPr>
          <a:xfrm>
            <a:off x="501393" y="1200150"/>
            <a:ext cx="8261609" cy="0"/>
          </a:xfrm>
          <a:prstGeom prst="line">
            <a:avLst/>
          </a:prstGeom>
          <a:ln w="12700">
            <a:solidFill>
              <a:srgbClr val="F9B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D78F2B2-20CA-438A-9484-D53CD5988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92" y="594507"/>
            <a:ext cx="1417710" cy="4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27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4E32D68-2B58-48BC-B816-7F0CE45FB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120894"/>
            <a:ext cx="4343400" cy="3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47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75911AA-7339-4E8B-929D-0EBA23CF2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0" y="4635698"/>
            <a:ext cx="10223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9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2065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67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94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54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6657-6905-47F3-B661-6A4BAAE0BA78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7700-D1E7-4A5A-80A4-29DB6F3EA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2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1555" y="4902398"/>
            <a:ext cx="277319" cy="271227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8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  <p:sldLayoutId id="2147483657" r:id="rId4"/>
    <p:sldLayoutId id="2147483676" r:id="rId5"/>
    <p:sldLayoutId id="2147483679" r:id="rId6"/>
    <p:sldLayoutId id="2147483684" r:id="rId7"/>
    <p:sldLayoutId id="2147483685" r:id="rId8"/>
    <p:sldLayoutId id="2147483686" r:id="rId9"/>
  </p:sldLayoutIdLst>
  <p:transition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291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39588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56257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72925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89594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06263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22932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39600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5626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lobal_goals_no title.png" descr="global_goals_no tit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555" y="2121305"/>
            <a:ext cx="3543926" cy="174393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he 2030 Agenda Follow-up…"/>
          <p:cNvSpPr txBox="1"/>
          <p:nvPr/>
        </p:nvSpPr>
        <p:spPr>
          <a:xfrm>
            <a:off x="4499833" y="638023"/>
            <a:ext cx="144332" cy="5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2400" b="1">
                <a:solidFill>
                  <a:srgbClr val="132C9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74" name="Line"/>
          <p:cNvSpPr/>
          <p:nvPr/>
        </p:nvSpPr>
        <p:spPr>
          <a:xfrm flipV="1">
            <a:off x="4186237" y="1696817"/>
            <a:ext cx="0" cy="2592915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Katinka Weinberger"/>
          <p:cNvSpPr txBox="1"/>
          <p:nvPr/>
        </p:nvSpPr>
        <p:spPr>
          <a:xfrm>
            <a:off x="4957764" y="2053600"/>
            <a:ext cx="2968759" cy="49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2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Katinka Weinberger</a:t>
            </a:r>
          </a:p>
        </p:txBody>
      </p:sp>
      <p:sp>
        <p:nvSpPr>
          <p:cNvPr id="76" name="Environment and Development Division…"/>
          <p:cNvSpPr txBox="1"/>
          <p:nvPr/>
        </p:nvSpPr>
        <p:spPr>
          <a:xfrm>
            <a:off x="4114962" y="2563767"/>
            <a:ext cx="4589395" cy="882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Chief, </a:t>
            </a:r>
          </a:p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</a:rPr>
              <a:t>Environment and Development Policy Section</a:t>
            </a:r>
          </a:p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solidFill>
                  <a:schemeClr val="tx1"/>
                </a:solidFill>
                <a:latin typeface="Gill Sans MT" panose="020B0502020104020203" pitchFamily="34" charset="0"/>
              </a:rPr>
              <a:t>ESCAP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759BC-E642-423D-910E-AB0914BB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74" y="479587"/>
            <a:ext cx="8279594" cy="679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Assessing SDGs Progress in Asia-Pacific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52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49" y="-7454"/>
            <a:ext cx="65883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1" y="929984"/>
            <a:ext cx="1803496" cy="2448018"/>
          </a:xfrm>
        </p:spPr>
        <p:txBody>
          <a:bodyPr/>
          <a:lstStyle/>
          <a:p>
            <a:r>
              <a:rPr lang="en-GB" sz="2100" dirty="0">
                <a:solidFill>
                  <a:srgbClr val="C00000"/>
                </a:solidFill>
              </a:rPr>
              <a:t>SDG Data availability in Asia-Pacific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22" y="36258"/>
            <a:ext cx="464108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2974" y="1528763"/>
            <a:ext cx="7300914" cy="306546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Asia and the Pacific has unfinished work and </a:t>
            </a:r>
            <a:r>
              <a:rPr lang="en-US" sz="2100" b="1" dirty="0">
                <a:solidFill>
                  <a:srgbClr val="0070C0"/>
                </a:solidFill>
              </a:rPr>
              <a:t>needs to increase the pace of progress</a:t>
            </a:r>
          </a:p>
          <a:p>
            <a:r>
              <a:rPr lang="en-US" sz="2100" dirty="0">
                <a:solidFill>
                  <a:srgbClr val="0070C0"/>
                </a:solidFill>
              </a:rPr>
              <a:t>The progress is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Uneven: </a:t>
            </a:r>
            <a:r>
              <a:rPr lang="en-US" dirty="0"/>
              <a:t>across goals/targets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Unequal: </a:t>
            </a:r>
            <a:r>
              <a:rPr lang="en-US" dirty="0"/>
              <a:t>across sub-regions</a:t>
            </a:r>
          </a:p>
          <a:p>
            <a:endParaRPr lang="en-GB" sz="3000" dirty="0"/>
          </a:p>
        </p:txBody>
      </p:sp>
      <p:sp>
        <p:nvSpPr>
          <p:cNvPr id="4" name="Rectangle 3"/>
          <p:cNvSpPr/>
          <p:nvPr/>
        </p:nvSpPr>
        <p:spPr>
          <a:xfrm>
            <a:off x="1439652" y="2887787"/>
            <a:ext cx="6589923" cy="594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5" i="1" dirty="0">
                <a:solidFill>
                  <a:schemeClr val="tx1"/>
                </a:solidFill>
              </a:rPr>
              <a:t>The region is making satisfactory progress on a few SDGs, but it is on track only on Goal 4 and regressing on two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9651" y="4240504"/>
            <a:ext cx="6589923" cy="594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5" i="1" dirty="0">
                <a:solidFill>
                  <a:schemeClr val="tx1"/>
                </a:solidFill>
              </a:rPr>
              <a:t>Inter and Intra-regional disparities highlight the need for policy prioritizations at the sub-regional level</a:t>
            </a:r>
          </a:p>
        </p:txBody>
      </p:sp>
    </p:spTree>
    <p:extLst>
      <p:ext uri="{BB962C8B-B14F-4D97-AF65-F5344CB8AC3E}">
        <p14:creationId xmlns:p14="http://schemas.microsoft.com/office/powerpoint/2010/main" val="29882917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0865-0C1B-413E-AF34-F747F3B9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01" y="1159992"/>
            <a:ext cx="3156492" cy="2276143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r"/>
            <a: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Thank you !</a:t>
            </a:r>
            <a:b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b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en-US" sz="2800">
                <a:latin typeface="Gill Sans MT" panose="020B0502020104020203" pitchFamily="34" charset="0"/>
              </a:rPr>
              <a:t>Environment and Development Division</a:t>
            </a:r>
            <a:br>
              <a:rPr lang="en-US" sz="2800">
                <a:latin typeface="Gill Sans MT" panose="020B0502020104020203" pitchFamily="34" charset="0"/>
              </a:rPr>
            </a:br>
            <a:r>
              <a:rPr lang="en-US" sz="2800">
                <a:latin typeface="Gill Sans MT" panose="020B0502020104020203" pitchFamily="34" charset="0"/>
              </a:rPr>
              <a:t>ESCAP</a:t>
            </a:r>
            <a:endParaRPr lang="en-US" sz="2550" kern="12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819E3-99E2-4FDD-BE39-9AB7723B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07" y="480060"/>
            <a:ext cx="3742976" cy="4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9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4F49F4-7DD2-4C28-B924-6EE8340A0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365606"/>
            <a:ext cx="1316104" cy="3399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74C12F-8239-4811-9FE1-045A150A89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113666"/>
            <a:ext cx="4191000" cy="3946183"/>
          </a:xfrm>
        </p:spPr>
        <p:txBody>
          <a:bodyPr>
            <a:noAutofit/>
          </a:bodyPr>
          <a:lstStyle/>
          <a:p>
            <a:pPr indent="-233363"/>
            <a:r>
              <a:rPr lang="en-US" sz="1600" b="1" dirty="0">
                <a:latin typeface="Trebuchet MS" panose="020B0603020202020204" pitchFamily="34" charset="0"/>
                <a:cs typeface="Helvetica" panose="020B0604020202020204" pitchFamily="34" charset="0"/>
              </a:rPr>
              <a:t>Integration into national </a:t>
            </a:r>
            <a:r>
              <a:rPr lang="en-US" sz="1600" b="1" u="dotted" dirty="0">
                <a:uFill>
                  <a:solidFill>
                    <a:srgbClr val="007DBB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development plans &amp; policies</a:t>
            </a:r>
            <a:r>
              <a:rPr lang="en-US" sz="1600" b="1" dirty="0">
                <a:latin typeface="Trebuchet MS" panose="020B0603020202020204" pitchFamily="34" charset="0"/>
                <a:cs typeface="Helvetica" panose="020B0604020202020204" pitchFamily="34" charset="0"/>
              </a:rPr>
              <a:t> and </a:t>
            </a:r>
            <a:r>
              <a:rPr lang="en-US" sz="1600" b="1" u="dotted" dirty="0">
                <a:uFill>
                  <a:solidFill>
                    <a:srgbClr val="007DBB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national laws</a:t>
            </a:r>
          </a:p>
          <a:p>
            <a:pPr indent="-233363"/>
            <a:r>
              <a:rPr lang="en-US" sz="1600" b="1" dirty="0">
                <a:latin typeface="Trebuchet MS" panose="020B0603020202020204" pitchFamily="34" charset="0"/>
                <a:cs typeface="Helvetica" panose="020B0604020202020204" pitchFamily="34" charset="0"/>
              </a:rPr>
              <a:t>Adaption to </a:t>
            </a:r>
            <a:r>
              <a:rPr lang="en-US" sz="1600" b="1" u="dotted" dirty="0">
                <a:uFill>
                  <a:solidFill>
                    <a:srgbClr val="2D9A47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national context</a:t>
            </a:r>
          </a:p>
          <a:p>
            <a:pPr indent="-233363"/>
            <a:r>
              <a:rPr lang="en-US" sz="1600" b="1" dirty="0">
                <a:latin typeface="Trebuchet MS" panose="020B0603020202020204" pitchFamily="34" charset="0"/>
                <a:cs typeface="Helvetica" panose="020B0604020202020204" pitchFamily="34" charset="0"/>
              </a:rPr>
              <a:t>Institutional strengthening &amp; coordination </a:t>
            </a:r>
          </a:p>
          <a:p>
            <a:pPr marL="628650" lvl="1">
              <a:spcBef>
                <a:spcPts val="1000"/>
              </a:spcBef>
              <a:buFont typeface="Trebuchet MS" panose="020B0603020202020204" pitchFamily="34" charset="0"/>
              <a:buChar char="»"/>
            </a:pPr>
            <a:r>
              <a:rPr lang="en-US" sz="1600" dirty="0">
                <a:latin typeface="Trebuchet MS" panose="020B0603020202020204" pitchFamily="34" charset="0"/>
                <a:cs typeface="Helvetica" panose="020B0604020202020204" pitchFamily="34" charset="0"/>
              </a:rPr>
              <a:t>Mapping </a:t>
            </a:r>
            <a:r>
              <a:rPr lang="en-US" sz="1600" u="dotted" dirty="0">
                <a:uFill>
                  <a:solidFill>
                    <a:srgbClr val="F36E24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responsibilities</a:t>
            </a:r>
          </a:p>
          <a:p>
            <a:pPr marL="628650" lvl="1">
              <a:spcBef>
                <a:spcPts val="1000"/>
              </a:spcBef>
              <a:buFont typeface="Trebuchet MS" panose="020B0603020202020204" pitchFamily="34" charset="0"/>
              <a:buChar char="»"/>
            </a:pPr>
            <a:r>
              <a:rPr lang="en-US" sz="1600" dirty="0">
                <a:latin typeface="Trebuchet MS" panose="020B0603020202020204" pitchFamily="34" charset="0"/>
                <a:cs typeface="Helvetica" panose="020B0604020202020204" pitchFamily="34" charset="0"/>
              </a:rPr>
              <a:t>Creation of </a:t>
            </a:r>
            <a:r>
              <a:rPr lang="en-US" sz="1600" u="dotted" dirty="0">
                <a:uFill>
                  <a:solidFill>
                    <a:srgbClr val="F36E24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coordination bodies</a:t>
            </a:r>
            <a:endParaRPr lang="en-US" sz="1600" i="1" u="dotted" dirty="0">
              <a:uFill>
                <a:solidFill>
                  <a:srgbClr val="F36E24"/>
                </a:solidFill>
              </a:u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marL="628650" lvl="1">
              <a:spcBef>
                <a:spcPts val="1000"/>
              </a:spcBef>
              <a:buFont typeface="Trebuchet MS" panose="020B0603020202020204" pitchFamily="34" charset="0"/>
              <a:buChar char="»"/>
            </a:pPr>
            <a:r>
              <a:rPr lang="en-US" sz="1600" dirty="0">
                <a:latin typeface="Trebuchet MS" panose="020B0603020202020204" pitchFamily="34" charset="0"/>
                <a:cs typeface="Helvetica" panose="020B0604020202020204" pitchFamily="34" charset="0"/>
              </a:rPr>
              <a:t>Creation of </a:t>
            </a:r>
            <a:r>
              <a:rPr lang="en-US" sz="1600" u="dotted" dirty="0">
                <a:uFill>
                  <a:solidFill>
                    <a:srgbClr val="F36E24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dedicated ministry</a:t>
            </a:r>
          </a:p>
          <a:p>
            <a:pPr indent="-233363"/>
            <a:r>
              <a:rPr lang="en-US" sz="1600" b="1" u="dotted" dirty="0">
                <a:uFill>
                  <a:solidFill>
                    <a:srgbClr val="FDB714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NGO involvement </a:t>
            </a:r>
            <a:r>
              <a:rPr lang="en-US" sz="1600" b="1" dirty="0">
                <a:uFill>
                  <a:solidFill>
                    <a:srgbClr val="FDB714"/>
                  </a:solidFill>
                </a:uFill>
                <a:latin typeface="Trebuchet MS" panose="020B0603020202020204" pitchFamily="34" charset="0"/>
                <a:cs typeface="Helvetica" panose="020B0604020202020204" pitchFamily="34" charset="0"/>
              </a:rPr>
              <a:t>in implementation structures</a:t>
            </a:r>
            <a:endParaRPr lang="en-US" sz="1600" b="1" u="dotted" dirty="0">
              <a:uFill>
                <a:solidFill>
                  <a:srgbClr val="2D9A47"/>
                </a:solidFill>
              </a:u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indent="-233363"/>
            <a:endParaRPr lang="en-US" sz="1600" i="1" dirty="0"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marL="628650" lvl="1">
              <a:spcBef>
                <a:spcPts val="0"/>
              </a:spcBef>
              <a:buClr>
                <a:schemeClr val="accent3"/>
              </a:buClr>
              <a:buFont typeface="Trebuchet MS" panose="020B0603020202020204" pitchFamily="34" charset="0"/>
              <a:buChar char="»"/>
            </a:pPr>
            <a:endParaRPr lang="en-US" sz="1600" u="dotted" dirty="0">
              <a:uFill>
                <a:solidFill>
                  <a:srgbClr val="F36E24"/>
                </a:solidFill>
              </a:uFill>
              <a:latin typeface="Trebuchet MS" panose="020B0603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 descr="http://sdgasiapacific.net/images/FooterDots.png">
            <a:extLst>
              <a:ext uri="{FF2B5EF4-FFF2-40B4-BE49-F238E27FC236}">
                <a16:creationId xmlns:a16="http://schemas.microsoft.com/office/drawing/2014/main" id="{1418273F-0E7B-450C-A0F0-31053F19F0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6750"/>
            <a:ext cx="2156460" cy="17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DD8DE1A-EB4B-4AF4-846C-C76886CE2B05}"/>
              </a:ext>
            </a:extLst>
          </p:cNvPr>
          <p:cNvSpPr txBox="1">
            <a:spLocks/>
          </p:cNvSpPr>
          <p:nvPr/>
        </p:nvSpPr>
        <p:spPr>
          <a:xfrm>
            <a:off x="241825" y="83650"/>
            <a:ext cx="7835375" cy="70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algn="l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Implementation is faster post-MDGs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DC079-7C90-4E9F-A491-E88A05A3CD9E}"/>
              </a:ext>
            </a:extLst>
          </p:cNvPr>
          <p:cNvSpPr/>
          <p:nvPr/>
        </p:nvSpPr>
        <p:spPr>
          <a:xfrm>
            <a:off x="4573836" y="741003"/>
            <a:ext cx="2512764" cy="458160"/>
          </a:xfrm>
          <a:prstGeom prst="rect">
            <a:avLst/>
          </a:prstGeom>
          <a:solidFill>
            <a:srgbClr val="00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China Philippines Azerbaijan, others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FDBF5-59A3-4D14-BCBD-CF8453554664}"/>
              </a:ext>
            </a:extLst>
          </p:cNvPr>
          <p:cNvSpPr/>
          <p:nvPr/>
        </p:nvSpPr>
        <p:spPr>
          <a:xfrm>
            <a:off x="4573836" y="1232335"/>
            <a:ext cx="1674564" cy="446119"/>
          </a:xfrm>
          <a:prstGeom prst="rect">
            <a:avLst/>
          </a:prstGeom>
          <a:solidFill>
            <a:srgbClr val="00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Indonesia Pakistan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80B167-C79D-472B-AE4F-A280258C84F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387831" y="970083"/>
            <a:ext cx="186005" cy="105901"/>
          </a:xfrm>
          <a:prstGeom prst="line">
            <a:avLst/>
          </a:prstGeom>
          <a:ln w="19050">
            <a:solidFill>
              <a:srgbClr val="007D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4C3154-7857-4496-88BF-9EA53A82C6ED}"/>
              </a:ext>
            </a:extLst>
          </p:cNvPr>
          <p:cNvCxnSpPr>
            <a:cxnSpLocks/>
          </p:cNvCxnSpPr>
          <p:nvPr/>
        </p:nvCxnSpPr>
        <p:spPr>
          <a:xfrm flipV="1">
            <a:off x="3990109" y="1338583"/>
            <a:ext cx="600482" cy="36938"/>
          </a:xfrm>
          <a:prstGeom prst="line">
            <a:avLst/>
          </a:prstGeom>
          <a:ln w="19050">
            <a:solidFill>
              <a:srgbClr val="007D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D3F4F-7F4B-4E71-8434-C591E98B8BA2}"/>
              </a:ext>
            </a:extLst>
          </p:cNvPr>
          <p:cNvSpPr/>
          <p:nvPr/>
        </p:nvSpPr>
        <p:spPr>
          <a:xfrm>
            <a:off x="4573836" y="1754932"/>
            <a:ext cx="1752600" cy="304726"/>
          </a:xfrm>
          <a:prstGeom prst="rect">
            <a:avLst/>
          </a:prstGeom>
          <a:solidFill>
            <a:srgbClr val="2D9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Cambodia Lao PDR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7DE31E-2E22-4225-A0A1-FFECCA5BD64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810000" y="1907295"/>
            <a:ext cx="763836" cy="0"/>
          </a:xfrm>
          <a:prstGeom prst="line">
            <a:avLst/>
          </a:prstGeom>
          <a:ln w="19050">
            <a:solidFill>
              <a:srgbClr val="2D9A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EBE55AA-604A-4193-A0A8-6BB4152DCB0B}"/>
              </a:ext>
            </a:extLst>
          </p:cNvPr>
          <p:cNvSpPr/>
          <p:nvPr/>
        </p:nvSpPr>
        <p:spPr>
          <a:xfrm>
            <a:off x="4590591" y="2773571"/>
            <a:ext cx="1066800" cy="291162"/>
          </a:xfrm>
          <a:prstGeom prst="rect">
            <a:avLst/>
          </a:prstGeom>
          <a:solidFill>
            <a:srgbClr val="F3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India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C3BA60-958D-428A-9FD1-1BB65E94DC9D}"/>
              </a:ext>
            </a:extLst>
          </p:cNvPr>
          <p:cNvSpPr/>
          <p:nvPr/>
        </p:nvSpPr>
        <p:spPr>
          <a:xfrm>
            <a:off x="5884384" y="2877223"/>
            <a:ext cx="2404431" cy="832700"/>
          </a:xfrm>
          <a:prstGeom prst="rect">
            <a:avLst/>
          </a:prstGeom>
          <a:solidFill>
            <a:srgbClr val="F3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Azerbaijan Japan Indonesia Philippines Turkmenistan Armenia China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75DDE5-E466-49AE-AF26-3FA06E06C371}"/>
              </a:ext>
            </a:extLst>
          </p:cNvPr>
          <p:cNvSpPr/>
          <p:nvPr/>
        </p:nvSpPr>
        <p:spPr>
          <a:xfrm>
            <a:off x="4590591" y="3485710"/>
            <a:ext cx="1066800" cy="309378"/>
          </a:xfrm>
          <a:prstGeom prst="rect">
            <a:avLst/>
          </a:prstGeom>
          <a:solidFill>
            <a:srgbClr val="F3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Sri Lanka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363A2C-1760-4C08-AAC4-37DCCF7CF90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073236" y="3293573"/>
            <a:ext cx="1811148" cy="0"/>
          </a:xfrm>
          <a:prstGeom prst="line">
            <a:avLst/>
          </a:prstGeom>
          <a:ln w="19050">
            <a:solidFill>
              <a:srgbClr val="F36E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203E43-8FC9-4F3A-A546-D4829CDE8048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14539" y="2919152"/>
            <a:ext cx="676052" cy="0"/>
          </a:xfrm>
          <a:prstGeom prst="line">
            <a:avLst/>
          </a:prstGeom>
          <a:ln w="19050">
            <a:solidFill>
              <a:srgbClr val="F36E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6403EF-1D8D-4F4F-83C4-DA0A5D78ACA9}"/>
              </a:ext>
            </a:extLst>
          </p:cNvPr>
          <p:cNvCxnSpPr>
            <a:cxnSpLocks/>
          </p:cNvCxnSpPr>
          <p:nvPr/>
        </p:nvCxnSpPr>
        <p:spPr>
          <a:xfrm>
            <a:off x="3990109" y="3662068"/>
            <a:ext cx="600482" cy="0"/>
          </a:xfrm>
          <a:prstGeom prst="line">
            <a:avLst/>
          </a:prstGeom>
          <a:ln w="19050">
            <a:solidFill>
              <a:srgbClr val="F36E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EF4E8-2371-4E98-9DDF-1C0E4AFD5FBC}"/>
              </a:ext>
            </a:extLst>
          </p:cNvPr>
          <p:cNvSpPr/>
          <p:nvPr/>
        </p:nvSpPr>
        <p:spPr>
          <a:xfrm>
            <a:off x="4590591" y="4042410"/>
            <a:ext cx="1810209" cy="311871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Indonesia Sri Lanka</a:t>
            </a:r>
            <a:endParaRPr lang="en-GB" sz="1400" dirty="0">
              <a:latin typeface="Trebuchet MS" panose="020B0603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94EEA0-8CD0-43D5-A1F6-F7F3F0D0EFD4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4191000" y="4198346"/>
            <a:ext cx="399591" cy="0"/>
          </a:xfrm>
          <a:prstGeom prst="line">
            <a:avLst/>
          </a:prstGeom>
          <a:ln w="19050">
            <a:solidFill>
              <a:srgbClr val="FDB71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0631" y="411510"/>
            <a:ext cx="62916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i="1" dirty="0">
                <a:solidFill>
                  <a:srgbClr val="0070C0"/>
                </a:solidFill>
              </a:rPr>
              <a:t>Two big questions:</a:t>
            </a:r>
          </a:p>
          <a:p>
            <a:endParaRPr lang="en-GB" sz="2100" i="1" dirty="0"/>
          </a:p>
          <a:p>
            <a:pPr marL="342900" indent="-342900">
              <a:buFontTx/>
              <a:buChar char="-"/>
            </a:pPr>
            <a:r>
              <a:rPr lang="en-GB" sz="2100" i="1" dirty="0"/>
              <a:t>As of now, where does the region stand for each of the goals?</a:t>
            </a:r>
          </a:p>
          <a:p>
            <a:pPr marL="342900" indent="-342900">
              <a:buFontTx/>
              <a:buChar char="-"/>
            </a:pPr>
            <a:endParaRPr lang="en-GB" sz="2100" i="1" dirty="0"/>
          </a:p>
          <a:p>
            <a:pPr marL="342900" indent="-342900">
              <a:buFontTx/>
              <a:buChar char="-"/>
            </a:pPr>
            <a:endParaRPr lang="en-GB" sz="2100" i="1" dirty="0"/>
          </a:p>
          <a:p>
            <a:pPr marL="342900" indent="-342900">
              <a:buFontTx/>
              <a:buChar char="-"/>
            </a:pPr>
            <a:r>
              <a:rPr lang="en-GB" sz="2100" i="1" dirty="0"/>
              <a:t>By 2030, how likely will the region be able to achieve the targets, judging by the past progress?</a:t>
            </a:r>
          </a:p>
          <a:p>
            <a:endParaRPr lang="en-GB" sz="2100" i="1" dirty="0"/>
          </a:p>
        </p:txBody>
      </p:sp>
    </p:spTree>
    <p:extLst>
      <p:ext uri="{BB962C8B-B14F-4D97-AF65-F5344CB8AC3E}">
        <p14:creationId xmlns:p14="http://schemas.microsoft.com/office/powerpoint/2010/main" val="43176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90C2-5EBF-4869-82B2-2C09195B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1" y="811968"/>
            <a:ext cx="2203639" cy="994172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Achievements of goals since 2000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0ABBCB-5DF7-4F20-83EE-F949E299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363" y="2801086"/>
            <a:ext cx="1782259" cy="1174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79D35E-7C8C-480C-8889-A75DCE6C92D4}"/>
              </a:ext>
            </a:extLst>
          </p:cNvPr>
          <p:cNvSpPr/>
          <p:nvPr/>
        </p:nvSpPr>
        <p:spPr>
          <a:xfrm>
            <a:off x="6655526" y="300446"/>
            <a:ext cx="473193" cy="21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CCD830-0CA8-4684-97DA-04B40356F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01" y="1977094"/>
            <a:ext cx="1974125" cy="2822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4E5926-E72A-4E13-AE66-DB746F640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32" y="1393147"/>
            <a:ext cx="1449131" cy="1438178"/>
          </a:xfrm>
          <a:prstGeom prst="rect">
            <a:avLst/>
          </a:prstGeom>
        </p:spPr>
      </p:pic>
      <p:pic>
        <p:nvPicPr>
          <p:cNvPr id="19" name="Content Placeholder 14">
            <a:extLst>
              <a:ext uri="{FF2B5EF4-FFF2-40B4-BE49-F238E27FC236}">
                <a16:creationId xmlns:a16="http://schemas.microsoft.com/office/drawing/2014/main" id="{2F80C2D4-8E3B-4A8F-8979-07ACB624E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516" y="266547"/>
            <a:ext cx="3892794" cy="2349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3316EA-D5A9-470A-BB63-14AFC8908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86" y="2587183"/>
            <a:ext cx="4032097" cy="22558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B8F7B0-61CC-47DB-B31E-6D2500C7F10E}"/>
              </a:ext>
            </a:extLst>
          </p:cNvPr>
          <p:cNvSpPr/>
          <p:nvPr/>
        </p:nvSpPr>
        <p:spPr>
          <a:xfrm>
            <a:off x="2864644" y="1393147"/>
            <a:ext cx="512386" cy="116317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1AF78-7A79-4C2B-85FD-281BE639EC72}"/>
              </a:ext>
            </a:extLst>
          </p:cNvPr>
          <p:cNvSpPr/>
          <p:nvPr/>
        </p:nvSpPr>
        <p:spPr>
          <a:xfrm>
            <a:off x="6572129" y="108936"/>
            <a:ext cx="512386" cy="116317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481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napshot of SDG progress in 2017: Asia and the Pacific"/>
          <p:cNvSpPr txBox="1"/>
          <p:nvPr/>
        </p:nvSpPr>
        <p:spPr>
          <a:xfrm>
            <a:off x="562636" y="495874"/>
            <a:ext cx="2559183" cy="116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l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Distance to achievements of targets by 2030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0" name="Source: ESCAP (2017)"/>
          <p:cNvSpPr txBox="1"/>
          <p:nvPr/>
        </p:nvSpPr>
        <p:spPr>
          <a:xfrm>
            <a:off x="4374776" y="4874491"/>
            <a:ext cx="1039949" cy="16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000" b="0" i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50" dirty="0"/>
              <a:t>Source: ESCAP (2017)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01651F-14F6-46B8-A67E-5B1E48B7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6" y="130787"/>
            <a:ext cx="4476990" cy="4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15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465517"/>
            <a:ext cx="6172200" cy="412910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Progress on four areas: </a:t>
            </a:r>
          </a:p>
          <a:p>
            <a:pPr lvl="1">
              <a:spcBef>
                <a:spcPts val="0"/>
              </a:spcBef>
            </a:pPr>
            <a:r>
              <a:rPr lang="en-US" sz="8000" dirty="0"/>
              <a:t>Poverty eradication </a:t>
            </a:r>
          </a:p>
          <a:p>
            <a:pPr lvl="1">
              <a:spcBef>
                <a:spcPts val="0"/>
              </a:spcBef>
            </a:pPr>
            <a:r>
              <a:rPr lang="en-US" sz="8000" dirty="0"/>
              <a:t>Quality education</a:t>
            </a:r>
          </a:p>
          <a:p>
            <a:pPr lvl="1">
              <a:spcBef>
                <a:spcPts val="0"/>
              </a:spcBef>
            </a:pPr>
            <a:r>
              <a:rPr lang="en-US" sz="8000" dirty="0"/>
              <a:t>Affordable &amp; clean energy </a:t>
            </a:r>
          </a:p>
          <a:p>
            <a:pPr lvl="1">
              <a:spcBef>
                <a:spcPts val="0"/>
              </a:spcBef>
            </a:pPr>
            <a:r>
              <a:rPr lang="en-US" sz="8000" dirty="0"/>
              <a:t>Life below water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9600" dirty="0">
                <a:solidFill>
                  <a:srgbClr val="0070C0"/>
                </a:solidFill>
              </a:rPr>
              <a:t>Deteriorated situation in five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Food security &amp; zero hunger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Decent work &amp; equitable economic growth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Reduced inequality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Sustainable cities &amp; communities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Life on land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9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4323" y="357504"/>
            <a:ext cx="391505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</a:rPr>
              <a:t>Unequal progress</a:t>
            </a:r>
            <a:endParaRPr lang="en-GB" sz="3300" dirty="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0" y="1595965"/>
            <a:ext cx="4212468" cy="421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50" y="2136024"/>
            <a:ext cx="4160807" cy="428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50" y="2676084"/>
            <a:ext cx="4189382" cy="3786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850" y="3166138"/>
            <a:ext cx="4179094" cy="3929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850" y="3683868"/>
            <a:ext cx="4160807" cy="4000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78201" y="1142830"/>
            <a:ext cx="4104456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tx1"/>
                </a:solidFill>
              </a:rPr>
              <a:t>Goal6- Clean water and sanitation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48779" y="3721875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Pacific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33719" y="3216144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tx1"/>
                </a:solidFill>
              </a:rPr>
              <a:t>NCA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05543" y="2676084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SSWA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5543" y="2190030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SEA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33719" y="1649970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ENEA</a:t>
            </a:r>
            <a:endParaRPr lang="en-GB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6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4323" y="357504"/>
            <a:ext cx="391505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</a:rPr>
              <a:t>Unequal progress</a:t>
            </a:r>
            <a:endParaRPr lang="en-GB" sz="3300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8201" y="1142830"/>
            <a:ext cx="4104456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tx1"/>
                </a:solidFill>
              </a:rPr>
              <a:t>Goal10- Reduced inequalities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63686" y="3721875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Pacific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3186683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tx1"/>
                </a:solidFill>
              </a:rPr>
              <a:t>NCA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3688" y="2663082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SSWA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63687" y="2172146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SEA</a:t>
            </a:r>
            <a:endParaRPr lang="en-GB" sz="900" i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66182" y="1681209"/>
            <a:ext cx="1162301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</a:rPr>
              <a:t>ENEA</a:t>
            </a:r>
            <a:endParaRPr lang="en-GB" sz="9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41" y="3615213"/>
            <a:ext cx="3414359" cy="378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16" y="1599642"/>
            <a:ext cx="3448871" cy="414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147" y="2127127"/>
            <a:ext cx="4646344" cy="357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2605331"/>
            <a:ext cx="3448871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941" y="3080506"/>
            <a:ext cx="3414359" cy="4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63" y="393085"/>
            <a:ext cx="6106777" cy="476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3658" y="33468"/>
            <a:ext cx="6156684" cy="378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70C0"/>
                </a:solidFill>
              </a:rPr>
              <a:t>Magnitude of Progress Gap in SDG targets</a:t>
            </a:r>
            <a:endParaRPr lang="en-GB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802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</TotalTime>
  <Words>501</Words>
  <Application>Microsoft Office PowerPoint</Application>
  <PresentationFormat>On-screen Show (16:9)</PresentationFormat>
  <Paragraphs>76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Gill Sans MT</vt:lpstr>
      <vt:lpstr>Helvetica Neue</vt:lpstr>
      <vt:lpstr>Helvetica Neue Light</vt:lpstr>
      <vt:lpstr>Helvetica Neue Medium</vt:lpstr>
      <vt:lpstr>Roboto</vt:lpstr>
      <vt:lpstr>Trebuchet MS</vt:lpstr>
      <vt:lpstr>White</vt:lpstr>
      <vt:lpstr>Assessing SDGs Progress in Asia-Pacific</vt:lpstr>
      <vt:lpstr>PowerPoint Presentation</vt:lpstr>
      <vt:lpstr>PowerPoint Presentation</vt:lpstr>
      <vt:lpstr>Achievements of goals since 2000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SDG Data availability in Asia-Pacific region</vt:lpstr>
      <vt:lpstr>Conclusion</vt:lpstr>
      <vt:lpstr>Thank you !  Environment and Development Division ESCAP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Mesiano</dc:creator>
  <cp:lastModifiedBy>Katinka Weinberger</cp:lastModifiedBy>
  <cp:revision>308</cp:revision>
  <cp:lastPrinted>2018-07-06T06:17:55Z</cp:lastPrinted>
  <dcterms:modified xsi:type="dcterms:W3CDTF">2019-01-22T12:51:52Z</dcterms:modified>
</cp:coreProperties>
</file>