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6"/>
  </p:notesMasterIdLst>
  <p:sldIdLst>
    <p:sldId id="256" r:id="rId2"/>
    <p:sldId id="257" r:id="rId3"/>
    <p:sldId id="613" r:id="rId4"/>
    <p:sldId id="272" r:id="rId5"/>
    <p:sldId id="269" r:id="rId6"/>
    <p:sldId id="614" r:id="rId7"/>
    <p:sldId id="615" r:id="rId8"/>
    <p:sldId id="274" r:id="rId9"/>
    <p:sldId id="259" r:id="rId10"/>
    <p:sldId id="275" r:id="rId11"/>
    <p:sldId id="606" r:id="rId12"/>
    <p:sldId id="607" r:id="rId13"/>
    <p:sldId id="276" r:id="rId14"/>
    <p:sldId id="608" r:id="rId15"/>
    <p:sldId id="609" r:id="rId16"/>
    <p:sldId id="610" r:id="rId17"/>
    <p:sldId id="602" r:id="rId18"/>
    <p:sldId id="603" r:id="rId19"/>
    <p:sldId id="604" r:id="rId20"/>
    <p:sldId id="611" r:id="rId21"/>
    <p:sldId id="260" r:id="rId22"/>
    <p:sldId id="261" r:id="rId23"/>
    <p:sldId id="263"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A50021"/>
    <a:srgbClr val="FF0000"/>
    <a:srgbClr val="336600"/>
    <a:srgbClr val="008000"/>
    <a:srgbClr val="00CC00"/>
    <a:srgbClr val="00CC66"/>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2393" autoAdjust="0"/>
  </p:normalViewPr>
  <p:slideViewPr>
    <p:cSldViewPr snapToGrid="0">
      <p:cViewPr varScale="1">
        <p:scale>
          <a:sx n="90" d="100"/>
          <a:sy n="90" d="100"/>
        </p:scale>
        <p:origin x="20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D5235-F931-4893-B7F9-4F4F030A7E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65B08EE-146A-4E4A-BCBD-46D12C2C990F}">
      <dgm:prSet phldrT="[Text]"/>
      <dgm:spPr/>
      <dgm:t>
        <a:bodyPr/>
        <a:lstStyle/>
        <a:p>
          <a:r>
            <a:rPr lang="en-US" dirty="0"/>
            <a:t>Report on the role to be played by local and regional governments but provide very little information about how this is to be done</a:t>
          </a:r>
        </a:p>
      </dgm:t>
    </dgm:pt>
    <dgm:pt modelId="{A2EF6A90-742E-4CB1-8408-7502B9CC94C9}" type="parTrans" cxnId="{513B5638-EEB2-436F-9660-EE1794A1BF72}">
      <dgm:prSet/>
      <dgm:spPr/>
      <dgm:t>
        <a:bodyPr/>
        <a:lstStyle/>
        <a:p>
          <a:endParaRPr lang="en-US"/>
        </a:p>
      </dgm:t>
    </dgm:pt>
    <dgm:pt modelId="{80C88DB9-7FB7-48AA-9E4F-DA7500AB04EB}" type="sibTrans" cxnId="{513B5638-EEB2-436F-9660-EE1794A1BF72}">
      <dgm:prSet/>
      <dgm:spPr/>
      <dgm:t>
        <a:bodyPr/>
        <a:lstStyle/>
        <a:p>
          <a:endParaRPr lang="en-US"/>
        </a:p>
      </dgm:t>
    </dgm:pt>
    <dgm:pt modelId="{7D530617-DE38-458F-A2AE-2AD10B509E56}">
      <dgm:prSet phldrT="[Text]"/>
      <dgm:spPr/>
      <dgm:t>
        <a:bodyPr/>
        <a:lstStyle/>
        <a:p>
          <a:r>
            <a:rPr lang="en-US" dirty="0"/>
            <a:t>Argentina</a:t>
          </a:r>
        </a:p>
      </dgm:t>
    </dgm:pt>
    <dgm:pt modelId="{E2E1A327-F377-4B68-A642-092CF72024A6}" type="parTrans" cxnId="{4E89CB20-C04E-4646-8B86-4F78D9720308}">
      <dgm:prSet/>
      <dgm:spPr/>
      <dgm:t>
        <a:bodyPr/>
        <a:lstStyle/>
        <a:p>
          <a:endParaRPr lang="en-US"/>
        </a:p>
      </dgm:t>
    </dgm:pt>
    <dgm:pt modelId="{810F850E-313C-4541-BE94-9332A2DDABB6}" type="sibTrans" cxnId="{4E89CB20-C04E-4646-8B86-4F78D9720308}">
      <dgm:prSet/>
      <dgm:spPr/>
      <dgm:t>
        <a:bodyPr/>
        <a:lstStyle/>
        <a:p>
          <a:endParaRPr lang="en-US"/>
        </a:p>
      </dgm:t>
    </dgm:pt>
    <dgm:pt modelId="{472E3A01-509F-4A22-9636-A56CCB81ABB7}">
      <dgm:prSet phldrT="[Text]"/>
      <dgm:spPr/>
      <dgm:t>
        <a:bodyPr/>
        <a:lstStyle/>
        <a:p>
          <a:r>
            <a:rPr lang="en-US" dirty="0"/>
            <a:t>Brazil</a:t>
          </a:r>
        </a:p>
      </dgm:t>
    </dgm:pt>
    <dgm:pt modelId="{8A8971C9-9D53-4166-825F-8335AEB8B5B8}" type="parTrans" cxnId="{7C777635-708B-4825-A5C9-DE373CE4D287}">
      <dgm:prSet/>
      <dgm:spPr/>
      <dgm:t>
        <a:bodyPr/>
        <a:lstStyle/>
        <a:p>
          <a:endParaRPr lang="en-US"/>
        </a:p>
      </dgm:t>
    </dgm:pt>
    <dgm:pt modelId="{A5E126F3-9D34-4F31-B934-42781AE8F733}" type="sibTrans" cxnId="{7C777635-708B-4825-A5C9-DE373CE4D287}">
      <dgm:prSet/>
      <dgm:spPr/>
      <dgm:t>
        <a:bodyPr/>
        <a:lstStyle/>
        <a:p>
          <a:endParaRPr lang="en-US"/>
        </a:p>
      </dgm:t>
    </dgm:pt>
    <dgm:pt modelId="{D50B4CFE-DE4C-456F-BBA7-97A297C46B13}">
      <dgm:prSet phldrT="[Text]"/>
      <dgm:spPr/>
      <dgm:t>
        <a:bodyPr/>
        <a:lstStyle/>
        <a:p>
          <a:r>
            <a:rPr lang="en-US" dirty="0"/>
            <a:t>Colombia</a:t>
          </a:r>
        </a:p>
      </dgm:t>
    </dgm:pt>
    <dgm:pt modelId="{33CD51C8-841B-4D81-A7B4-D9E5197A21A4}" type="parTrans" cxnId="{A4A106C3-1B65-4F04-9A3C-9ADE3385C416}">
      <dgm:prSet/>
      <dgm:spPr/>
      <dgm:t>
        <a:bodyPr/>
        <a:lstStyle/>
        <a:p>
          <a:endParaRPr lang="en-US"/>
        </a:p>
      </dgm:t>
    </dgm:pt>
    <dgm:pt modelId="{AAE2F2BA-D36F-4C07-B70E-19A3EC2DBF19}" type="sibTrans" cxnId="{A4A106C3-1B65-4F04-9A3C-9ADE3385C416}">
      <dgm:prSet/>
      <dgm:spPr/>
      <dgm:t>
        <a:bodyPr/>
        <a:lstStyle/>
        <a:p>
          <a:endParaRPr lang="en-US"/>
        </a:p>
      </dgm:t>
    </dgm:pt>
    <dgm:pt modelId="{DB63BC98-AA72-4230-AA0D-60F25C079E8D}" type="pres">
      <dgm:prSet presAssocID="{D3DD5235-F931-4893-B7F9-4F4F030A7E21}" presName="hierChild1" presStyleCnt="0">
        <dgm:presLayoutVars>
          <dgm:orgChart val="1"/>
          <dgm:chPref val="1"/>
          <dgm:dir/>
          <dgm:animOne val="branch"/>
          <dgm:animLvl val="lvl"/>
          <dgm:resizeHandles/>
        </dgm:presLayoutVars>
      </dgm:prSet>
      <dgm:spPr/>
    </dgm:pt>
    <dgm:pt modelId="{15FC3C4D-EE57-4422-9634-BD8B620587EA}" type="pres">
      <dgm:prSet presAssocID="{265B08EE-146A-4E4A-BCBD-46D12C2C990F}" presName="hierRoot1" presStyleCnt="0">
        <dgm:presLayoutVars>
          <dgm:hierBranch val="init"/>
        </dgm:presLayoutVars>
      </dgm:prSet>
      <dgm:spPr/>
    </dgm:pt>
    <dgm:pt modelId="{4FFE525D-3723-48E6-B8D5-92BF9135B707}" type="pres">
      <dgm:prSet presAssocID="{265B08EE-146A-4E4A-BCBD-46D12C2C990F}" presName="rootComposite1" presStyleCnt="0"/>
      <dgm:spPr/>
    </dgm:pt>
    <dgm:pt modelId="{F31D425B-A67C-46A1-88E8-51796D1717C7}" type="pres">
      <dgm:prSet presAssocID="{265B08EE-146A-4E4A-BCBD-46D12C2C990F}" presName="rootText1" presStyleLbl="node0" presStyleIdx="0" presStyleCnt="1" custScaleX="61937" custScaleY="63736">
        <dgm:presLayoutVars>
          <dgm:chPref val="3"/>
        </dgm:presLayoutVars>
      </dgm:prSet>
      <dgm:spPr/>
    </dgm:pt>
    <dgm:pt modelId="{4016A63B-28C8-4ED9-9FD4-A465DAED145E}" type="pres">
      <dgm:prSet presAssocID="{265B08EE-146A-4E4A-BCBD-46D12C2C990F}" presName="rootConnector1" presStyleLbl="node1" presStyleIdx="0" presStyleCnt="0"/>
      <dgm:spPr/>
    </dgm:pt>
    <dgm:pt modelId="{13F03896-150F-4D58-81F1-10EBCA1DC7C9}" type="pres">
      <dgm:prSet presAssocID="{265B08EE-146A-4E4A-BCBD-46D12C2C990F}" presName="hierChild2" presStyleCnt="0"/>
      <dgm:spPr/>
    </dgm:pt>
    <dgm:pt modelId="{5F5E3CFD-7C44-4E1D-B080-563C0B8DF4A6}" type="pres">
      <dgm:prSet presAssocID="{E2E1A327-F377-4B68-A642-092CF72024A6}" presName="Name37" presStyleLbl="parChTrans1D2" presStyleIdx="0" presStyleCnt="3"/>
      <dgm:spPr/>
    </dgm:pt>
    <dgm:pt modelId="{C1ADC502-01CA-4F65-947B-DF7A834696A3}" type="pres">
      <dgm:prSet presAssocID="{7D530617-DE38-458F-A2AE-2AD10B509E56}" presName="hierRoot2" presStyleCnt="0">
        <dgm:presLayoutVars>
          <dgm:hierBranch val="init"/>
        </dgm:presLayoutVars>
      </dgm:prSet>
      <dgm:spPr/>
    </dgm:pt>
    <dgm:pt modelId="{78243C43-61D2-4C71-83F5-FA146CD86CF6}" type="pres">
      <dgm:prSet presAssocID="{7D530617-DE38-458F-A2AE-2AD10B509E56}" presName="rootComposite" presStyleCnt="0"/>
      <dgm:spPr/>
    </dgm:pt>
    <dgm:pt modelId="{30E7642C-DCE1-4A4C-B04E-6B78D8F75FA7}" type="pres">
      <dgm:prSet presAssocID="{7D530617-DE38-458F-A2AE-2AD10B509E56}" presName="rootText" presStyleLbl="node2" presStyleIdx="0" presStyleCnt="3" custScaleX="31607" custScaleY="23433">
        <dgm:presLayoutVars>
          <dgm:chPref val="3"/>
        </dgm:presLayoutVars>
      </dgm:prSet>
      <dgm:spPr/>
    </dgm:pt>
    <dgm:pt modelId="{D640DEB9-CFE0-4163-BBBE-A1F7E935E3E7}" type="pres">
      <dgm:prSet presAssocID="{7D530617-DE38-458F-A2AE-2AD10B509E56}" presName="rootConnector" presStyleLbl="node2" presStyleIdx="0" presStyleCnt="3"/>
      <dgm:spPr/>
    </dgm:pt>
    <dgm:pt modelId="{E23E4306-50CC-4D76-B90B-344297766809}" type="pres">
      <dgm:prSet presAssocID="{7D530617-DE38-458F-A2AE-2AD10B509E56}" presName="hierChild4" presStyleCnt="0"/>
      <dgm:spPr/>
    </dgm:pt>
    <dgm:pt modelId="{6C10C167-75E8-4768-917D-789427DB510C}" type="pres">
      <dgm:prSet presAssocID="{7D530617-DE38-458F-A2AE-2AD10B509E56}" presName="hierChild5" presStyleCnt="0"/>
      <dgm:spPr/>
    </dgm:pt>
    <dgm:pt modelId="{C3144139-5144-4E78-9413-A831130564D4}" type="pres">
      <dgm:prSet presAssocID="{8A8971C9-9D53-4166-825F-8335AEB8B5B8}" presName="Name37" presStyleLbl="parChTrans1D2" presStyleIdx="1" presStyleCnt="3"/>
      <dgm:spPr/>
    </dgm:pt>
    <dgm:pt modelId="{66EB4D81-100C-4775-B039-29F4EFDBF9B6}" type="pres">
      <dgm:prSet presAssocID="{472E3A01-509F-4A22-9636-A56CCB81ABB7}" presName="hierRoot2" presStyleCnt="0">
        <dgm:presLayoutVars>
          <dgm:hierBranch val="init"/>
        </dgm:presLayoutVars>
      </dgm:prSet>
      <dgm:spPr/>
    </dgm:pt>
    <dgm:pt modelId="{180CCC5E-0B84-42EF-96BC-E8525DD32C64}" type="pres">
      <dgm:prSet presAssocID="{472E3A01-509F-4A22-9636-A56CCB81ABB7}" presName="rootComposite" presStyleCnt="0"/>
      <dgm:spPr/>
    </dgm:pt>
    <dgm:pt modelId="{A16513BC-EBD1-48C4-8450-4D32C6E61A3B}" type="pres">
      <dgm:prSet presAssocID="{472E3A01-509F-4A22-9636-A56CCB81ABB7}" presName="rootText" presStyleLbl="node2" presStyleIdx="1" presStyleCnt="3" custScaleX="31204" custScaleY="22526">
        <dgm:presLayoutVars>
          <dgm:chPref val="3"/>
        </dgm:presLayoutVars>
      </dgm:prSet>
      <dgm:spPr/>
    </dgm:pt>
    <dgm:pt modelId="{D7B25033-BCE8-4CD3-B3AB-F6329C21DBC0}" type="pres">
      <dgm:prSet presAssocID="{472E3A01-509F-4A22-9636-A56CCB81ABB7}" presName="rootConnector" presStyleLbl="node2" presStyleIdx="1" presStyleCnt="3"/>
      <dgm:spPr/>
    </dgm:pt>
    <dgm:pt modelId="{80DDC6C1-E9C0-4883-A415-00F08FCC587C}" type="pres">
      <dgm:prSet presAssocID="{472E3A01-509F-4A22-9636-A56CCB81ABB7}" presName="hierChild4" presStyleCnt="0"/>
      <dgm:spPr/>
    </dgm:pt>
    <dgm:pt modelId="{1FBDA313-DFCD-41D7-AFF7-161313E12B2C}" type="pres">
      <dgm:prSet presAssocID="{472E3A01-509F-4A22-9636-A56CCB81ABB7}" presName="hierChild5" presStyleCnt="0"/>
      <dgm:spPr/>
    </dgm:pt>
    <dgm:pt modelId="{E68A39F8-D898-414D-8630-05ADCE347475}" type="pres">
      <dgm:prSet presAssocID="{33CD51C8-841B-4D81-A7B4-D9E5197A21A4}" presName="Name37" presStyleLbl="parChTrans1D2" presStyleIdx="2" presStyleCnt="3"/>
      <dgm:spPr/>
    </dgm:pt>
    <dgm:pt modelId="{0F6254EC-DA16-4587-B22E-A7058CCB6256}" type="pres">
      <dgm:prSet presAssocID="{D50B4CFE-DE4C-456F-BBA7-97A297C46B13}" presName="hierRoot2" presStyleCnt="0">
        <dgm:presLayoutVars>
          <dgm:hierBranch val="init"/>
        </dgm:presLayoutVars>
      </dgm:prSet>
      <dgm:spPr/>
    </dgm:pt>
    <dgm:pt modelId="{C6A4852B-A431-44A5-BCDD-4255E02011C7}" type="pres">
      <dgm:prSet presAssocID="{D50B4CFE-DE4C-456F-BBA7-97A297C46B13}" presName="rootComposite" presStyleCnt="0"/>
      <dgm:spPr/>
    </dgm:pt>
    <dgm:pt modelId="{B1638BEB-7BCC-47BD-831A-AEB09A65D539}" type="pres">
      <dgm:prSet presAssocID="{D50B4CFE-DE4C-456F-BBA7-97A297C46B13}" presName="rootText" presStyleLbl="node2" presStyleIdx="2" presStyleCnt="3" custScaleX="34687" custScaleY="22810">
        <dgm:presLayoutVars>
          <dgm:chPref val="3"/>
        </dgm:presLayoutVars>
      </dgm:prSet>
      <dgm:spPr/>
    </dgm:pt>
    <dgm:pt modelId="{735CFBFA-5A9E-4853-9318-7445EA655763}" type="pres">
      <dgm:prSet presAssocID="{D50B4CFE-DE4C-456F-BBA7-97A297C46B13}" presName="rootConnector" presStyleLbl="node2" presStyleIdx="2" presStyleCnt="3"/>
      <dgm:spPr/>
    </dgm:pt>
    <dgm:pt modelId="{E91B50FB-F7A3-422B-A104-496B3F51C288}" type="pres">
      <dgm:prSet presAssocID="{D50B4CFE-DE4C-456F-BBA7-97A297C46B13}" presName="hierChild4" presStyleCnt="0"/>
      <dgm:spPr/>
    </dgm:pt>
    <dgm:pt modelId="{71E1DA45-1402-40DA-B151-A760AD6C22D2}" type="pres">
      <dgm:prSet presAssocID="{D50B4CFE-DE4C-456F-BBA7-97A297C46B13}" presName="hierChild5" presStyleCnt="0"/>
      <dgm:spPr/>
    </dgm:pt>
    <dgm:pt modelId="{A636F3DD-396C-4BCE-9C75-57029461AB0C}" type="pres">
      <dgm:prSet presAssocID="{265B08EE-146A-4E4A-BCBD-46D12C2C990F}" presName="hierChild3" presStyleCnt="0"/>
      <dgm:spPr/>
    </dgm:pt>
  </dgm:ptLst>
  <dgm:cxnLst>
    <dgm:cxn modelId="{8E4F6F08-C7B9-4F7C-AA93-6C24FD413BC1}" type="presOf" srcId="{D50B4CFE-DE4C-456F-BBA7-97A297C46B13}" destId="{B1638BEB-7BCC-47BD-831A-AEB09A65D539}" srcOrd="0" destOrd="0" presId="urn:microsoft.com/office/officeart/2005/8/layout/orgChart1"/>
    <dgm:cxn modelId="{AA19C214-2712-47E3-A119-FBE1739338E0}" type="presOf" srcId="{265B08EE-146A-4E4A-BCBD-46D12C2C990F}" destId="{4016A63B-28C8-4ED9-9FD4-A465DAED145E}" srcOrd="1" destOrd="0" presId="urn:microsoft.com/office/officeart/2005/8/layout/orgChart1"/>
    <dgm:cxn modelId="{4E89CB20-C04E-4646-8B86-4F78D9720308}" srcId="{265B08EE-146A-4E4A-BCBD-46D12C2C990F}" destId="{7D530617-DE38-458F-A2AE-2AD10B509E56}" srcOrd="0" destOrd="0" parTransId="{E2E1A327-F377-4B68-A642-092CF72024A6}" sibTransId="{810F850E-313C-4541-BE94-9332A2DDABB6}"/>
    <dgm:cxn modelId="{3599CD2A-AFF4-4122-9555-F5D4572DE1E8}" type="presOf" srcId="{472E3A01-509F-4A22-9636-A56CCB81ABB7}" destId="{D7B25033-BCE8-4CD3-B3AB-F6329C21DBC0}" srcOrd="1" destOrd="0" presId="urn:microsoft.com/office/officeart/2005/8/layout/orgChart1"/>
    <dgm:cxn modelId="{3C4F8E34-5AAD-423A-996C-B49F07E604A2}" type="presOf" srcId="{265B08EE-146A-4E4A-BCBD-46D12C2C990F}" destId="{F31D425B-A67C-46A1-88E8-51796D1717C7}" srcOrd="0" destOrd="0" presId="urn:microsoft.com/office/officeart/2005/8/layout/orgChart1"/>
    <dgm:cxn modelId="{7C777635-708B-4825-A5C9-DE373CE4D287}" srcId="{265B08EE-146A-4E4A-BCBD-46D12C2C990F}" destId="{472E3A01-509F-4A22-9636-A56CCB81ABB7}" srcOrd="1" destOrd="0" parTransId="{8A8971C9-9D53-4166-825F-8335AEB8B5B8}" sibTransId="{A5E126F3-9D34-4F31-B934-42781AE8F733}"/>
    <dgm:cxn modelId="{513B5638-EEB2-436F-9660-EE1794A1BF72}" srcId="{D3DD5235-F931-4893-B7F9-4F4F030A7E21}" destId="{265B08EE-146A-4E4A-BCBD-46D12C2C990F}" srcOrd="0" destOrd="0" parTransId="{A2EF6A90-742E-4CB1-8408-7502B9CC94C9}" sibTransId="{80C88DB9-7FB7-48AA-9E4F-DA7500AB04EB}"/>
    <dgm:cxn modelId="{EB91CB38-24EF-494C-B85E-2FCA4818A7DC}" type="presOf" srcId="{33CD51C8-841B-4D81-A7B4-D9E5197A21A4}" destId="{E68A39F8-D898-414D-8630-05ADCE347475}" srcOrd="0" destOrd="0" presId="urn:microsoft.com/office/officeart/2005/8/layout/orgChart1"/>
    <dgm:cxn modelId="{0925FE47-154E-4E38-BE30-D28A35B46126}" type="presOf" srcId="{E2E1A327-F377-4B68-A642-092CF72024A6}" destId="{5F5E3CFD-7C44-4E1D-B080-563C0B8DF4A6}" srcOrd="0" destOrd="0" presId="urn:microsoft.com/office/officeart/2005/8/layout/orgChart1"/>
    <dgm:cxn modelId="{84F1B373-8FC4-43D4-BEAD-17487FEA5E47}" type="presOf" srcId="{7D530617-DE38-458F-A2AE-2AD10B509E56}" destId="{D640DEB9-CFE0-4163-BBBE-A1F7E935E3E7}" srcOrd="1" destOrd="0" presId="urn:microsoft.com/office/officeart/2005/8/layout/orgChart1"/>
    <dgm:cxn modelId="{6100DB90-0A71-4A83-999C-E96F59B14AC3}" type="presOf" srcId="{8A8971C9-9D53-4166-825F-8335AEB8B5B8}" destId="{C3144139-5144-4E78-9413-A831130564D4}" srcOrd="0" destOrd="0" presId="urn:microsoft.com/office/officeart/2005/8/layout/orgChart1"/>
    <dgm:cxn modelId="{41807BAA-7F4A-42D4-A317-BF15F6F7EE95}" type="presOf" srcId="{7D530617-DE38-458F-A2AE-2AD10B509E56}" destId="{30E7642C-DCE1-4A4C-B04E-6B78D8F75FA7}" srcOrd="0" destOrd="0" presId="urn:microsoft.com/office/officeart/2005/8/layout/orgChart1"/>
    <dgm:cxn modelId="{EF049CB0-4E65-4254-80A8-0E605951C9FB}" type="presOf" srcId="{D3DD5235-F931-4893-B7F9-4F4F030A7E21}" destId="{DB63BC98-AA72-4230-AA0D-60F25C079E8D}" srcOrd="0" destOrd="0" presId="urn:microsoft.com/office/officeart/2005/8/layout/orgChart1"/>
    <dgm:cxn modelId="{A4A106C3-1B65-4F04-9A3C-9ADE3385C416}" srcId="{265B08EE-146A-4E4A-BCBD-46D12C2C990F}" destId="{D50B4CFE-DE4C-456F-BBA7-97A297C46B13}" srcOrd="2" destOrd="0" parTransId="{33CD51C8-841B-4D81-A7B4-D9E5197A21A4}" sibTransId="{AAE2F2BA-D36F-4C07-B70E-19A3EC2DBF19}"/>
    <dgm:cxn modelId="{967A57D6-E418-4D4E-9311-342668F0CDB8}" type="presOf" srcId="{D50B4CFE-DE4C-456F-BBA7-97A297C46B13}" destId="{735CFBFA-5A9E-4853-9318-7445EA655763}" srcOrd="1" destOrd="0" presId="urn:microsoft.com/office/officeart/2005/8/layout/orgChart1"/>
    <dgm:cxn modelId="{38C6E8FE-5B7A-4921-8DD4-5F7DEB8A3AED}" type="presOf" srcId="{472E3A01-509F-4A22-9636-A56CCB81ABB7}" destId="{A16513BC-EBD1-48C4-8450-4D32C6E61A3B}" srcOrd="0" destOrd="0" presId="urn:microsoft.com/office/officeart/2005/8/layout/orgChart1"/>
    <dgm:cxn modelId="{7C13FF0A-3274-4A0C-A87C-9F309A830045}" type="presParOf" srcId="{DB63BC98-AA72-4230-AA0D-60F25C079E8D}" destId="{15FC3C4D-EE57-4422-9634-BD8B620587EA}" srcOrd="0" destOrd="0" presId="urn:microsoft.com/office/officeart/2005/8/layout/orgChart1"/>
    <dgm:cxn modelId="{C3A7B136-29D6-4EB1-8055-6F5ED1DA362F}" type="presParOf" srcId="{15FC3C4D-EE57-4422-9634-BD8B620587EA}" destId="{4FFE525D-3723-48E6-B8D5-92BF9135B707}" srcOrd="0" destOrd="0" presId="urn:microsoft.com/office/officeart/2005/8/layout/orgChart1"/>
    <dgm:cxn modelId="{D1DEA72D-75C2-4CEF-872B-4CCBAF455DE3}" type="presParOf" srcId="{4FFE525D-3723-48E6-B8D5-92BF9135B707}" destId="{F31D425B-A67C-46A1-88E8-51796D1717C7}" srcOrd="0" destOrd="0" presId="urn:microsoft.com/office/officeart/2005/8/layout/orgChart1"/>
    <dgm:cxn modelId="{56A698F7-BC04-4F13-A326-DFECD17F9FF8}" type="presParOf" srcId="{4FFE525D-3723-48E6-B8D5-92BF9135B707}" destId="{4016A63B-28C8-4ED9-9FD4-A465DAED145E}" srcOrd="1" destOrd="0" presId="urn:microsoft.com/office/officeart/2005/8/layout/orgChart1"/>
    <dgm:cxn modelId="{7DA1D6D2-9D3F-43B3-A77F-61ED8CB74C36}" type="presParOf" srcId="{15FC3C4D-EE57-4422-9634-BD8B620587EA}" destId="{13F03896-150F-4D58-81F1-10EBCA1DC7C9}" srcOrd="1" destOrd="0" presId="urn:microsoft.com/office/officeart/2005/8/layout/orgChart1"/>
    <dgm:cxn modelId="{82128DAA-7752-4476-8974-EBD9AB1FA885}" type="presParOf" srcId="{13F03896-150F-4D58-81F1-10EBCA1DC7C9}" destId="{5F5E3CFD-7C44-4E1D-B080-563C0B8DF4A6}" srcOrd="0" destOrd="0" presId="urn:microsoft.com/office/officeart/2005/8/layout/orgChart1"/>
    <dgm:cxn modelId="{EF03692E-0825-46CC-90B3-8C2CB77986AA}" type="presParOf" srcId="{13F03896-150F-4D58-81F1-10EBCA1DC7C9}" destId="{C1ADC502-01CA-4F65-947B-DF7A834696A3}" srcOrd="1" destOrd="0" presId="urn:microsoft.com/office/officeart/2005/8/layout/orgChart1"/>
    <dgm:cxn modelId="{C882E7FB-3A6A-49D5-BB20-843814320E86}" type="presParOf" srcId="{C1ADC502-01CA-4F65-947B-DF7A834696A3}" destId="{78243C43-61D2-4C71-83F5-FA146CD86CF6}" srcOrd="0" destOrd="0" presId="urn:microsoft.com/office/officeart/2005/8/layout/orgChart1"/>
    <dgm:cxn modelId="{7A8C1B11-0B5C-453E-B8B6-B9C5D5AF496E}" type="presParOf" srcId="{78243C43-61D2-4C71-83F5-FA146CD86CF6}" destId="{30E7642C-DCE1-4A4C-B04E-6B78D8F75FA7}" srcOrd="0" destOrd="0" presId="urn:microsoft.com/office/officeart/2005/8/layout/orgChart1"/>
    <dgm:cxn modelId="{9A2DB3F3-309A-4F52-B853-206A8133E1EA}" type="presParOf" srcId="{78243C43-61D2-4C71-83F5-FA146CD86CF6}" destId="{D640DEB9-CFE0-4163-BBBE-A1F7E935E3E7}" srcOrd="1" destOrd="0" presId="urn:microsoft.com/office/officeart/2005/8/layout/orgChart1"/>
    <dgm:cxn modelId="{E98F5E54-7485-42F5-97EB-25F0A2DBA11C}" type="presParOf" srcId="{C1ADC502-01CA-4F65-947B-DF7A834696A3}" destId="{E23E4306-50CC-4D76-B90B-344297766809}" srcOrd="1" destOrd="0" presId="urn:microsoft.com/office/officeart/2005/8/layout/orgChart1"/>
    <dgm:cxn modelId="{5EE7EB4B-338D-4AF9-A4BC-88BE611565F3}" type="presParOf" srcId="{C1ADC502-01CA-4F65-947B-DF7A834696A3}" destId="{6C10C167-75E8-4768-917D-789427DB510C}" srcOrd="2" destOrd="0" presId="urn:microsoft.com/office/officeart/2005/8/layout/orgChart1"/>
    <dgm:cxn modelId="{D2456D3D-7A4F-4365-9E83-D735B4898B85}" type="presParOf" srcId="{13F03896-150F-4D58-81F1-10EBCA1DC7C9}" destId="{C3144139-5144-4E78-9413-A831130564D4}" srcOrd="2" destOrd="0" presId="urn:microsoft.com/office/officeart/2005/8/layout/orgChart1"/>
    <dgm:cxn modelId="{B5063F02-E29F-42F8-9F40-B3277203D5E0}" type="presParOf" srcId="{13F03896-150F-4D58-81F1-10EBCA1DC7C9}" destId="{66EB4D81-100C-4775-B039-29F4EFDBF9B6}" srcOrd="3" destOrd="0" presId="urn:microsoft.com/office/officeart/2005/8/layout/orgChart1"/>
    <dgm:cxn modelId="{0326052C-6747-467E-8120-1556C598C907}" type="presParOf" srcId="{66EB4D81-100C-4775-B039-29F4EFDBF9B6}" destId="{180CCC5E-0B84-42EF-96BC-E8525DD32C64}" srcOrd="0" destOrd="0" presId="urn:microsoft.com/office/officeart/2005/8/layout/orgChart1"/>
    <dgm:cxn modelId="{AA646266-0CED-417F-9135-0F50D0A96AC4}" type="presParOf" srcId="{180CCC5E-0B84-42EF-96BC-E8525DD32C64}" destId="{A16513BC-EBD1-48C4-8450-4D32C6E61A3B}" srcOrd="0" destOrd="0" presId="urn:microsoft.com/office/officeart/2005/8/layout/orgChart1"/>
    <dgm:cxn modelId="{FF55BECC-6E92-4BE3-A610-8C3B47B798A7}" type="presParOf" srcId="{180CCC5E-0B84-42EF-96BC-E8525DD32C64}" destId="{D7B25033-BCE8-4CD3-B3AB-F6329C21DBC0}" srcOrd="1" destOrd="0" presId="urn:microsoft.com/office/officeart/2005/8/layout/orgChart1"/>
    <dgm:cxn modelId="{2B1B0986-87D6-49EE-A629-3CD209141841}" type="presParOf" srcId="{66EB4D81-100C-4775-B039-29F4EFDBF9B6}" destId="{80DDC6C1-E9C0-4883-A415-00F08FCC587C}" srcOrd="1" destOrd="0" presId="urn:microsoft.com/office/officeart/2005/8/layout/orgChart1"/>
    <dgm:cxn modelId="{5A9F3EFF-332E-473C-B93B-84AE4A247688}" type="presParOf" srcId="{66EB4D81-100C-4775-B039-29F4EFDBF9B6}" destId="{1FBDA313-DFCD-41D7-AFF7-161313E12B2C}" srcOrd="2" destOrd="0" presId="urn:microsoft.com/office/officeart/2005/8/layout/orgChart1"/>
    <dgm:cxn modelId="{F2D30093-9F15-48BD-B4A7-3E6BF27865B0}" type="presParOf" srcId="{13F03896-150F-4D58-81F1-10EBCA1DC7C9}" destId="{E68A39F8-D898-414D-8630-05ADCE347475}" srcOrd="4" destOrd="0" presId="urn:microsoft.com/office/officeart/2005/8/layout/orgChart1"/>
    <dgm:cxn modelId="{417C3E2F-F340-4EF8-A692-C216C9393FEE}" type="presParOf" srcId="{13F03896-150F-4D58-81F1-10EBCA1DC7C9}" destId="{0F6254EC-DA16-4587-B22E-A7058CCB6256}" srcOrd="5" destOrd="0" presId="urn:microsoft.com/office/officeart/2005/8/layout/orgChart1"/>
    <dgm:cxn modelId="{3BE28A3A-92C0-46D9-A03A-A81A30F589A9}" type="presParOf" srcId="{0F6254EC-DA16-4587-B22E-A7058CCB6256}" destId="{C6A4852B-A431-44A5-BCDD-4255E02011C7}" srcOrd="0" destOrd="0" presId="urn:microsoft.com/office/officeart/2005/8/layout/orgChart1"/>
    <dgm:cxn modelId="{0CE54CD1-33F4-41D1-8D03-19889F996A78}" type="presParOf" srcId="{C6A4852B-A431-44A5-BCDD-4255E02011C7}" destId="{B1638BEB-7BCC-47BD-831A-AEB09A65D539}" srcOrd="0" destOrd="0" presId="urn:microsoft.com/office/officeart/2005/8/layout/orgChart1"/>
    <dgm:cxn modelId="{28A0FFAA-0327-4838-9E21-772EA577D221}" type="presParOf" srcId="{C6A4852B-A431-44A5-BCDD-4255E02011C7}" destId="{735CFBFA-5A9E-4853-9318-7445EA655763}" srcOrd="1" destOrd="0" presId="urn:microsoft.com/office/officeart/2005/8/layout/orgChart1"/>
    <dgm:cxn modelId="{F8A498BD-7103-4A16-84AB-49605D7ECC70}" type="presParOf" srcId="{0F6254EC-DA16-4587-B22E-A7058CCB6256}" destId="{E91B50FB-F7A3-422B-A104-496B3F51C288}" srcOrd="1" destOrd="0" presId="urn:microsoft.com/office/officeart/2005/8/layout/orgChart1"/>
    <dgm:cxn modelId="{636EB55B-1FAA-44ED-A65D-66CACB11F2ED}" type="presParOf" srcId="{0F6254EC-DA16-4587-B22E-A7058CCB6256}" destId="{71E1DA45-1402-40DA-B151-A760AD6C22D2}" srcOrd="2" destOrd="0" presId="urn:microsoft.com/office/officeart/2005/8/layout/orgChart1"/>
    <dgm:cxn modelId="{13B637F2-FC0B-4CB7-9F69-74CC34A90D53}" type="presParOf" srcId="{15FC3C4D-EE57-4422-9634-BD8B620587EA}" destId="{A636F3DD-396C-4BCE-9C75-57029461AB0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2297A-D373-498F-BFF6-F28C95658E9A}" type="doc">
      <dgm:prSet loTypeId="urn:microsoft.com/office/officeart/2011/layout/TabList" loCatId="list" qsTypeId="urn:microsoft.com/office/officeart/2005/8/quickstyle/3d3" qsCatId="3D" csTypeId="urn:microsoft.com/office/officeart/2005/8/colors/accent1_2" csCatId="accent1" phldr="1"/>
      <dgm:spPr/>
      <dgm:t>
        <a:bodyPr/>
        <a:lstStyle/>
        <a:p>
          <a:endParaRPr lang="en-US"/>
        </a:p>
      </dgm:t>
    </dgm:pt>
    <dgm:pt modelId="{9AC84435-8325-4117-8ABF-2849270AC8E9}">
      <dgm:prSet phldrT="[Text]"/>
      <dgm:spPr/>
      <dgm:t>
        <a:bodyPr/>
        <a:lstStyle/>
        <a:p>
          <a:r>
            <a:rPr lang="en-US" dirty="0"/>
            <a:t>Turkey</a:t>
          </a:r>
        </a:p>
      </dgm:t>
    </dgm:pt>
    <dgm:pt modelId="{78093F9C-613C-4AEF-95E6-C7C3293DF6BB}" type="parTrans" cxnId="{CD608553-715E-4D5C-ACB9-52F5EACDFD30}">
      <dgm:prSet/>
      <dgm:spPr/>
      <dgm:t>
        <a:bodyPr/>
        <a:lstStyle/>
        <a:p>
          <a:endParaRPr lang="en-US"/>
        </a:p>
      </dgm:t>
    </dgm:pt>
    <dgm:pt modelId="{DCE36E57-C233-4EE3-AA7E-7E6570A36B4C}" type="sibTrans" cxnId="{CD608553-715E-4D5C-ACB9-52F5EACDFD30}">
      <dgm:prSet/>
      <dgm:spPr/>
      <dgm:t>
        <a:bodyPr/>
        <a:lstStyle/>
        <a:p>
          <a:endParaRPr lang="en-US"/>
        </a:p>
      </dgm:t>
    </dgm:pt>
    <dgm:pt modelId="{8A6E6E0D-196A-4516-B19E-3A61AED52A85}">
      <dgm:prSet phldrT="[Text]"/>
      <dgm:spPr/>
      <dgm:t>
        <a:bodyPr/>
        <a:lstStyle/>
        <a:p>
          <a:r>
            <a:rPr lang="en-US" dirty="0"/>
            <a:t> Use of an online platform</a:t>
          </a:r>
        </a:p>
      </dgm:t>
    </dgm:pt>
    <dgm:pt modelId="{2FFE17BA-D85A-4A09-AFF7-C9A4AC87AE00}" type="parTrans" cxnId="{EDFE0CC7-AC17-4422-803F-930B5BFBB215}">
      <dgm:prSet/>
      <dgm:spPr/>
      <dgm:t>
        <a:bodyPr/>
        <a:lstStyle/>
        <a:p>
          <a:endParaRPr lang="en-US"/>
        </a:p>
      </dgm:t>
    </dgm:pt>
    <dgm:pt modelId="{3262923B-2860-4DC2-910F-34142225D042}" type="sibTrans" cxnId="{EDFE0CC7-AC17-4422-803F-930B5BFBB215}">
      <dgm:prSet/>
      <dgm:spPr/>
      <dgm:t>
        <a:bodyPr/>
        <a:lstStyle/>
        <a:p>
          <a:endParaRPr lang="en-US"/>
        </a:p>
      </dgm:t>
    </dgm:pt>
    <dgm:pt modelId="{E161E862-08AD-4A02-9622-0564342F9E75}">
      <dgm:prSet phldrT="[Text]"/>
      <dgm:spPr/>
      <dgm:t>
        <a:bodyPr/>
        <a:lstStyle/>
        <a:p>
          <a:r>
            <a:rPr lang="en-US" dirty="0"/>
            <a:t>Mexico</a:t>
          </a:r>
        </a:p>
      </dgm:t>
    </dgm:pt>
    <dgm:pt modelId="{04C00783-B3A9-4DE9-B7F1-E4EE552E06ED}" type="parTrans" cxnId="{D41C5836-C4C0-4145-A982-3E1BF7858764}">
      <dgm:prSet/>
      <dgm:spPr/>
      <dgm:t>
        <a:bodyPr/>
        <a:lstStyle/>
        <a:p>
          <a:endParaRPr lang="en-US"/>
        </a:p>
      </dgm:t>
    </dgm:pt>
    <dgm:pt modelId="{2ED7B3AA-9E7D-4C11-97D5-6F9D47A651C8}" type="sibTrans" cxnId="{D41C5836-C4C0-4145-A982-3E1BF7858764}">
      <dgm:prSet/>
      <dgm:spPr/>
      <dgm:t>
        <a:bodyPr/>
        <a:lstStyle/>
        <a:p>
          <a:endParaRPr lang="en-US"/>
        </a:p>
      </dgm:t>
    </dgm:pt>
    <dgm:pt modelId="{E1B000BE-EA4E-4C78-A978-1467C7364BD7}">
      <dgm:prSet phldrT="[Text]"/>
      <dgm:spPr/>
      <dgm:t>
        <a:bodyPr/>
        <a:lstStyle/>
        <a:p>
          <a:r>
            <a:rPr lang="en-US" dirty="0"/>
            <a:t>Adopted participatory approaches</a:t>
          </a:r>
        </a:p>
      </dgm:t>
    </dgm:pt>
    <dgm:pt modelId="{42BF5EC6-CAD7-432A-92BE-5AE1DC22DCDE}" type="parTrans" cxnId="{BEB7D0D3-3466-4F89-87C1-B4F376FEE23A}">
      <dgm:prSet/>
      <dgm:spPr/>
      <dgm:t>
        <a:bodyPr/>
        <a:lstStyle/>
        <a:p>
          <a:endParaRPr lang="en-US"/>
        </a:p>
      </dgm:t>
    </dgm:pt>
    <dgm:pt modelId="{243C78E7-3D9F-4F64-B6D5-2AF702B46D5A}" type="sibTrans" cxnId="{BEB7D0D3-3466-4F89-87C1-B4F376FEE23A}">
      <dgm:prSet/>
      <dgm:spPr/>
      <dgm:t>
        <a:bodyPr/>
        <a:lstStyle/>
        <a:p>
          <a:endParaRPr lang="en-US"/>
        </a:p>
      </dgm:t>
    </dgm:pt>
    <dgm:pt modelId="{4429D9B1-B632-48A0-ADB1-791C28C6A51B}">
      <dgm:prSet phldrT="[Text]"/>
      <dgm:spPr/>
      <dgm:t>
        <a:bodyPr/>
        <a:lstStyle/>
        <a:p>
          <a:r>
            <a:rPr lang="en-US" dirty="0"/>
            <a:t>Sweden</a:t>
          </a:r>
        </a:p>
      </dgm:t>
    </dgm:pt>
    <dgm:pt modelId="{90FE39FD-727E-43C7-93D8-E0747E35BCB4}" type="parTrans" cxnId="{B474FA20-AA16-487B-8EC6-5AEF2D08693C}">
      <dgm:prSet/>
      <dgm:spPr/>
      <dgm:t>
        <a:bodyPr/>
        <a:lstStyle/>
        <a:p>
          <a:endParaRPr lang="en-US"/>
        </a:p>
      </dgm:t>
    </dgm:pt>
    <dgm:pt modelId="{F46E3808-3D8E-4C7A-8330-FE8096429F4D}" type="sibTrans" cxnId="{B474FA20-AA16-487B-8EC6-5AEF2D08693C}">
      <dgm:prSet/>
      <dgm:spPr/>
      <dgm:t>
        <a:bodyPr/>
        <a:lstStyle/>
        <a:p>
          <a:endParaRPr lang="en-US"/>
        </a:p>
      </dgm:t>
    </dgm:pt>
    <dgm:pt modelId="{456A806B-738D-4DA2-A850-D2A90C5BD8CD}">
      <dgm:prSet phldrT="[Text]"/>
      <dgm:spPr/>
      <dgm:t>
        <a:bodyPr/>
        <a:lstStyle/>
        <a:p>
          <a:r>
            <a:rPr lang="en-US" dirty="0"/>
            <a:t>Adopted a whole-of-society approach</a:t>
          </a:r>
        </a:p>
      </dgm:t>
    </dgm:pt>
    <dgm:pt modelId="{925962D7-8622-4E63-8200-783F5A767ED6}" type="parTrans" cxnId="{ABC4F01C-05C4-4221-A169-6A657455CF3F}">
      <dgm:prSet/>
      <dgm:spPr/>
      <dgm:t>
        <a:bodyPr/>
        <a:lstStyle/>
        <a:p>
          <a:endParaRPr lang="en-US"/>
        </a:p>
      </dgm:t>
    </dgm:pt>
    <dgm:pt modelId="{2BD00469-56B5-4C33-902F-B9EF0816F011}" type="sibTrans" cxnId="{ABC4F01C-05C4-4221-A169-6A657455CF3F}">
      <dgm:prSet/>
      <dgm:spPr/>
      <dgm:t>
        <a:bodyPr/>
        <a:lstStyle/>
        <a:p>
          <a:endParaRPr lang="en-US"/>
        </a:p>
      </dgm:t>
    </dgm:pt>
    <dgm:pt modelId="{3CC08804-D909-40A2-937D-8103CA77677B}" type="pres">
      <dgm:prSet presAssocID="{3182297A-D373-498F-BFF6-F28C95658E9A}" presName="Name0" presStyleCnt="0">
        <dgm:presLayoutVars>
          <dgm:chMax/>
          <dgm:chPref val="3"/>
          <dgm:dir/>
          <dgm:animOne val="branch"/>
          <dgm:animLvl val="lvl"/>
        </dgm:presLayoutVars>
      </dgm:prSet>
      <dgm:spPr/>
    </dgm:pt>
    <dgm:pt modelId="{4F49507F-0D48-42A7-A3A0-6A7DA8907BAE}" type="pres">
      <dgm:prSet presAssocID="{9AC84435-8325-4117-8ABF-2849270AC8E9}" presName="composite" presStyleCnt="0"/>
      <dgm:spPr/>
    </dgm:pt>
    <dgm:pt modelId="{3248AFD1-F155-42ED-8219-F63D837903B1}" type="pres">
      <dgm:prSet presAssocID="{9AC84435-8325-4117-8ABF-2849270AC8E9}" presName="FirstChild" presStyleLbl="revTx" presStyleIdx="0" presStyleCnt="3">
        <dgm:presLayoutVars>
          <dgm:chMax val="0"/>
          <dgm:chPref val="0"/>
          <dgm:bulletEnabled val="1"/>
        </dgm:presLayoutVars>
      </dgm:prSet>
      <dgm:spPr/>
    </dgm:pt>
    <dgm:pt modelId="{E5EB61CC-5313-422F-932C-8BD1872BBB43}" type="pres">
      <dgm:prSet presAssocID="{9AC84435-8325-4117-8ABF-2849270AC8E9}" presName="Parent" presStyleLbl="alignNode1" presStyleIdx="0" presStyleCnt="3">
        <dgm:presLayoutVars>
          <dgm:chMax val="3"/>
          <dgm:chPref val="3"/>
          <dgm:bulletEnabled val="1"/>
        </dgm:presLayoutVars>
      </dgm:prSet>
      <dgm:spPr/>
    </dgm:pt>
    <dgm:pt modelId="{55DC6ABE-EA75-4619-80AA-F38D2D33766E}" type="pres">
      <dgm:prSet presAssocID="{9AC84435-8325-4117-8ABF-2849270AC8E9}" presName="Accent" presStyleLbl="parChTrans1D1" presStyleIdx="0" presStyleCnt="3"/>
      <dgm:spPr/>
    </dgm:pt>
    <dgm:pt modelId="{EF63A0F1-E8F5-40D6-8B2C-3C5F7A9ED2DB}" type="pres">
      <dgm:prSet presAssocID="{DCE36E57-C233-4EE3-AA7E-7E6570A36B4C}" presName="sibTrans" presStyleCnt="0"/>
      <dgm:spPr/>
    </dgm:pt>
    <dgm:pt modelId="{CD6AE26F-376C-4F07-A798-D02B0EB692FF}" type="pres">
      <dgm:prSet presAssocID="{E161E862-08AD-4A02-9622-0564342F9E75}" presName="composite" presStyleCnt="0"/>
      <dgm:spPr/>
    </dgm:pt>
    <dgm:pt modelId="{7DCAD1D8-D7FE-468F-BCEC-A319DED2FE51}" type="pres">
      <dgm:prSet presAssocID="{E161E862-08AD-4A02-9622-0564342F9E75}" presName="FirstChild" presStyleLbl="revTx" presStyleIdx="1" presStyleCnt="3">
        <dgm:presLayoutVars>
          <dgm:chMax val="0"/>
          <dgm:chPref val="0"/>
          <dgm:bulletEnabled val="1"/>
        </dgm:presLayoutVars>
      </dgm:prSet>
      <dgm:spPr/>
    </dgm:pt>
    <dgm:pt modelId="{7BD810CA-6840-482D-8383-A42993209932}" type="pres">
      <dgm:prSet presAssocID="{E161E862-08AD-4A02-9622-0564342F9E75}" presName="Parent" presStyleLbl="alignNode1" presStyleIdx="1" presStyleCnt="3">
        <dgm:presLayoutVars>
          <dgm:chMax val="3"/>
          <dgm:chPref val="3"/>
          <dgm:bulletEnabled val="1"/>
        </dgm:presLayoutVars>
      </dgm:prSet>
      <dgm:spPr/>
    </dgm:pt>
    <dgm:pt modelId="{A6F736BA-A119-4560-B9DC-586E04881D24}" type="pres">
      <dgm:prSet presAssocID="{E161E862-08AD-4A02-9622-0564342F9E75}" presName="Accent" presStyleLbl="parChTrans1D1" presStyleIdx="1" presStyleCnt="3"/>
      <dgm:spPr/>
    </dgm:pt>
    <dgm:pt modelId="{1910CE19-B0BC-472C-A786-4AEFED1408C2}" type="pres">
      <dgm:prSet presAssocID="{2ED7B3AA-9E7D-4C11-97D5-6F9D47A651C8}" presName="sibTrans" presStyleCnt="0"/>
      <dgm:spPr/>
    </dgm:pt>
    <dgm:pt modelId="{1514066D-3FD8-40A8-B4FB-51B8558A1FB6}" type="pres">
      <dgm:prSet presAssocID="{4429D9B1-B632-48A0-ADB1-791C28C6A51B}" presName="composite" presStyleCnt="0"/>
      <dgm:spPr/>
    </dgm:pt>
    <dgm:pt modelId="{BDA9B01A-D8A7-4061-8CE6-F595868DEADD}" type="pres">
      <dgm:prSet presAssocID="{4429D9B1-B632-48A0-ADB1-791C28C6A51B}" presName="FirstChild" presStyleLbl="revTx" presStyleIdx="2" presStyleCnt="3">
        <dgm:presLayoutVars>
          <dgm:chMax val="0"/>
          <dgm:chPref val="0"/>
          <dgm:bulletEnabled val="1"/>
        </dgm:presLayoutVars>
      </dgm:prSet>
      <dgm:spPr/>
    </dgm:pt>
    <dgm:pt modelId="{E7763CF9-6160-4B8E-B13E-1B0F453C4A1B}" type="pres">
      <dgm:prSet presAssocID="{4429D9B1-B632-48A0-ADB1-791C28C6A51B}" presName="Parent" presStyleLbl="alignNode1" presStyleIdx="2" presStyleCnt="3">
        <dgm:presLayoutVars>
          <dgm:chMax val="3"/>
          <dgm:chPref val="3"/>
          <dgm:bulletEnabled val="1"/>
        </dgm:presLayoutVars>
      </dgm:prSet>
      <dgm:spPr/>
    </dgm:pt>
    <dgm:pt modelId="{38AF22A6-372B-4EA6-A7F2-DEBCE624C7FA}" type="pres">
      <dgm:prSet presAssocID="{4429D9B1-B632-48A0-ADB1-791C28C6A51B}" presName="Accent" presStyleLbl="parChTrans1D1" presStyleIdx="2" presStyleCnt="3"/>
      <dgm:spPr/>
    </dgm:pt>
  </dgm:ptLst>
  <dgm:cxnLst>
    <dgm:cxn modelId="{ABC4F01C-05C4-4221-A169-6A657455CF3F}" srcId="{4429D9B1-B632-48A0-ADB1-791C28C6A51B}" destId="{456A806B-738D-4DA2-A850-D2A90C5BD8CD}" srcOrd="0" destOrd="0" parTransId="{925962D7-8622-4E63-8200-783F5A767ED6}" sibTransId="{2BD00469-56B5-4C33-902F-B9EF0816F011}"/>
    <dgm:cxn modelId="{334F761D-473E-4CF1-8A36-950AC435965D}" type="presOf" srcId="{8A6E6E0D-196A-4516-B19E-3A61AED52A85}" destId="{3248AFD1-F155-42ED-8219-F63D837903B1}" srcOrd="0" destOrd="0" presId="urn:microsoft.com/office/officeart/2011/layout/TabList"/>
    <dgm:cxn modelId="{B474FA20-AA16-487B-8EC6-5AEF2D08693C}" srcId="{3182297A-D373-498F-BFF6-F28C95658E9A}" destId="{4429D9B1-B632-48A0-ADB1-791C28C6A51B}" srcOrd="2" destOrd="0" parTransId="{90FE39FD-727E-43C7-93D8-E0747E35BCB4}" sibTransId="{F46E3808-3D8E-4C7A-8330-FE8096429F4D}"/>
    <dgm:cxn modelId="{64A78034-DA62-4B7B-A1B9-FB2EDC5B879E}" type="presOf" srcId="{3182297A-D373-498F-BFF6-F28C95658E9A}" destId="{3CC08804-D909-40A2-937D-8103CA77677B}" srcOrd="0" destOrd="0" presId="urn:microsoft.com/office/officeart/2011/layout/TabList"/>
    <dgm:cxn modelId="{D41C5836-C4C0-4145-A982-3E1BF7858764}" srcId="{3182297A-D373-498F-BFF6-F28C95658E9A}" destId="{E161E862-08AD-4A02-9622-0564342F9E75}" srcOrd="1" destOrd="0" parTransId="{04C00783-B3A9-4DE9-B7F1-E4EE552E06ED}" sibTransId="{2ED7B3AA-9E7D-4C11-97D5-6F9D47A651C8}"/>
    <dgm:cxn modelId="{2B4F1C39-4AF6-4151-831D-E65F8712B2C2}" type="presOf" srcId="{E1B000BE-EA4E-4C78-A978-1467C7364BD7}" destId="{7DCAD1D8-D7FE-468F-BCEC-A319DED2FE51}" srcOrd="0" destOrd="0" presId="urn:microsoft.com/office/officeart/2011/layout/TabList"/>
    <dgm:cxn modelId="{ECA5A94E-07FA-45AC-B02B-E6B9CBBB96D7}" type="presOf" srcId="{9AC84435-8325-4117-8ABF-2849270AC8E9}" destId="{E5EB61CC-5313-422F-932C-8BD1872BBB43}" srcOrd="0" destOrd="0" presId="urn:microsoft.com/office/officeart/2011/layout/TabList"/>
    <dgm:cxn modelId="{CD608553-715E-4D5C-ACB9-52F5EACDFD30}" srcId="{3182297A-D373-498F-BFF6-F28C95658E9A}" destId="{9AC84435-8325-4117-8ABF-2849270AC8E9}" srcOrd="0" destOrd="0" parTransId="{78093F9C-613C-4AEF-95E6-C7C3293DF6BB}" sibTransId="{DCE36E57-C233-4EE3-AA7E-7E6570A36B4C}"/>
    <dgm:cxn modelId="{3E5F2557-08AF-4702-B760-11F6CED197D3}" type="presOf" srcId="{456A806B-738D-4DA2-A850-D2A90C5BD8CD}" destId="{BDA9B01A-D8A7-4061-8CE6-F595868DEADD}" srcOrd="0" destOrd="0" presId="urn:microsoft.com/office/officeart/2011/layout/TabList"/>
    <dgm:cxn modelId="{49F3BC96-65A6-4874-A302-F759E2E895DB}" type="presOf" srcId="{4429D9B1-B632-48A0-ADB1-791C28C6A51B}" destId="{E7763CF9-6160-4B8E-B13E-1B0F453C4A1B}" srcOrd="0" destOrd="0" presId="urn:microsoft.com/office/officeart/2011/layout/TabList"/>
    <dgm:cxn modelId="{EDFE0CC7-AC17-4422-803F-930B5BFBB215}" srcId="{9AC84435-8325-4117-8ABF-2849270AC8E9}" destId="{8A6E6E0D-196A-4516-B19E-3A61AED52A85}" srcOrd="0" destOrd="0" parTransId="{2FFE17BA-D85A-4A09-AFF7-C9A4AC87AE00}" sibTransId="{3262923B-2860-4DC2-910F-34142225D042}"/>
    <dgm:cxn modelId="{BEB7D0D3-3466-4F89-87C1-B4F376FEE23A}" srcId="{E161E862-08AD-4A02-9622-0564342F9E75}" destId="{E1B000BE-EA4E-4C78-A978-1467C7364BD7}" srcOrd="0" destOrd="0" parTransId="{42BF5EC6-CAD7-432A-92BE-5AE1DC22DCDE}" sibTransId="{243C78E7-3D9F-4F64-B6D5-2AF702B46D5A}"/>
    <dgm:cxn modelId="{5780ABE4-F93C-4E60-A3F8-8AB91F5E5822}" type="presOf" srcId="{E161E862-08AD-4A02-9622-0564342F9E75}" destId="{7BD810CA-6840-482D-8383-A42993209932}" srcOrd="0" destOrd="0" presId="urn:microsoft.com/office/officeart/2011/layout/TabList"/>
    <dgm:cxn modelId="{E174325C-38D3-4F48-8F43-DA7B1D012931}" type="presParOf" srcId="{3CC08804-D909-40A2-937D-8103CA77677B}" destId="{4F49507F-0D48-42A7-A3A0-6A7DA8907BAE}" srcOrd="0" destOrd="0" presId="urn:microsoft.com/office/officeart/2011/layout/TabList"/>
    <dgm:cxn modelId="{E598C627-9BD1-4A67-B905-CBD982C2A909}" type="presParOf" srcId="{4F49507F-0D48-42A7-A3A0-6A7DA8907BAE}" destId="{3248AFD1-F155-42ED-8219-F63D837903B1}" srcOrd="0" destOrd="0" presId="urn:microsoft.com/office/officeart/2011/layout/TabList"/>
    <dgm:cxn modelId="{ECD03549-56EF-48F7-938B-CA32DB2EF6B9}" type="presParOf" srcId="{4F49507F-0D48-42A7-A3A0-6A7DA8907BAE}" destId="{E5EB61CC-5313-422F-932C-8BD1872BBB43}" srcOrd="1" destOrd="0" presId="urn:microsoft.com/office/officeart/2011/layout/TabList"/>
    <dgm:cxn modelId="{86019888-E892-4783-87DD-5F760D01B800}" type="presParOf" srcId="{4F49507F-0D48-42A7-A3A0-6A7DA8907BAE}" destId="{55DC6ABE-EA75-4619-80AA-F38D2D33766E}" srcOrd="2" destOrd="0" presId="urn:microsoft.com/office/officeart/2011/layout/TabList"/>
    <dgm:cxn modelId="{6F687FFE-0D92-476C-AF7E-28810979B5AF}" type="presParOf" srcId="{3CC08804-D909-40A2-937D-8103CA77677B}" destId="{EF63A0F1-E8F5-40D6-8B2C-3C5F7A9ED2DB}" srcOrd="1" destOrd="0" presId="urn:microsoft.com/office/officeart/2011/layout/TabList"/>
    <dgm:cxn modelId="{2DE3BD8E-37D5-4D14-AAE7-D288CAEF79A5}" type="presParOf" srcId="{3CC08804-D909-40A2-937D-8103CA77677B}" destId="{CD6AE26F-376C-4F07-A798-D02B0EB692FF}" srcOrd="2" destOrd="0" presId="urn:microsoft.com/office/officeart/2011/layout/TabList"/>
    <dgm:cxn modelId="{7F129679-8A65-4653-976F-6FE1B31AB9E3}" type="presParOf" srcId="{CD6AE26F-376C-4F07-A798-D02B0EB692FF}" destId="{7DCAD1D8-D7FE-468F-BCEC-A319DED2FE51}" srcOrd="0" destOrd="0" presId="urn:microsoft.com/office/officeart/2011/layout/TabList"/>
    <dgm:cxn modelId="{AFC1CB06-F977-4365-A529-1D9486491CD2}" type="presParOf" srcId="{CD6AE26F-376C-4F07-A798-D02B0EB692FF}" destId="{7BD810CA-6840-482D-8383-A42993209932}" srcOrd="1" destOrd="0" presId="urn:microsoft.com/office/officeart/2011/layout/TabList"/>
    <dgm:cxn modelId="{1DD39B43-19C4-450C-8844-14B977216C7D}" type="presParOf" srcId="{CD6AE26F-376C-4F07-A798-D02B0EB692FF}" destId="{A6F736BA-A119-4560-B9DC-586E04881D24}" srcOrd="2" destOrd="0" presId="urn:microsoft.com/office/officeart/2011/layout/TabList"/>
    <dgm:cxn modelId="{A4ADA5B4-0B1E-4281-9CC5-1797A024A92D}" type="presParOf" srcId="{3CC08804-D909-40A2-937D-8103CA77677B}" destId="{1910CE19-B0BC-472C-A786-4AEFED1408C2}" srcOrd="3" destOrd="0" presId="urn:microsoft.com/office/officeart/2011/layout/TabList"/>
    <dgm:cxn modelId="{08EAC542-528C-4B0C-8850-EF030003D8EF}" type="presParOf" srcId="{3CC08804-D909-40A2-937D-8103CA77677B}" destId="{1514066D-3FD8-40A8-B4FB-51B8558A1FB6}" srcOrd="4" destOrd="0" presId="urn:microsoft.com/office/officeart/2011/layout/TabList"/>
    <dgm:cxn modelId="{1A3F2CAE-5FB4-4DE2-8670-3980758D27D9}" type="presParOf" srcId="{1514066D-3FD8-40A8-B4FB-51B8558A1FB6}" destId="{BDA9B01A-D8A7-4061-8CE6-F595868DEADD}" srcOrd="0" destOrd="0" presId="urn:microsoft.com/office/officeart/2011/layout/TabList"/>
    <dgm:cxn modelId="{5EB717D1-83A4-4520-9886-CD8060C24EBF}" type="presParOf" srcId="{1514066D-3FD8-40A8-B4FB-51B8558A1FB6}" destId="{E7763CF9-6160-4B8E-B13E-1B0F453C4A1B}" srcOrd="1" destOrd="0" presId="urn:microsoft.com/office/officeart/2011/layout/TabList"/>
    <dgm:cxn modelId="{961F0E99-DCAF-4A73-A9CA-AFC639022557}" type="presParOf" srcId="{1514066D-3FD8-40A8-B4FB-51B8558A1FB6}" destId="{38AF22A6-372B-4EA6-A7F2-DEBCE624C7FA}" srcOrd="2" destOrd="0" presId="urn:microsoft.com/office/officeart/2011/layout/Tab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CBB39-30A4-4133-B6DC-3E4A33360ECB}" type="doc">
      <dgm:prSet loTypeId="urn:microsoft.com/office/officeart/2005/8/layout/hList9" loCatId="list" qsTypeId="urn:microsoft.com/office/officeart/2005/8/quickstyle/simple1" qsCatId="simple" csTypeId="urn:microsoft.com/office/officeart/2005/8/colors/colorful5" csCatId="colorful" phldr="1"/>
      <dgm:spPr/>
    </dgm:pt>
    <dgm:pt modelId="{43EF0FE1-39D5-42F2-BC2F-757914E3644A}">
      <dgm:prSet phldrT="[Text]"/>
      <dgm:spPr/>
      <dgm:t>
        <a:bodyPr/>
        <a:lstStyle/>
        <a:p>
          <a:r>
            <a:rPr lang="en-US" dirty="0"/>
            <a:t>Madagascar</a:t>
          </a:r>
        </a:p>
      </dgm:t>
    </dgm:pt>
    <dgm:pt modelId="{FA178727-6187-485F-A42E-933E4EA5F6C1}" type="parTrans" cxnId="{D423CA24-8152-4FEA-B857-46189BD064FE}">
      <dgm:prSet/>
      <dgm:spPr/>
      <dgm:t>
        <a:bodyPr/>
        <a:lstStyle/>
        <a:p>
          <a:endParaRPr lang="en-US"/>
        </a:p>
      </dgm:t>
    </dgm:pt>
    <dgm:pt modelId="{063167B8-F92F-467B-A227-A972BF54D560}" type="sibTrans" cxnId="{D423CA24-8152-4FEA-B857-46189BD064FE}">
      <dgm:prSet/>
      <dgm:spPr/>
      <dgm:t>
        <a:bodyPr/>
        <a:lstStyle/>
        <a:p>
          <a:endParaRPr lang="en-US"/>
        </a:p>
      </dgm:t>
    </dgm:pt>
    <dgm:pt modelId="{89EE84CD-79A7-43A9-85EE-85E56B4DB85C}">
      <dgm:prSet phldrT="[Text]"/>
      <dgm:spPr/>
      <dgm:t>
        <a:bodyPr/>
        <a:lstStyle/>
        <a:p>
          <a:r>
            <a:rPr lang="en-US" dirty="0"/>
            <a:t>Colombia</a:t>
          </a:r>
        </a:p>
      </dgm:t>
    </dgm:pt>
    <dgm:pt modelId="{419A3B2C-FEDA-47B4-8DD9-4D0B31E54672}" type="parTrans" cxnId="{5A966C0C-8988-410D-9A03-799166E150CF}">
      <dgm:prSet/>
      <dgm:spPr/>
      <dgm:t>
        <a:bodyPr/>
        <a:lstStyle/>
        <a:p>
          <a:endParaRPr lang="en-US"/>
        </a:p>
      </dgm:t>
    </dgm:pt>
    <dgm:pt modelId="{A6BF1C61-D887-40BF-8C65-FAF52E8A1B2F}" type="sibTrans" cxnId="{5A966C0C-8988-410D-9A03-799166E150CF}">
      <dgm:prSet/>
      <dgm:spPr/>
      <dgm:t>
        <a:bodyPr/>
        <a:lstStyle/>
        <a:p>
          <a:endParaRPr lang="en-US"/>
        </a:p>
      </dgm:t>
    </dgm:pt>
    <dgm:pt modelId="{818941DD-4630-46B4-8A8B-7B4DFAE8771E}">
      <dgm:prSet phldrT="[Text]"/>
      <dgm:spPr/>
      <dgm:t>
        <a:bodyPr/>
        <a:lstStyle/>
        <a:p>
          <a:r>
            <a:rPr lang="en-US" dirty="0"/>
            <a:t>Togo</a:t>
          </a:r>
        </a:p>
      </dgm:t>
    </dgm:pt>
    <dgm:pt modelId="{F0FC56E8-7820-46D2-AAC4-A81B7C1CB140}" type="parTrans" cxnId="{B5F01943-52C2-4FE3-A6A3-531EEEAC6A49}">
      <dgm:prSet/>
      <dgm:spPr/>
      <dgm:t>
        <a:bodyPr/>
        <a:lstStyle/>
        <a:p>
          <a:endParaRPr lang="en-US"/>
        </a:p>
      </dgm:t>
    </dgm:pt>
    <dgm:pt modelId="{B5A4F788-0F2A-47DF-B91F-1DF0D9D39BE5}" type="sibTrans" cxnId="{B5F01943-52C2-4FE3-A6A3-531EEEAC6A49}">
      <dgm:prSet/>
      <dgm:spPr/>
      <dgm:t>
        <a:bodyPr/>
        <a:lstStyle/>
        <a:p>
          <a:endParaRPr lang="en-US"/>
        </a:p>
      </dgm:t>
    </dgm:pt>
    <dgm:pt modelId="{177508B6-EE3A-443E-8D4C-E6125CB76EC4}">
      <dgm:prSet/>
      <dgm:spPr/>
      <dgm:t>
        <a:bodyPr/>
        <a:lstStyle/>
        <a:p>
          <a:r>
            <a:rPr lang="en-US" dirty="0"/>
            <a:t>implemented programs to familiarize the public sector with the SDGs through training sessions and capacity building seminars for government officials. </a:t>
          </a:r>
        </a:p>
      </dgm:t>
    </dgm:pt>
    <dgm:pt modelId="{00BD260B-8CDB-413C-8505-E4AF1766CA13}" type="parTrans" cxnId="{77C453CB-737C-4696-B1C6-7A69D2E6CEB4}">
      <dgm:prSet/>
      <dgm:spPr/>
      <dgm:t>
        <a:bodyPr/>
        <a:lstStyle/>
        <a:p>
          <a:endParaRPr lang="en-US"/>
        </a:p>
      </dgm:t>
    </dgm:pt>
    <dgm:pt modelId="{EF7DA65A-C7D9-4507-8E55-9151221181D4}" type="sibTrans" cxnId="{77C453CB-737C-4696-B1C6-7A69D2E6CEB4}">
      <dgm:prSet/>
      <dgm:spPr/>
      <dgm:t>
        <a:bodyPr/>
        <a:lstStyle/>
        <a:p>
          <a:endParaRPr lang="en-US"/>
        </a:p>
      </dgm:t>
    </dgm:pt>
    <dgm:pt modelId="{18C2F361-C72E-4773-A785-76C729B7187D}">
      <dgm:prSet/>
      <dgm:spPr/>
      <dgm:t>
        <a:bodyPr/>
        <a:lstStyle/>
        <a:p>
          <a:r>
            <a:rPr lang="en-US" dirty="0"/>
            <a:t>taken initiatives to create awareness among civil service employees to understand the importance of the SDGs and the need to include them in the policy-making process.</a:t>
          </a:r>
        </a:p>
      </dgm:t>
    </dgm:pt>
    <dgm:pt modelId="{4BAB73AE-0C6F-4137-93A5-6C0F39C67F66}" type="parTrans" cxnId="{B7783BB6-DA33-46EC-9854-A5913E76F5C8}">
      <dgm:prSet/>
      <dgm:spPr/>
      <dgm:t>
        <a:bodyPr/>
        <a:lstStyle/>
        <a:p>
          <a:endParaRPr lang="en-US"/>
        </a:p>
      </dgm:t>
    </dgm:pt>
    <dgm:pt modelId="{1986966B-DA43-4140-BE9D-C683EF9A4E11}" type="sibTrans" cxnId="{B7783BB6-DA33-46EC-9854-A5913E76F5C8}">
      <dgm:prSet/>
      <dgm:spPr/>
      <dgm:t>
        <a:bodyPr/>
        <a:lstStyle/>
        <a:p>
          <a:endParaRPr lang="en-US"/>
        </a:p>
      </dgm:t>
    </dgm:pt>
    <dgm:pt modelId="{B0DFA671-AA6D-4FF3-91C1-31DF15F092C9}">
      <dgm:prSet/>
      <dgm:spPr/>
      <dgm:t>
        <a:bodyPr/>
        <a:lstStyle/>
        <a:p>
          <a:r>
            <a:rPr lang="en-US" dirty="0"/>
            <a:t>implemented a national program for capacity-building and state modernization in support of SDGs, training on SDGs matrix and awareness campaigns with legislators, media and civil society.</a:t>
          </a:r>
        </a:p>
      </dgm:t>
    </dgm:pt>
    <dgm:pt modelId="{133BB823-902B-4FFA-B32B-0B3D1E6886D7}" type="parTrans" cxnId="{C99B33CF-B6F7-420D-8F94-AF291CB2746F}">
      <dgm:prSet/>
      <dgm:spPr/>
      <dgm:t>
        <a:bodyPr/>
        <a:lstStyle/>
        <a:p>
          <a:endParaRPr lang="en-US"/>
        </a:p>
      </dgm:t>
    </dgm:pt>
    <dgm:pt modelId="{D70811B9-4406-4DD2-B8C0-BEBE0FF939DD}" type="sibTrans" cxnId="{C99B33CF-B6F7-420D-8F94-AF291CB2746F}">
      <dgm:prSet/>
      <dgm:spPr/>
      <dgm:t>
        <a:bodyPr/>
        <a:lstStyle/>
        <a:p>
          <a:endParaRPr lang="en-US"/>
        </a:p>
      </dgm:t>
    </dgm:pt>
    <dgm:pt modelId="{54FD2416-1BF3-4588-BD36-CEFA77060F2F}" type="pres">
      <dgm:prSet presAssocID="{E2ACBB39-30A4-4133-B6DC-3E4A33360ECB}" presName="list" presStyleCnt="0">
        <dgm:presLayoutVars>
          <dgm:dir/>
          <dgm:animLvl val="lvl"/>
        </dgm:presLayoutVars>
      </dgm:prSet>
      <dgm:spPr/>
    </dgm:pt>
    <dgm:pt modelId="{43C79436-9380-46F0-9892-85AEE694D7CE}" type="pres">
      <dgm:prSet presAssocID="{43EF0FE1-39D5-42F2-BC2F-757914E3644A}" presName="posSpace" presStyleCnt="0"/>
      <dgm:spPr/>
    </dgm:pt>
    <dgm:pt modelId="{6AD0C1F6-0F50-4648-B04C-EAF419DC66E7}" type="pres">
      <dgm:prSet presAssocID="{43EF0FE1-39D5-42F2-BC2F-757914E3644A}" presName="vertFlow" presStyleCnt="0"/>
      <dgm:spPr/>
    </dgm:pt>
    <dgm:pt modelId="{A71247D4-A848-4692-9F6B-7FAFF0F262A0}" type="pres">
      <dgm:prSet presAssocID="{43EF0FE1-39D5-42F2-BC2F-757914E3644A}" presName="topSpace" presStyleCnt="0"/>
      <dgm:spPr/>
    </dgm:pt>
    <dgm:pt modelId="{CED9953F-C367-43DA-9A90-5F462AFA4F4B}" type="pres">
      <dgm:prSet presAssocID="{43EF0FE1-39D5-42F2-BC2F-757914E3644A}" presName="firstComp" presStyleCnt="0"/>
      <dgm:spPr/>
    </dgm:pt>
    <dgm:pt modelId="{379558F7-4C8D-424A-8AE2-8DF48B963122}" type="pres">
      <dgm:prSet presAssocID="{43EF0FE1-39D5-42F2-BC2F-757914E3644A}" presName="firstChild" presStyleLbl="bgAccFollowNode1" presStyleIdx="0" presStyleCnt="3"/>
      <dgm:spPr/>
    </dgm:pt>
    <dgm:pt modelId="{BEF3AC4D-F535-42D1-8CB6-5C44C366006D}" type="pres">
      <dgm:prSet presAssocID="{43EF0FE1-39D5-42F2-BC2F-757914E3644A}" presName="firstChildTx" presStyleLbl="bgAccFollowNode1" presStyleIdx="0" presStyleCnt="3">
        <dgm:presLayoutVars>
          <dgm:bulletEnabled val="1"/>
        </dgm:presLayoutVars>
      </dgm:prSet>
      <dgm:spPr/>
    </dgm:pt>
    <dgm:pt modelId="{15701203-BBFE-40BD-88C7-30B843445900}" type="pres">
      <dgm:prSet presAssocID="{43EF0FE1-39D5-42F2-BC2F-757914E3644A}" presName="negSpace" presStyleCnt="0"/>
      <dgm:spPr/>
    </dgm:pt>
    <dgm:pt modelId="{62C34036-2648-4289-B5F5-BEC986A6CA74}" type="pres">
      <dgm:prSet presAssocID="{43EF0FE1-39D5-42F2-BC2F-757914E3644A}" presName="circle" presStyleLbl="node1" presStyleIdx="0" presStyleCnt="3"/>
      <dgm:spPr/>
    </dgm:pt>
    <dgm:pt modelId="{CE70E9A6-202F-4555-81A3-4DC317E88382}" type="pres">
      <dgm:prSet presAssocID="{063167B8-F92F-467B-A227-A972BF54D560}" presName="transSpace" presStyleCnt="0"/>
      <dgm:spPr/>
    </dgm:pt>
    <dgm:pt modelId="{DB0FCA41-A273-459D-9914-F81D6E4F2CB6}" type="pres">
      <dgm:prSet presAssocID="{89EE84CD-79A7-43A9-85EE-85E56B4DB85C}" presName="posSpace" presStyleCnt="0"/>
      <dgm:spPr/>
    </dgm:pt>
    <dgm:pt modelId="{D0D45AEE-C0B0-4E50-A99C-D23DD88690AC}" type="pres">
      <dgm:prSet presAssocID="{89EE84CD-79A7-43A9-85EE-85E56B4DB85C}" presName="vertFlow" presStyleCnt="0"/>
      <dgm:spPr/>
    </dgm:pt>
    <dgm:pt modelId="{E5D41713-1BBA-4D7D-9246-BE6F4A70539E}" type="pres">
      <dgm:prSet presAssocID="{89EE84CD-79A7-43A9-85EE-85E56B4DB85C}" presName="topSpace" presStyleCnt="0"/>
      <dgm:spPr/>
    </dgm:pt>
    <dgm:pt modelId="{D0801968-0BC2-4222-9321-6DB1F8A474E0}" type="pres">
      <dgm:prSet presAssocID="{89EE84CD-79A7-43A9-85EE-85E56B4DB85C}" presName="firstComp" presStyleCnt="0"/>
      <dgm:spPr/>
    </dgm:pt>
    <dgm:pt modelId="{B8A46868-2D23-4DD7-9755-5EE7A7583AD4}" type="pres">
      <dgm:prSet presAssocID="{89EE84CD-79A7-43A9-85EE-85E56B4DB85C}" presName="firstChild" presStyleLbl="bgAccFollowNode1" presStyleIdx="1" presStyleCnt="3"/>
      <dgm:spPr/>
    </dgm:pt>
    <dgm:pt modelId="{00CCB476-EAB0-43CF-AF7C-AD32CB070CE0}" type="pres">
      <dgm:prSet presAssocID="{89EE84CD-79A7-43A9-85EE-85E56B4DB85C}" presName="firstChildTx" presStyleLbl="bgAccFollowNode1" presStyleIdx="1" presStyleCnt="3">
        <dgm:presLayoutVars>
          <dgm:bulletEnabled val="1"/>
        </dgm:presLayoutVars>
      </dgm:prSet>
      <dgm:spPr/>
    </dgm:pt>
    <dgm:pt modelId="{573FBD68-F45E-4A05-B8A4-4226A19CEE37}" type="pres">
      <dgm:prSet presAssocID="{89EE84CD-79A7-43A9-85EE-85E56B4DB85C}" presName="negSpace" presStyleCnt="0"/>
      <dgm:spPr/>
    </dgm:pt>
    <dgm:pt modelId="{1A6E9A3C-5AE8-4C42-980B-B796C506E47A}" type="pres">
      <dgm:prSet presAssocID="{89EE84CD-79A7-43A9-85EE-85E56B4DB85C}" presName="circle" presStyleLbl="node1" presStyleIdx="1" presStyleCnt="3"/>
      <dgm:spPr/>
    </dgm:pt>
    <dgm:pt modelId="{DB4DC671-04FC-4901-8743-E5A1494C0CBE}" type="pres">
      <dgm:prSet presAssocID="{A6BF1C61-D887-40BF-8C65-FAF52E8A1B2F}" presName="transSpace" presStyleCnt="0"/>
      <dgm:spPr/>
    </dgm:pt>
    <dgm:pt modelId="{A9335AE1-921B-4A4B-8995-90F557078EE3}" type="pres">
      <dgm:prSet presAssocID="{818941DD-4630-46B4-8A8B-7B4DFAE8771E}" presName="posSpace" presStyleCnt="0"/>
      <dgm:spPr/>
    </dgm:pt>
    <dgm:pt modelId="{BF1936C9-3C61-441D-A719-37235E4ACA7C}" type="pres">
      <dgm:prSet presAssocID="{818941DD-4630-46B4-8A8B-7B4DFAE8771E}" presName="vertFlow" presStyleCnt="0"/>
      <dgm:spPr/>
    </dgm:pt>
    <dgm:pt modelId="{53A2B9F1-BB84-409A-B7D6-F4B2E75EFADD}" type="pres">
      <dgm:prSet presAssocID="{818941DD-4630-46B4-8A8B-7B4DFAE8771E}" presName="topSpace" presStyleCnt="0"/>
      <dgm:spPr/>
    </dgm:pt>
    <dgm:pt modelId="{0EDF4BA0-AAA7-4406-AC36-ECAD38F5E0FB}" type="pres">
      <dgm:prSet presAssocID="{818941DD-4630-46B4-8A8B-7B4DFAE8771E}" presName="firstComp" presStyleCnt="0"/>
      <dgm:spPr/>
    </dgm:pt>
    <dgm:pt modelId="{CFA472AC-E169-4D26-8C08-9DBC055618F0}" type="pres">
      <dgm:prSet presAssocID="{818941DD-4630-46B4-8A8B-7B4DFAE8771E}" presName="firstChild" presStyleLbl="bgAccFollowNode1" presStyleIdx="2" presStyleCnt="3"/>
      <dgm:spPr/>
    </dgm:pt>
    <dgm:pt modelId="{FC748C7D-6069-4ADE-B369-0BF6D57976AB}" type="pres">
      <dgm:prSet presAssocID="{818941DD-4630-46B4-8A8B-7B4DFAE8771E}" presName="firstChildTx" presStyleLbl="bgAccFollowNode1" presStyleIdx="2" presStyleCnt="3">
        <dgm:presLayoutVars>
          <dgm:bulletEnabled val="1"/>
        </dgm:presLayoutVars>
      </dgm:prSet>
      <dgm:spPr/>
    </dgm:pt>
    <dgm:pt modelId="{E33DB8F4-0E72-4766-A84D-DDCF00032077}" type="pres">
      <dgm:prSet presAssocID="{818941DD-4630-46B4-8A8B-7B4DFAE8771E}" presName="negSpace" presStyleCnt="0"/>
      <dgm:spPr/>
    </dgm:pt>
    <dgm:pt modelId="{1525A805-A6FE-444A-A2D4-255BAA892964}" type="pres">
      <dgm:prSet presAssocID="{818941DD-4630-46B4-8A8B-7B4DFAE8771E}" presName="circle" presStyleLbl="node1" presStyleIdx="2" presStyleCnt="3"/>
      <dgm:spPr/>
    </dgm:pt>
  </dgm:ptLst>
  <dgm:cxnLst>
    <dgm:cxn modelId="{5A966C0C-8988-410D-9A03-799166E150CF}" srcId="{E2ACBB39-30A4-4133-B6DC-3E4A33360ECB}" destId="{89EE84CD-79A7-43A9-85EE-85E56B4DB85C}" srcOrd="1" destOrd="0" parTransId="{419A3B2C-FEDA-47B4-8DD9-4D0B31E54672}" sibTransId="{A6BF1C61-D887-40BF-8C65-FAF52E8A1B2F}"/>
    <dgm:cxn modelId="{E25E850D-A032-403B-8380-F552CA9888FE}" type="presOf" srcId="{B0DFA671-AA6D-4FF3-91C1-31DF15F092C9}" destId="{CFA472AC-E169-4D26-8C08-9DBC055618F0}" srcOrd="0" destOrd="0" presId="urn:microsoft.com/office/officeart/2005/8/layout/hList9"/>
    <dgm:cxn modelId="{7DD47011-C454-4890-817B-734984248713}" type="presOf" srcId="{18C2F361-C72E-4773-A785-76C729B7187D}" destId="{00CCB476-EAB0-43CF-AF7C-AD32CB070CE0}" srcOrd="1" destOrd="0" presId="urn:microsoft.com/office/officeart/2005/8/layout/hList9"/>
    <dgm:cxn modelId="{D423CA24-8152-4FEA-B857-46189BD064FE}" srcId="{E2ACBB39-30A4-4133-B6DC-3E4A33360ECB}" destId="{43EF0FE1-39D5-42F2-BC2F-757914E3644A}" srcOrd="0" destOrd="0" parTransId="{FA178727-6187-485F-A42E-933E4EA5F6C1}" sibTransId="{063167B8-F92F-467B-A227-A972BF54D560}"/>
    <dgm:cxn modelId="{F7C5E52C-D807-4BE5-8089-01E330FA45A7}" type="presOf" srcId="{B0DFA671-AA6D-4FF3-91C1-31DF15F092C9}" destId="{FC748C7D-6069-4ADE-B369-0BF6D57976AB}" srcOrd="1" destOrd="0" presId="urn:microsoft.com/office/officeart/2005/8/layout/hList9"/>
    <dgm:cxn modelId="{B5F01943-52C2-4FE3-A6A3-531EEEAC6A49}" srcId="{E2ACBB39-30A4-4133-B6DC-3E4A33360ECB}" destId="{818941DD-4630-46B4-8A8B-7B4DFAE8771E}" srcOrd="2" destOrd="0" parTransId="{F0FC56E8-7820-46D2-AAC4-A81B7C1CB140}" sibTransId="{B5A4F788-0F2A-47DF-B91F-1DF0D9D39BE5}"/>
    <dgm:cxn modelId="{4FD9A043-40FD-4737-AFF7-FBE365E982B5}" type="presOf" srcId="{177508B6-EE3A-443E-8D4C-E6125CB76EC4}" destId="{BEF3AC4D-F535-42D1-8CB6-5C44C366006D}" srcOrd="1" destOrd="0" presId="urn:microsoft.com/office/officeart/2005/8/layout/hList9"/>
    <dgm:cxn modelId="{44868B49-B87A-4F64-B779-F473F954B541}" type="presOf" srcId="{E2ACBB39-30A4-4133-B6DC-3E4A33360ECB}" destId="{54FD2416-1BF3-4588-BD36-CEFA77060F2F}" srcOrd="0" destOrd="0" presId="urn:microsoft.com/office/officeart/2005/8/layout/hList9"/>
    <dgm:cxn modelId="{E7C0236D-48D1-4ADA-9CC5-1580D77C8C78}" type="presOf" srcId="{18C2F361-C72E-4773-A785-76C729B7187D}" destId="{B8A46868-2D23-4DD7-9755-5EE7A7583AD4}" srcOrd="0" destOrd="0" presId="urn:microsoft.com/office/officeart/2005/8/layout/hList9"/>
    <dgm:cxn modelId="{3485C28D-609A-4F86-974A-8FFF92A125E3}" type="presOf" srcId="{818941DD-4630-46B4-8A8B-7B4DFAE8771E}" destId="{1525A805-A6FE-444A-A2D4-255BAA892964}" srcOrd="0" destOrd="0" presId="urn:microsoft.com/office/officeart/2005/8/layout/hList9"/>
    <dgm:cxn modelId="{DC00F792-EA63-4DE7-B149-8D418A2285BF}" type="presOf" srcId="{89EE84CD-79A7-43A9-85EE-85E56B4DB85C}" destId="{1A6E9A3C-5AE8-4C42-980B-B796C506E47A}" srcOrd="0" destOrd="0" presId="urn:microsoft.com/office/officeart/2005/8/layout/hList9"/>
    <dgm:cxn modelId="{B7783BB6-DA33-46EC-9854-A5913E76F5C8}" srcId="{89EE84CD-79A7-43A9-85EE-85E56B4DB85C}" destId="{18C2F361-C72E-4773-A785-76C729B7187D}" srcOrd="0" destOrd="0" parTransId="{4BAB73AE-0C6F-4137-93A5-6C0F39C67F66}" sibTransId="{1986966B-DA43-4140-BE9D-C683EF9A4E11}"/>
    <dgm:cxn modelId="{77C453CB-737C-4696-B1C6-7A69D2E6CEB4}" srcId="{43EF0FE1-39D5-42F2-BC2F-757914E3644A}" destId="{177508B6-EE3A-443E-8D4C-E6125CB76EC4}" srcOrd="0" destOrd="0" parTransId="{00BD260B-8CDB-413C-8505-E4AF1766CA13}" sibTransId="{EF7DA65A-C7D9-4507-8E55-9151221181D4}"/>
    <dgm:cxn modelId="{C99B33CF-B6F7-420D-8F94-AF291CB2746F}" srcId="{818941DD-4630-46B4-8A8B-7B4DFAE8771E}" destId="{B0DFA671-AA6D-4FF3-91C1-31DF15F092C9}" srcOrd="0" destOrd="0" parTransId="{133BB823-902B-4FFA-B32B-0B3D1E6886D7}" sibTransId="{D70811B9-4406-4DD2-B8C0-BEBE0FF939DD}"/>
    <dgm:cxn modelId="{A08501DD-2C69-4567-8B1A-3C0B6E6EFDB4}" type="presOf" srcId="{43EF0FE1-39D5-42F2-BC2F-757914E3644A}" destId="{62C34036-2648-4289-B5F5-BEC986A6CA74}" srcOrd="0" destOrd="0" presId="urn:microsoft.com/office/officeart/2005/8/layout/hList9"/>
    <dgm:cxn modelId="{F5F2ECEE-EEE2-4992-9550-99A52B0DD6F9}" type="presOf" srcId="{177508B6-EE3A-443E-8D4C-E6125CB76EC4}" destId="{379558F7-4C8D-424A-8AE2-8DF48B963122}" srcOrd="0" destOrd="0" presId="urn:microsoft.com/office/officeart/2005/8/layout/hList9"/>
    <dgm:cxn modelId="{8CB66861-849F-4CCF-A39D-0AEC62CAF46B}" type="presParOf" srcId="{54FD2416-1BF3-4588-BD36-CEFA77060F2F}" destId="{43C79436-9380-46F0-9892-85AEE694D7CE}" srcOrd="0" destOrd="0" presId="urn:microsoft.com/office/officeart/2005/8/layout/hList9"/>
    <dgm:cxn modelId="{68C6BB40-8491-4874-8FE1-EE7F723D7924}" type="presParOf" srcId="{54FD2416-1BF3-4588-BD36-CEFA77060F2F}" destId="{6AD0C1F6-0F50-4648-B04C-EAF419DC66E7}" srcOrd="1" destOrd="0" presId="urn:microsoft.com/office/officeart/2005/8/layout/hList9"/>
    <dgm:cxn modelId="{6578F303-9A83-4FBD-950D-E6CB62441BA8}" type="presParOf" srcId="{6AD0C1F6-0F50-4648-B04C-EAF419DC66E7}" destId="{A71247D4-A848-4692-9F6B-7FAFF0F262A0}" srcOrd="0" destOrd="0" presId="urn:microsoft.com/office/officeart/2005/8/layout/hList9"/>
    <dgm:cxn modelId="{93FEF010-CBAB-41C8-AE60-4B68048BE6A9}" type="presParOf" srcId="{6AD0C1F6-0F50-4648-B04C-EAF419DC66E7}" destId="{CED9953F-C367-43DA-9A90-5F462AFA4F4B}" srcOrd="1" destOrd="0" presId="urn:microsoft.com/office/officeart/2005/8/layout/hList9"/>
    <dgm:cxn modelId="{C4DB8F3C-51FE-4383-8CC8-0FA2171C29E7}" type="presParOf" srcId="{CED9953F-C367-43DA-9A90-5F462AFA4F4B}" destId="{379558F7-4C8D-424A-8AE2-8DF48B963122}" srcOrd="0" destOrd="0" presId="urn:microsoft.com/office/officeart/2005/8/layout/hList9"/>
    <dgm:cxn modelId="{8DDEDD52-BC59-445B-ADB8-303A53E77A41}" type="presParOf" srcId="{CED9953F-C367-43DA-9A90-5F462AFA4F4B}" destId="{BEF3AC4D-F535-42D1-8CB6-5C44C366006D}" srcOrd="1" destOrd="0" presId="urn:microsoft.com/office/officeart/2005/8/layout/hList9"/>
    <dgm:cxn modelId="{DCCE2279-E489-4416-877A-0A72AF1099ED}" type="presParOf" srcId="{54FD2416-1BF3-4588-BD36-CEFA77060F2F}" destId="{15701203-BBFE-40BD-88C7-30B843445900}" srcOrd="2" destOrd="0" presId="urn:microsoft.com/office/officeart/2005/8/layout/hList9"/>
    <dgm:cxn modelId="{A8A65AB5-C6E8-4389-A2EA-DB6FCF1485D0}" type="presParOf" srcId="{54FD2416-1BF3-4588-BD36-CEFA77060F2F}" destId="{62C34036-2648-4289-B5F5-BEC986A6CA74}" srcOrd="3" destOrd="0" presId="urn:microsoft.com/office/officeart/2005/8/layout/hList9"/>
    <dgm:cxn modelId="{845B6182-A4AE-4991-BD3C-522A2004D030}" type="presParOf" srcId="{54FD2416-1BF3-4588-BD36-CEFA77060F2F}" destId="{CE70E9A6-202F-4555-81A3-4DC317E88382}" srcOrd="4" destOrd="0" presId="urn:microsoft.com/office/officeart/2005/8/layout/hList9"/>
    <dgm:cxn modelId="{7EFE14E8-0EF1-498B-9786-782F81CE383A}" type="presParOf" srcId="{54FD2416-1BF3-4588-BD36-CEFA77060F2F}" destId="{DB0FCA41-A273-459D-9914-F81D6E4F2CB6}" srcOrd="5" destOrd="0" presId="urn:microsoft.com/office/officeart/2005/8/layout/hList9"/>
    <dgm:cxn modelId="{84FF95C9-37C2-4A31-AC2E-FD505396C898}" type="presParOf" srcId="{54FD2416-1BF3-4588-BD36-CEFA77060F2F}" destId="{D0D45AEE-C0B0-4E50-A99C-D23DD88690AC}" srcOrd="6" destOrd="0" presId="urn:microsoft.com/office/officeart/2005/8/layout/hList9"/>
    <dgm:cxn modelId="{EFE3E340-467B-4092-8C90-41936E789555}" type="presParOf" srcId="{D0D45AEE-C0B0-4E50-A99C-D23DD88690AC}" destId="{E5D41713-1BBA-4D7D-9246-BE6F4A70539E}" srcOrd="0" destOrd="0" presId="urn:microsoft.com/office/officeart/2005/8/layout/hList9"/>
    <dgm:cxn modelId="{9BA2ADD7-CC3A-4BD5-949F-29AE29CE0FA9}" type="presParOf" srcId="{D0D45AEE-C0B0-4E50-A99C-D23DD88690AC}" destId="{D0801968-0BC2-4222-9321-6DB1F8A474E0}" srcOrd="1" destOrd="0" presId="urn:microsoft.com/office/officeart/2005/8/layout/hList9"/>
    <dgm:cxn modelId="{08691A8F-6128-4789-ADD3-ADA5A3126D88}" type="presParOf" srcId="{D0801968-0BC2-4222-9321-6DB1F8A474E0}" destId="{B8A46868-2D23-4DD7-9755-5EE7A7583AD4}" srcOrd="0" destOrd="0" presId="urn:microsoft.com/office/officeart/2005/8/layout/hList9"/>
    <dgm:cxn modelId="{6EBA3F21-2F57-49BB-8FF6-8EF48ACB3705}" type="presParOf" srcId="{D0801968-0BC2-4222-9321-6DB1F8A474E0}" destId="{00CCB476-EAB0-43CF-AF7C-AD32CB070CE0}" srcOrd="1" destOrd="0" presId="urn:microsoft.com/office/officeart/2005/8/layout/hList9"/>
    <dgm:cxn modelId="{3833A2F1-F1E7-487F-9929-8AA589C97C81}" type="presParOf" srcId="{54FD2416-1BF3-4588-BD36-CEFA77060F2F}" destId="{573FBD68-F45E-4A05-B8A4-4226A19CEE37}" srcOrd="7" destOrd="0" presId="urn:microsoft.com/office/officeart/2005/8/layout/hList9"/>
    <dgm:cxn modelId="{00DA7A60-4AC8-4E60-8506-7C244BE53DF3}" type="presParOf" srcId="{54FD2416-1BF3-4588-BD36-CEFA77060F2F}" destId="{1A6E9A3C-5AE8-4C42-980B-B796C506E47A}" srcOrd="8" destOrd="0" presId="urn:microsoft.com/office/officeart/2005/8/layout/hList9"/>
    <dgm:cxn modelId="{861B0D06-3909-4E11-B670-6920B8DB378B}" type="presParOf" srcId="{54FD2416-1BF3-4588-BD36-CEFA77060F2F}" destId="{DB4DC671-04FC-4901-8743-E5A1494C0CBE}" srcOrd="9" destOrd="0" presId="urn:microsoft.com/office/officeart/2005/8/layout/hList9"/>
    <dgm:cxn modelId="{C12FDB2F-4B6D-4D57-B8DC-B0945AA20036}" type="presParOf" srcId="{54FD2416-1BF3-4588-BD36-CEFA77060F2F}" destId="{A9335AE1-921B-4A4B-8995-90F557078EE3}" srcOrd="10" destOrd="0" presId="urn:microsoft.com/office/officeart/2005/8/layout/hList9"/>
    <dgm:cxn modelId="{19F6ECDB-34AC-4CF0-8B71-6BFEA7C29749}" type="presParOf" srcId="{54FD2416-1BF3-4588-BD36-CEFA77060F2F}" destId="{BF1936C9-3C61-441D-A719-37235E4ACA7C}" srcOrd="11" destOrd="0" presId="urn:microsoft.com/office/officeart/2005/8/layout/hList9"/>
    <dgm:cxn modelId="{54DC7CB9-75B8-4654-9993-B9050FECBE3F}" type="presParOf" srcId="{BF1936C9-3C61-441D-A719-37235E4ACA7C}" destId="{53A2B9F1-BB84-409A-B7D6-F4B2E75EFADD}" srcOrd="0" destOrd="0" presId="urn:microsoft.com/office/officeart/2005/8/layout/hList9"/>
    <dgm:cxn modelId="{0CFFFAF0-9727-4418-A1EC-3498237379C9}" type="presParOf" srcId="{BF1936C9-3C61-441D-A719-37235E4ACA7C}" destId="{0EDF4BA0-AAA7-4406-AC36-ECAD38F5E0FB}" srcOrd="1" destOrd="0" presId="urn:microsoft.com/office/officeart/2005/8/layout/hList9"/>
    <dgm:cxn modelId="{FC6A912F-8D9A-4C1A-90CF-D379ACB0902B}" type="presParOf" srcId="{0EDF4BA0-AAA7-4406-AC36-ECAD38F5E0FB}" destId="{CFA472AC-E169-4D26-8C08-9DBC055618F0}" srcOrd="0" destOrd="0" presId="urn:microsoft.com/office/officeart/2005/8/layout/hList9"/>
    <dgm:cxn modelId="{096F18B9-1833-4044-ABD5-C55C407F8AA7}" type="presParOf" srcId="{0EDF4BA0-AAA7-4406-AC36-ECAD38F5E0FB}" destId="{FC748C7D-6069-4ADE-B369-0BF6D57976AB}" srcOrd="1" destOrd="0" presId="urn:microsoft.com/office/officeart/2005/8/layout/hList9"/>
    <dgm:cxn modelId="{1D0C86E5-18D2-4AC8-BF5C-FBE8C47F47E0}" type="presParOf" srcId="{54FD2416-1BF3-4588-BD36-CEFA77060F2F}" destId="{E33DB8F4-0E72-4766-A84D-DDCF00032077}" srcOrd="12" destOrd="0" presId="urn:microsoft.com/office/officeart/2005/8/layout/hList9"/>
    <dgm:cxn modelId="{252C3317-0893-4851-80CF-A0AA1AAC6DF4}" type="presParOf" srcId="{54FD2416-1BF3-4588-BD36-CEFA77060F2F}" destId="{1525A805-A6FE-444A-A2D4-255BAA892964}" srcOrd="1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2DA70C-DE5B-43DE-98C5-99238240A2C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852E59F-F49E-4EE6-B1FD-8371E1383257}">
      <dgm:prSet phldrT="[Text]"/>
      <dgm:spPr/>
      <dgm:t>
        <a:bodyPr/>
        <a:lstStyle/>
        <a:p>
          <a:r>
            <a:rPr lang="en-US" dirty="0"/>
            <a:t>UCLG</a:t>
          </a:r>
        </a:p>
      </dgm:t>
    </dgm:pt>
    <dgm:pt modelId="{98E5C035-3DD7-461C-B062-EBCE1747E050}" type="parTrans" cxnId="{0ECA96B8-9502-428A-8784-FFEB7F3C3E89}">
      <dgm:prSet/>
      <dgm:spPr/>
      <dgm:t>
        <a:bodyPr/>
        <a:lstStyle/>
        <a:p>
          <a:endParaRPr lang="en-US"/>
        </a:p>
      </dgm:t>
    </dgm:pt>
    <dgm:pt modelId="{7924E7C7-0E51-4E4F-90D9-51CF03EBA75E}" type="sibTrans" cxnId="{0ECA96B8-9502-428A-8784-FFEB7F3C3E89}">
      <dgm:prSet/>
      <dgm:spPr/>
      <dgm:t>
        <a:bodyPr/>
        <a:lstStyle/>
        <a:p>
          <a:endParaRPr lang="en-US"/>
        </a:p>
      </dgm:t>
    </dgm:pt>
    <dgm:pt modelId="{F9B67E40-EF39-4E76-B602-9A8274B5269E}">
      <dgm:prSet phldrT="[Text]"/>
      <dgm:spPr/>
      <dgm:t>
        <a:bodyPr/>
        <a:lstStyle/>
        <a:p>
          <a:r>
            <a:rPr lang="en-US" dirty="0"/>
            <a:t>organized numerous seminars, retreats, and activities aimed at helping local governments localize the SDGs and help them plan for their implementation.</a:t>
          </a:r>
        </a:p>
      </dgm:t>
    </dgm:pt>
    <dgm:pt modelId="{DC862A1D-FFB4-48DC-95C0-F92FBCB10FD7}" type="parTrans" cxnId="{9EA65831-48B3-4A71-A12F-228FFCAD8F9F}">
      <dgm:prSet/>
      <dgm:spPr/>
      <dgm:t>
        <a:bodyPr/>
        <a:lstStyle/>
        <a:p>
          <a:endParaRPr lang="en-US"/>
        </a:p>
      </dgm:t>
    </dgm:pt>
    <dgm:pt modelId="{6B3119D2-D2AC-4829-94F0-429A800AA3D4}" type="sibTrans" cxnId="{9EA65831-48B3-4A71-A12F-228FFCAD8F9F}">
      <dgm:prSet/>
      <dgm:spPr/>
      <dgm:t>
        <a:bodyPr/>
        <a:lstStyle/>
        <a:p>
          <a:endParaRPr lang="en-US"/>
        </a:p>
      </dgm:t>
    </dgm:pt>
    <dgm:pt modelId="{D2900F80-7A31-4559-BBE3-A368B99DA871}" type="pres">
      <dgm:prSet presAssocID="{F32DA70C-DE5B-43DE-98C5-99238240A2C2}" presName="list" presStyleCnt="0">
        <dgm:presLayoutVars>
          <dgm:dir/>
          <dgm:animLvl val="lvl"/>
        </dgm:presLayoutVars>
      </dgm:prSet>
      <dgm:spPr/>
    </dgm:pt>
    <dgm:pt modelId="{592E9D14-EF20-4C47-973E-38BB69296A03}" type="pres">
      <dgm:prSet presAssocID="{A852E59F-F49E-4EE6-B1FD-8371E1383257}" presName="posSpace" presStyleCnt="0"/>
      <dgm:spPr/>
    </dgm:pt>
    <dgm:pt modelId="{5146E2DF-4B08-4F5E-BCAA-A2B656E7F190}" type="pres">
      <dgm:prSet presAssocID="{A852E59F-F49E-4EE6-B1FD-8371E1383257}" presName="vertFlow" presStyleCnt="0"/>
      <dgm:spPr/>
    </dgm:pt>
    <dgm:pt modelId="{7D694E68-2E12-49D7-A810-87FF747A22F2}" type="pres">
      <dgm:prSet presAssocID="{A852E59F-F49E-4EE6-B1FD-8371E1383257}" presName="topSpace" presStyleCnt="0"/>
      <dgm:spPr/>
    </dgm:pt>
    <dgm:pt modelId="{2FB63AFD-21C3-4479-86F3-3A35C857D337}" type="pres">
      <dgm:prSet presAssocID="{A852E59F-F49E-4EE6-B1FD-8371E1383257}" presName="firstComp" presStyleCnt="0"/>
      <dgm:spPr/>
    </dgm:pt>
    <dgm:pt modelId="{1153DDCD-D28E-44C2-9205-8B7C30256B5E}" type="pres">
      <dgm:prSet presAssocID="{A852E59F-F49E-4EE6-B1FD-8371E1383257}" presName="firstChild" presStyleLbl="bgAccFollowNode1" presStyleIdx="0" presStyleCnt="1" custScaleX="103853" custScaleY="118810" custLinFactNeighborX="-1873" custLinFactNeighborY="13234"/>
      <dgm:spPr/>
    </dgm:pt>
    <dgm:pt modelId="{0F3458DC-DE1C-4074-BAC8-EB016BFF2C12}" type="pres">
      <dgm:prSet presAssocID="{A852E59F-F49E-4EE6-B1FD-8371E1383257}" presName="firstChildTx" presStyleLbl="bgAccFollowNode1" presStyleIdx="0" presStyleCnt="1">
        <dgm:presLayoutVars>
          <dgm:bulletEnabled val="1"/>
        </dgm:presLayoutVars>
      </dgm:prSet>
      <dgm:spPr/>
    </dgm:pt>
    <dgm:pt modelId="{B4279539-AFC4-4B9B-BFDE-2DFFD0068E0D}" type="pres">
      <dgm:prSet presAssocID="{A852E59F-F49E-4EE6-B1FD-8371E1383257}" presName="negSpace" presStyleCnt="0"/>
      <dgm:spPr/>
    </dgm:pt>
    <dgm:pt modelId="{4663E2E2-9807-47EE-9488-8B26E02A8CCE}" type="pres">
      <dgm:prSet presAssocID="{A852E59F-F49E-4EE6-B1FD-8371E1383257}" presName="circle" presStyleLbl="node1" presStyleIdx="0" presStyleCnt="1" custLinFactNeighborX="-2468" custLinFactNeighborY="-8649"/>
      <dgm:spPr/>
    </dgm:pt>
  </dgm:ptLst>
  <dgm:cxnLst>
    <dgm:cxn modelId="{9EA65831-48B3-4A71-A12F-228FFCAD8F9F}" srcId="{A852E59F-F49E-4EE6-B1FD-8371E1383257}" destId="{F9B67E40-EF39-4E76-B602-9A8274B5269E}" srcOrd="0" destOrd="0" parTransId="{DC862A1D-FFB4-48DC-95C0-F92FBCB10FD7}" sibTransId="{6B3119D2-D2AC-4829-94F0-429A800AA3D4}"/>
    <dgm:cxn modelId="{DFB80D5C-D036-4A39-B04F-A0C7E76CC302}" type="presOf" srcId="{F32DA70C-DE5B-43DE-98C5-99238240A2C2}" destId="{D2900F80-7A31-4559-BBE3-A368B99DA871}" srcOrd="0" destOrd="0" presId="urn:microsoft.com/office/officeart/2005/8/layout/hList9"/>
    <dgm:cxn modelId="{546D1562-49E0-40F6-BEBB-4314AC33F3B2}" type="presOf" srcId="{A852E59F-F49E-4EE6-B1FD-8371E1383257}" destId="{4663E2E2-9807-47EE-9488-8B26E02A8CCE}" srcOrd="0" destOrd="0" presId="urn:microsoft.com/office/officeart/2005/8/layout/hList9"/>
    <dgm:cxn modelId="{63BF786B-28A9-4CC9-A356-E064632842A4}" type="presOf" srcId="{F9B67E40-EF39-4E76-B602-9A8274B5269E}" destId="{1153DDCD-D28E-44C2-9205-8B7C30256B5E}" srcOrd="0" destOrd="0" presId="urn:microsoft.com/office/officeart/2005/8/layout/hList9"/>
    <dgm:cxn modelId="{02C4487D-0908-40F7-958B-245216E339D0}" type="presOf" srcId="{F9B67E40-EF39-4E76-B602-9A8274B5269E}" destId="{0F3458DC-DE1C-4074-BAC8-EB016BFF2C12}" srcOrd="1" destOrd="0" presId="urn:microsoft.com/office/officeart/2005/8/layout/hList9"/>
    <dgm:cxn modelId="{0ECA96B8-9502-428A-8784-FFEB7F3C3E89}" srcId="{F32DA70C-DE5B-43DE-98C5-99238240A2C2}" destId="{A852E59F-F49E-4EE6-B1FD-8371E1383257}" srcOrd="0" destOrd="0" parTransId="{98E5C035-3DD7-461C-B062-EBCE1747E050}" sibTransId="{7924E7C7-0E51-4E4F-90D9-51CF03EBA75E}"/>
    <dgm:cxn modelId="{AC840543-27AF-472D-9E28-79CB64FB82EC}" type="presParOf" srcId="{D2900F80-7A31-4559-BBE3-A368B99DA871}" destId="{592E9D14-EF20-4C47-973E-38BB69296A03}" srcOrd="0" destOrd="0" presId="urn:microsoft.com/office/officeart/2005/8/layout/hList9"/>
    <dgm:cxn modelId="{0B8B06AA-9255-41B5-AA9A-5268407AC62F}" type="presParOf" srcId="{D2900F80-7A31-4559-BBE3-A368B99DA871}" destId="{5146E2DF-4B08-4F5E-BCAA-A2B656E7F190}" srcOrd="1" destOrd="0" presId="urn:microsoft.com/office/officeart/2005/8/layout/hList9"/>
    <dgm:cxn modelId="{EB385826-5495-4166-86B5-C368E7B28322}" type="presParOf" srcId="{5146E2DF-4B08-4F5E-BCAA-A2B656E7F190}" destId="{7D694E68-2E12-49D7-A810-87FF747A22F2}" srcOrd="0" destOrd="0" presId="urn:microsoft.com/office/officeart/2005/8/layout/hList9"/>
    <dgm:cxn modelId="{2AF0E274-7E7E-4F5D-9E03-126D92B97E10}" type="presParOf" srcId="{5146E2DF-4B08-4F5E-BCAA-A2B656E7F190}" destId="{2FB63AFD-21C3-4479-86F3-3A35C857D337}" srcOrd="1" destOrd="0" presId="urn:microsoft.com/office/officeart/2005/8/layout/hList9"/>
    <dgm:cxn modelId="{63CB4CA6-1148-46FB-A764-8ABDACB00E91}" type="presParOf" srcId="{2FB63AFD-21C3-4479-86F3-3A35C857D337}" destId="{1153DDCD-D28E-44C2-9205-8B7C30256B5E}" srcOrd="0" destOrd="0" presId="urn:microsoft.com/office/officeart/2005/8/layout/hList9"/>
    <dgm:cxn modelId="{B1829D53-F49A-42A2-83CC-7F149375C76D}" type="presParOf" srcId="{2FB63AFD-21C3-4479-86F3-3A35C857D337}" destId="{0F3458DC-DE1C-4074-BAC8-EB016BFF2C12}" srcOrd="1" destOrd="0" presId="urn:microsoft.com/office/officeart/2005/8/layout/hList9"/>
    <dgm:cxn modelId="{CC31FD75-56A4-4F18-8795-C7FF7892B748}" type="presParOf" srcId="{D2900F80-7A31-4559-BBE3-A368B99DA871}" destId="{B4279539-AFC4-4B9B-BFDE-2DFFD0068E0D}" srcOrd="2" destOrd="0" presId="urn:microsoft.com/office/officeart/2005/8/layout/hList9"/>
    <dgm:cxn modelId="{41AD90A5-B2BD-4FD2-9AF6-97B82EFF8EF7}" type="presParOf" srcId="{D2900F80-7A31-4559-BBE3-A368B99DA871}" destId="{4663E2E2-9807-47EE-9488-8B26E02A8CCE}" srcOrd="3"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54380-1133-4BF5-80E1-6FEFB642200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58F9A5D6-3107-4694-8FD5-B2B6A2706FA7}">
      <dgm:prSet phldrT="[Text]"/>
      <dgm:spPr/>
      <dgm:t>
        <a:bodyPr/>
        <a:lstStyle/>
        <a:p>
          <a:r>
            <a:rPr lang="en-US" dirty="0"/>
            <a:t>Specialized seminars aimed at helping mayors and local councilors to understand the important role that cities and local governments must play in the achieving of the SDGs. </a:t>
          </a:r>
        </a:p>
      </dgm:t>
    </dgm:pt>
    <dgm:pt modelId="{069161F4-6177-45B1-9B57-89C06EAA7615}" type="parTrans" cxnId="{67FD089B-18DA-416F-9A30-1E72CD02639E}">
      <dgm:prSet/>
      <dgm:spPr/>
      <dgm:t>
        <a:bodyPr/>
        <a:lstStyle/>
        <a:p>
          <a:endParaRPr lang="en-US"/>
        </a:p>
      </dgm:t>
    </dgm:pt>
    <dgm:pt modelId="{3D451209-D8DE-4DDF-86B1-3B33119881A2}" type="sibTrans" cxnId="{67FD089B-18DA-416F-9A30-1E72CD02639E}">
      <dgm:prSet/>
      <dgm:spPr/>
      <dgm:t>
        <a:bodyPr/>
        <a:lstStyle/>
        <a:p>
          <a:endParaRPr lang="en-US"/>
        </a:p>
      </dgm:t>
    </dgm:pt>
    <dgm:pt modelId="{A9BF394B-E538-40DD-B78D-0B5CEB450C04}">
      <dgm:prSet phldrT="[Text]"/>
      <dgm:spPr/>
      <dgm:t>
        <a:bodyPr/>
        <a:lstStyle/>
        <a:p>
          <a:r>
            <a:rPr lang="en-US" dirty="0"/>
            <a:t>Chile</a:t>
          </a:r>
        </a:p>
      </dgm:t>
    </dgm:pt>
    <dgm:pt modelId="{A9CF17FD-434C-491F-A1DF-840E7FCD94C0}" type="parTrans" cxnId="{16489BC5-1D5C-4FC9-9A4A-03467F4F51EF}">
      <dgm:prSet/>
      <dgm:spPr/>
      <dgm:t>
        <a:bodyPr/>
        <a:lstStyle/>
        <a:p>
          <a:endParaRPr lang="en-US"/>
        </a:p>
      </dgm:t>
    </dgm:pt>
    <dgm:pt modelId="{27E3372A-F675-45E0-9F2B-69ADD7BADD81}" type="sibTrans" cxnId="{16489BC5-1D5C-4FC9-9A4A-03467F4F51EF}">
      <dgm:prSet/>
      <dgm:spPr/>
      <dgm:t>
        <a:bodyPr/>
        <a:lstStyle/>
        <a:p>
          <a:endParaRPr lang="en-US"/>
        </a:p>
      </dgm:t>
    </dgm:pt>
    <dgm:pt modelId="{9E776197-EBCF-44C7-A693-3420D4D20BF7}">
      <dgm:prSet phldrT="[Text]"/>
      <dgm:spPr/>
      <dgm:t>
        <a:bodyPr/>
        <a:lstStyle/>
        <a:p>
          <a:r>
            <a:rPr lang="en-US" dirty="0"/>
            <a:t>Mexico</a:t>
          </a:r>
        </a:p>
      </dgm:t>
    </dgm:pt>
    <dgm:pt modelId="{B2E513F2-73A2-4E2B-901F-4873FC5D43A4}" type="parTrans" cxnId="{E8D8B816-A06F-47F9-A785-0A1692867092}">
      <dgm:prSet/>
      <dgm:spPr/>
      <dgm:t>
        <a:bodyPr/>
        <a:lstStyle/>
        <a:p>
          <a:endParaRPr lang="en-US"/>
        </a:p>
      </dgm:t>
    </dgm:pt>
    <dgm:pt modelId="{553E9D40-CF1C-4547-85B0-41EB33E39B57}" type="sibTrans" cxnId="{E8D8B816-A06F-47F9-A785-0A1692867092}">
      <dgm:prSet/>
      <dgm:spPr/>
      <dgm:t>
        <a:bodyPr/>
        <a:lstStyle/>
        <a:p>
          <a:endParaRPr lang="en-US"/>
        </a:p>
      </dgm:t>
    </dgm:pt>
    <dgm:pt modelId="{0EBCF8C4-4472-4C6A-A8A0-1DD73307349F}">
      <dgm:prSet phldrT="[Text]"/>
      <dgm:spPr/>
      <dgm:t>
        <a:bodyPr/>
        <a:lstStyle/>
        <a:p>
          <a:r>
            <a:rPr lang="en-US" dirty="0"/>
            <a:t>Dominican Republic</a:t>
          </a:r>
        </a:p>
      </dgm:t>
    </dgm:pt>
    <dgm:pt modelId="{7C4217F1-F21F-4F16-BAC2-7D9FDEDB1B54}" type="parTrans" cxnId="{A5CDA444-5A5A-4DF7-B0FC-80B3F3EF401E}">
      <dgm:prSet/>
      <dgm:spPr/>
      <dgm:t>
        <a:bodyPr/>
        <a:lstStyle/>
        <a:p>
          <a:endParaRPr lang="en-US"/>
        </a:p>
      </dgm:t>
    </dgm:pt>
    <dgm:pt modelId="{688284DA-52EA-4BCA-B7A5-390405ACC379}" type="sibTrans" cxnId="{A5CDA444-5A5A-4DF7-B0FC-80B3F3EF401E}">
      <dgm:prSet/>
      <dgm:spPr/>
      <dgm:t>
        <a:bodyPr/>
        <a:lstStyle/>
        <a:p>
          <a:endParaRPr lang="en-US"/>
        </a:p>
      </dgm:t>
    </dgm:pt>
    <dgm:pt modelId="{8FED655E-1778-44D3-97BC-AAA1B7FE2722}">
      <dgm:prSet phldrT="[Text]"/>
      <dgm:spPr/>
      <dgm:t>
        <a:bodyPr/>
        <a:lstStyle/>
        <a:p>
          <a:r>
            <a:rPr lang="en-US" dirty="0"/>
            <a:t>Peru</a:t>
          </a:r>
        </a:p>
      </dgm:t>
    </dgm:pt>
    <dgm:pt modelId="{3FAC13FD-1980-452C-A93C-C1BB1C7D87B3}" type="parTrans" cxnId="{09D81F39-68CD-4A6D-BAB6-EDD0F7DCEEB9}">
      <dgm:prSet/>
      <dgm:spPr/>
      <dgm:t>
        <a:bodyPr/>
        <a:lstStyle/>
        <a:p>
          <a:endParaRPr lang="en-US"/>
        </a:p>
      </dgm:t>
    </dgm:pt>
    <dgm:pt modelId="{1090A896-D605-4F30-BE5C-E047A6CAE935}" type="sibTrans" cxnId="{09D81F39-68CD-4A6D-BAB6-EDD0F7DCEEB9}">
      <dgm:prSet/>
      <dgm:spPr/>
      <dgm:t>
        <a:bodyPr/>
        <a:lstStyle/>
        <a:p>
          <a:endParaRPr lang="en-US"/>
        </a:p>
      </dgm:t>
    </dgm:pt>
    <dgm:pt modelId="{C4F85B44-909C-4BF7-8B56-A446520E382F}" type="pres">
      <dgm:prSet presAssocID="{DAA54380-1133-4BF5-80E1-6FEFB642200A}" presName="hierChild1" presStyleCnt="0">
        <dgm:presLayoutVars>
          <dgm:orgChart val="1"/>
          <dgm:chPref val="1"/>
          <dgm:dir/>
          <dgm:animOne val="branch"/>
          <dgm:animLvl val="lvl"/>
          <dgm:resizeHandles/>
        </dgm:presLayoutVars>
      </dgm:prSet>
      <dgm:spPr/>
    </dgm:pt>
    <dgm:pt modelId="{0C9FBBEF-ACB6-4BFE-ABB6-0CD2FD5B79A7}" type="pres">
      <dgm:prSet presAssocID="{58F9A5D6-3107-4694-8FD5-B2B6A2706FA7}" presName="hierRoot1" presStyleCnt="0">
        <dgm:presLayoutVars>
          <dgm:hierBranch val="init"/>
        </dgm:presLayoutVars>
      </dgm:prSet>
      <dgm:spPr/>
    </dgm:pt>
    <dgm:pt modelId="{2FB95FC0-541E-4885-91FA-6451D0A97EE9}" type="pres">
      <dgm:prSet presAssocID="{58F9A5D6-3107-4694-8FD5-B2B6A2706FA7}" presName="rootComposite1" presStyleCnt="0"/>
      <dgm:spPr/>
    </dgm:pt>
    <dgm:pt modelId="{96443A5E-98D3-42F1-958E-2253EC99D830}" type="pres">
      <dgm:prSet presAssocID="{58F9A5D6-3107-4694-8FD5-B2B6A2706FA7}" presName="rootText1" presStyleLbl="node0" presStyleIdx="0" presStyleCnt="1" custScaleX="133531" custScaleY="145534">
        <dgm:presLayoutVars>
          <dgm:chPref val="3"/>
        </dgm:presLayoutVars>
      </dgm:prSet>
      <dgm:spPr/>
    </dgm:pt>
    <dgm:pt modelId="{06D75586-C825-45F0-90AA-BFC0A70036F3}" type="pres">
      <dgm:prSet presAssocID="{58F9A5D6-3107-4694-8FD5-B2B6A2706FA7}" presName="rootConnector1" presStyleLbl="node1" presStyleIdx="0" presStyleCnt="0"/>
      <dgm:spPr/>
    </dgm:pt>
    <dgm:pt modelId="{F3A06203-9BFA-4A6A-80F9-3DB816B2CDD3}" type="pres">
      <dgm:prSet presAssocID="{58F9A5D6-3107-4694-8FD5-B2B6A2706FA7}" presName="hierChild2" presStyleCnt="0"/>
      <dgm:spPr/>
    </dgm:pt>
    <dgm:pt modelId="{FA86582E-4332-4D42-A8E0-F7D033512514}" type="pres">
      <dgm:prSet presAssocID="{A9CF17FD-434C-491F-A1DF-840E7FCD94C0}" presName="Name37" presStyleLbl="parChTrans1D2" presStyleIdx="0" presStyleCnt="4"/>
      <dgm:spPr/>
    </dgm:pt>
    <dgm:pt modelId="{ACB4BCE6-E7D0-4802-AA3F-9C2292B94FE4}" type="pres">
      <dgm:prSet presAssocID="{A9BF394B-E538-40DD-B78D-0B5CEB450C04}" presName="hierRoot2" presStyleCnt="0">
        <dgm:presLayoutVars>
          <dgm:hierBranch val="init"/>
        </dgm:presLayoutVars>
      </dgm:prSet>
      <dgm:spPr/>
    </dgm:pt>
    <dgm:pt modelId="{2DBD9AF8-ECC8-4A32-BFAE-F59120DBBB19}" type="pres">
      <dgm:prSet presAssocID="{A9BF394B-E538-40DD-B78D-0B5CEB450C04}" presName="rootComposite" presStyleCnt="0"/>
      <dgm:spPr/>
    </dgm:pt>
    <dgm:pt modelId="{A3E31850-4138-421F-8348-E4F084A96A62}" type="pres">
      <dgm:prSet presAssocID="{A9BF394B-E538-40DD-B78D-0B5CEB450C04}" presName="rootText" presStyleLbl="node2" presStyleIdx="0" presStyleCnt="4">
        <dgm:presLayoutVars>
          <dgm:chPref val="3"/>
        </dgm:presLayoutVars>
      </dgm:prSet>
      <dgm:spPr/>
    </dgm:pt>
    <dgm:pt modelId="{88DCF432-5B29-46EA-A9F6-DB9C2517A86F}" type="pres">
      <dgm:prSet presAssocID="{A9BF394B-E538-40DD-B78D-0B5CEB450C04}" presName="rootConnector" presStyleLbl="node2" presStyleIdx="0" presStyleCnt="4"/>
      <dgm:spPr/>
    </dgm:pt>
    <dgm:pt modelId="{DBBF8C10-22F0-44EA-BECE-1BAD1A5966C7}" type="pres">
      <dgm:prSet presAssocID="{A9BF394B-E538-40DD-B78D-0B5CEB450C04}" presName="hierChild4" presStyleCnt="0"/>
      <dgm:spPr/>
    </dgm:pt>
    <dgm:pt modelId="{CFE4D6B7-0148-4D3E-B851-95FF05700A4F}" type="pres">
      <dgm:prSet presAssocID="{A9BF394B-E538-40DD-B78D-0B5CEB450C04}" presName="hierChild5" presStyleCnt="0"/>
      <dgm:spPr/>
    </dgm:pt>
    <dgm:pt modelId="{B7A5E432-A98B-4C4B-9C71-9CF62A1F2016}" type="pres">
      <dgm:prSet presAssocID="{B2E513F2-73A2-4E2B-901F-4873FC5D43A4}" presName="Name37" presStyleLbl="parChTrans1D2" presStyleIdx="1" presStyleCnt="4"/>
      <dgm:spPr/>
    </dgm:pt>
    <dgm:pt modelId="{1C2CAAEE-8A9B-45CB-9CFB-317441538F6C}" type="pres">
      <dgm:prSet presAssocID="{9E776197-EBCF-44C7-A693-3420D4D20BF7}" presName="hierRoot2" presStyleCnt="0">
        <dgm:presLayoutVars>
          <dgm:hierBranch val="init"/>
        </dgm:presLayoutVars>
      </dgm:prSet>
      <dgm:spPr/>
    </dgm:pt>
    <dgm:pt modelId="{6A615E5D-1B4C-497E-AC4F-86E2FC64D70C}" type="pres">
      <dgm:prSet presAssocID="{9E776197-EBCF-44C7-A693-3420D4D20BF7}" presName="rootComposite" presStyleCnt="0"/>
      <dgm:spPr/>
    </dgm:pt>
    <dgm:pt modelId="{0FC3E1C5-8F00-4334-ABC1-B59494FD0B87}" type="pres">
      <dgm:prSet presAssocID="{9E776197-EBCF-44C7-A693-3420D4D20BF7}" presName="rootText" presStyleLbl="node2" presStyleIdx="1" presStyleCnt="4">
        <dgm:presLayoutVars>
          <dgm:chPref val="3"/>
        </dgm:presLayoutVars>
      </dgm:prSet>
      <dgm:spPr/>
    </dgm:pt>
    <dgm:pt modelId="{9E125F83-4DCF-4FCE-983B-DEEF134CE01D}" type="pres">
      <dgm:prSet presAssocID="{9E776197-EBCF-44C7-A693-3420D4D20BF7}" presName="rootConnector" presStyleLbl="node2" presStyleIdx="1" presStyleCnt="4"/>
      <dgm:spPr/>
    </dgm:pt>
    <dgm:pt modelId="{9778E399-D611-4255-8A38-31AD0260C0F8}" type="pres">
      <dgm:prSet presAssocID="{9E776197-EBCF-44C7-A693-3420D4D20BF7}" presName="hierChild4" presStyleCnt="0"/>
      <dgm:spPr/>
    </dgm:pt>
    <dgm:pt modelId="{042B57F3-9C1C-4D6C-ADB5-6A7350D65DE6}" type="pres">
      <dgm:prSet presAssocID="{9E776197-EBCF-44C7-A693-3420D4D20BF7}" presName="hierChild5" presStyleCnt="0"/>
      <dgm:spPr/>
    </dgm:pt>
    <dgm:pt modelId="{654C34BA-4963-4394-BB65-010839A02D43}" type="pres">
      <dgm:prSet presAssocID="{7C4217F1-F21F-4F16-BAC2-7D9FDEDB1B54}" presName="Name37" presStyleLbl="parChTrans1D2" presStyleIdx="2" presStyleCnt="4"/>
      <dgm:spPr/>
    </dgm:pt>
    <dgm:pt modelId="{D068EB8A-61A5-4C3D-A89C-0471CC152A15}" type="pres">
      <dgm:prSet presAssocID="{0EBCF8C4-4472-4C6A-A8A0-1DD73307349F}" presName="hierRoot2" presStyleCnt="0">
        <dgm:presLayoutVars>
          <dgm:hierBranch val="init"/>
        </dgm:presLayoutVars>
      </dgm:prSet>
      <dgm:spPr/>
    </dgm:pt>
    <dgm:pt modelId="{F35CA250-80B3-4FFB-8DCC-06186DB253FC}" type="pres">
      <dgm:prSet presAssocID="{0EBCF8C4-4472-4C6A-A8A0-1DD73307349F}" presName="rootComposite" presStyleCnt="0"/>
      <dgm:spPr/>
    </dgm:pt>
    <dgm:pt modelId="{218B9E4D-B60D-427C-B7F8-7B202905B5A6}" type="pres">
      <dgm:prSet presAssocID="{0EBCF8C4-4472-4C6A-A8A0-1DD73307349F}" presName="rootText" presStyleLbl="node2" presStyleIdx="2" presStyleCnt="4">
        <dgm:presLayoutVars>
          <dgm:chPref val="3"/>
        </dgm:presLayoutVars>
      </dgm:prSet>
      <dgm:spPr/>
    </dgm:pt>
    <dgm:pt modelId="{D5E96164-65AF-441F-8C01-572FC2FE0E65}" type="pres">
      <dgm:prSet presAssocID="{0EBCF8C4-4472-4C6A-A8A0-1DD73307349F}" presName="rootConnector" presStyleLbl="node2" presStyleIdx="2" presStyleCnt="4"/>
      <dgm:spPr/>
    </dgm:pt>
    <dgm:pt modelId="{ED4A43F5-A6DA-4872-A02C-36C7D30FEE36}" type="pres">
      <dgm:prSet presAssocID="{0EBCF8C4-4472-4C6A-A8A0-1DD73307349F}" presName="hierChild4" presStyleCnt="0"/>
      <dgm:spPr/>
    </dgm:pt>
    <dgm:pt modelId="{76E8B807-B16E-480E-A882-6E234C8AE6ED}" type="pres">
      <dgm:prSet presAssocID="{0EBCF8C4-4472-4C6A-A8A0-1DD73307349F}" presName="hierChild5" presStyleCnt="0"/>
      <dgm:spPr/>
    </dgm:pt>
    <dgm:pt modelId="{0F01038D-26D1-413E-8EA7-A7664A6FB749}" type="pres">
      <dgm:prSet presAssocID="{3FAC13FD-1980-452C-A93C-C1BB1C7D87B3}" presName="Name37" presStyleLbl="parChTrans1D2" presStyleIdx="3" presStyleCnt="4"/>
      <dgm:spPr/>
    </dgm:pt>
    <dgm:pt modelId="{D25EBB1D-B9B0-4C37-BCAD-FF4911EF93D4}" type="pres">
      <dgm:prSet presAssocID="{8FED655E-1778-44D3-97BC-AAA1B7FE2722}" presName="hierRoot2" presStyleCnt="0">
        <dgm:presLayoutVars>
          <dgm:hierBranch val="init"/>
        </dgm:presLayoutVars>
      </dgm:prSet>
      <dgm:spPr/>
    </dgm:pt>
    <dgm:pt modelId="{7C4F3562-2945-41E0-AA57-3202695EE0B3}" type="pres">
      <dgm:prSet presAssocID="{8FED655E-1778-44D3-97BC-AAA1B7FE2722}" presName="rootComposite" presStyleCnt="0"/>
      <dgm:spPr/>
    </dgm:pt>
    <dgm:pt modelId="{B2C2E186-9139-4C72-BA34-A99822F8F1FB}" type="pres">
      <dgm:prSet presAssocID="{8FED655E-1778-44D3-97BC-AAA1B7FE2722}" presName="rootText" presStyleLbl="node2" presStyleIdx="3" presStyleCnt="4">
        <dgm:presLayoutVars>
          <dgm:chPref val="3"/>
        </dgm:presLayoutVars>
      </dgm:prSet>
      <dgm:spPr/>
    </dgm:pt>
    <dgm:pt modelId="{81B02A15-602D-4648-85BC-D43D60C1CFDF}" type="pres">
      <dgm:prSet presAssocID="{8FED655E-1778-44D3-97BC-AAA1B7FE2722}" presName="rootConnector" presStyleLbl="node2" presStyleIdx="3" presStyleCnt="4"/>
      <dgm:spPr/>
    </dgm:pt>
    <dgm:pt modelId="{59344F53-13AD-45E4-8ABE-7F5E4AF62C81}" type="pres">
      <dgm:prSet presAssocID="{8FED655E-1778-44D3-97BC-AAA1B7FE2722}" presName="hierChild4" presStyleCnt="0"/>
      <dgm:spPr/>
    </dgm:pt>
    <dgm:pt modelId="{44B7B0E2-F478-4862-957F-D5C285F2C594}" type="pres">
      <dgm:prSet presAssocID="{8FED655E-1778-44D3-97BC-AAA1B7FE2722}" presName="hierChild5" presStyleCnt="0"/>
      <dgm:spPr/>
    </dgm:pt>
    <dgm:pt modelId="{0560AEF2-8677-44B3-915A-1D5DB76D3B2C}" type="pres">
      <dgm:prSet presAssocID="{58F9A5D6-3107-4694-8FD5-B2B6A2706FA7}" presName="hierChild3" presStyleCnt="0"/>
      <dgm:spPr/>
    </dgm:pt>
  </dgm:ptLst>
  <dgm:cxnLst>
    <dgm:cxn modelId="{00D41610-E920-4C40-A855-011936619608}" type="presOf" srcId="{DAA54380-1133-4BF5-80E1-6FEFB642200A}" destId="{C4F85B44-909C-4BF7-8B56-A446520E382F}" srcOrd="0" destOrd="0" presId="urn:microsoft.com/office/officeart/2005/8/layout/orgChart1"/>
    <dgm:cxn modelId="{E8D8B816-A06F-47F9-A785-0A1692867092}" srcId="{58F9A5D6-3107-4694-8FD5-B2B6A2706FA7}" destId="{9E776197-EBCF-44C7-A693-3420D4D20BF7}" srcOrd="1" destOrd="0" parTransId="{B2E513F2-73A2-4E2B-901F-4873FC5D43A4}" sibTransId="{553E9D40-CF1C-4547-85B0-41EB33E39B57}"/>
    <dgm:cxn modelId="{1030C016-4D2A-4803-A6AB-0150955AEB09}" type="presOf" srcId="{58F9A5D6-3107-4694-8FD5-B2B6A2706FA7}" destId="{06D75586-C825-45F0-90AA-BFC0A70036F3}" srcOrd="1" destOrd="0" presId="urn:microsoft.com/office/officeart/2005/8/layout/orgChart1"/>
    <dgm:cxn modelId="{09D81F39-68CD-4A6D-BAB6-EDD0F7DCEEB9}" srcId="{58F9A5D6-3107-4694-8FD5-B2B6A2706FA7}" destId="{8FED655E-1778-44D3-97BC-AAA1B7FE2722}" srcOrd="3" destOrd="0" parTransId="{3FAC13FD-1980-452C-A93C-C1BB1C7D87B3}" sibTransId="{1090A896-D605-4F30-BE5C-E047A6CAE935}"/>
    <dgm:cxn modelId="{A5CDA444-5A5A-4DF7-B0FC-80B3F3EF401E}" srcId="{58F9A5D6-3107-4694-8FD5-B2B6A2706FA7}" destId="{0EBCF8C4-4472-4C6A-A8A0-1DD73307349F}" srcOrd="2" destOrd="0" parTransId="{7C4217F1-F21F-4F16-BAC2-7D9FDEDB1B54}" sibTransId="{688284DA-52EA-4BCA-B7A5-390405ACC379}"/>
    <dgm:cxn modelId="{A5123948-B9F1-4FDE-B221-9F7A619F5A75}" type="presOf" srcId="{B2E513F2-73A2-4E2B-901F-4873FC5D43A4}" destId="{B7A5E432-A98B-4C4B-9C71-9CF62A1F2016}" srcOrd="0" destOrd="0" presId="urn:microsoft.com/office/officeart/2005/8/layout/orgChart1"/>
    <dgm:cxn modelId="{6C506349-4971-46B0-9713-A8AC605F0BDA}" type="presOf" srcId="{7C4217F1-F21F-4F16-BAC2-7D9FDEDB1B54}" destId="{654C34BA-4963-4394-BB65-010839A02D43}" srcOrd="0" destOrd="0" presId="urn:microsoft.com/office/officeart/2005/8/layout/orgChart1"/>
    <dgm:cxn modelId="{DF6CFC76-FA3D-4ED5-BDD3-FF046CA60F60}" type="presOf" srcId="{58F9A5D6-3107-4694-8FD5-B2B6A2706FA7}" destId="{96443A5E-98D3-42F1-958E-2253EC99D830}" srcOrd="0" destOrd="0" presId="urn:microsoft.com/office/officeart/2005/8/layout/orgChart1"/>
    <dgm:cxn modelId="{7F699878-0F6E-4EF1-B9A5-FFE5AE3B19B8}" type="presOf" srcId="{3FAC13FD-1980-452C-A93C-C1BB1C7D87B3}" destId="{0F01038D-26D1-413E-8EA7-A7664A6FB749}" srcOrd="0" destOrd="0" presId="urn:microsoft.com/office/officeart/2005/8/layout/orgChart1"/>
    <dgm:cxn modelId="{91E83E7A-663D-4F3E-9130-845BDD8BAE51}" type="presOf" srcId="{8FED655E-1778-44D3-97BC-AAA1B7FE2722}" destId="{81B02A15-602D-4648-85BC-D43D60C1CFDF}" srcOrd="1" destOrd="0" presId="urn:microsoft.com/office/officeart/2005/8/layout/orgChart1"/>
    <dgm:cxn modelId="{9BCB5A88-C236-46E9-92B6-528304D58011}" type="presOf" srcId="{9E776197-EBCF-44C7-A693-3420D4D20BF7}" destId="{0FC3E1C5-8F00-4334-ABC1-B59494FD0B87}" srcOrd="0" destOrd="0" presId="urn:microsoft.com/office/officeart/2005/8/layout/orgChart1"/>
    <dgm:cxn modelId="{67FD089B-18DA-416F-9A30-1E72CD02639E}" srcId="{DAA54380-1133-4BF5-80E1-6FEFB642200A}" destId="{58F9A5D6-3107-4694-8FD5-B2B6A2706FA7}" srcOrd="0" destOrd="0" parTransId="{069161F4-6177-45B1-9B57-89C06EAA7615}" sibTransId="{3D451209-D8DE-4DDF-86B1-3B33119881A2}"/>
    <dgm:cxn modelId="{1CC32FA6-D0F5-4B5F-8EA8-CAEE477EA15C}" type="presOf" srcId="{8FED655E-1778-44D3-97BC-AAA1B7FE2722}" destId="{B2C2E186-9139-4C72-BA34-A99822F8F1FB}" srcOrd="0" destOrd="0" presId="urn:microsoft.com/office/officeart/2005/8/layout/orgChart1"/>
    <dgm:cxn modelId="{42F4B3AF-BDFD-469A-9414-33B0DF3D2D87}" type="presOf" srcId="{9E776197-EBCF-44C7-A693-3420D4D20BF7}" destId="{9E125F83-4DCF-4FCE-983B-DEEF134CE01D}" srcOrd="1" destOrd="0" presId="urn:microsoft.com/office/officeart/2005/8/layout/orgChart1"/>
    <dgm:cxn modelId="{16489BC5-1D5C-4FC9-9A4A-03467F4F51EF}" srcId="{58F9A5D6-3107-4694-8FD5-B2B6A2706FA7}" destId="{A9BF394B-E538-40DD-B78D-0B5CEB450C04}" srcOrd="0" destOrd="0" parTransId="{A9CF17FD-434C-491F-A1DF-840E7FCD94C0}" sibTransId="{27E3372A-F675-45E0-9F2B-69ADD7BADD81}"/>
    <dgm:cxn modelId="{FCD3A3D8-7585-4431-BC6C-25625CC3FBD6}" type="presOf" srcId="{A9CF17FD-434C-491F-A1DF-840E7FCD94C0}" destId="{FA86582E-4332-4D42-A8E0-F7D033512514}" srcOrd="0" destOrd="0" presId="urn:microsoft.com/office/officeart/2005/8/layout/orgChart1"/>
    <dgm:cxn modelId="{6551D4ED-8FCB-497E-B423-9B57F767D7EF}" type="presOf" srcId="{0EBCF8C4-4472-4C6A-A8A0-1DD73307349F}" destId="{D5E96164-65AF-441F-8C01-572FC2FE0E65}" srcOrd="1" destOrd="0" presId="urn:microsoft.com/office/officeart/2005/8/layout/orgChart1"/>
    <dgm:cxn modelId="{90F726F7-4971-4D58-9E70-82402148458B}" type="presOf" srcId="{A9BF394B-E538-40DD-B78D-0B5CEB450C04}" destId="{A3E31850-4138-421F-8348-E4F084A96A62}" srcOrd="0" destOrd="0" presId="urn:microsoft.com/office/officeart/2005/8/layout/orgChart1"/>
    <dgm:cxn modelId="{B4978AF7-4A0C-4720-A5FF-6539F40084C5}" type="presOf" srcId="{0EBCF8C4-4472-4C6A-A8A0-1DD73307349F}" destId="{218B9E4D-B60D-427C-B7F8-7B202905B5A6}" srcOrd="0" destOrd="0" presId="urn:microsoft.com/office/officeart/2005/8/layout/orgChart1"/>
    <dgm:cxn modelId="{C8FCB4FB-4F4B-4FEE-9BD2-E14699DDA5A5}" type="presOf" srcId="{A9BF394B-E538-40DD-B78D-0B5CEB450C04}" destId="{88DCF432-5B29-46EA-A9F6-DB9C2517A86F}" srcOrd="1" destOrd="0" presId="urn:microsoft.com/office/officeart/2005/8/layout/orgChart1"/>
    <dgm:cxn modelId="{77CF325D-6A8C-4936-ACA8-3092DD0AC30E}" type="presParOf" srcId="{C4F85B44-909C-4BF7-8B56-A446520E382F}" destId="{0C9FBBEF-ACB6-4BFE-ABB6-0CD2FD5B79A7}" srcOrd="0" destOrd="0" presId="urn:microsoft.com/office/officeart/2005/8/layout/orgChart1"/>
    <dgm:cxn modelId="{3353F0DC-7BA9-458B-94CA-7BAE2B256111}" type="presParOf" srcId="{0C9FBBEF-ACB6-4BFE-ABB6-0CD2FD5B79A7}" destId="{2FB95FC0-541E-4885-91FA-6451D0A97EE9}" srcOrd="0" destOrd="0" presId="urn:microsoft.com/office/officeart/2005/8/layout/orgChart1"/>
    <dgm:cxn modelId="{F6EC992D-C118-475E-A02E-4867ED47AC6D}" type="presParOf" srcId="{2FB95FC0-541E-4885-91FA-6451D0A97EE9}" destId="{96443A5E-98D3-42F1-958E-2253EC99D830}" srcOrd="0" destOrd="0" presId="urn:microsoft.com/office/officeart/2005/8/layout/orgChart1"/>
    <dgm:cxn modelId="{CB5F43E2-B633-43CC-A842-10209780C18C}" type="presParOf" srcId="{2FB95FC0-541E-4885-91FA-6451D0A97EE9}" destId="{06D75586-C825-45F0-90AA-BFC0A70036F3}" srcOrd="1" destOrd="0" presId="urn:microsoft.com/office/officeart/2005/8/layout/orgChart1"/>
    <dgm:cxn modelId="{D63A7A78-6A23-44A9-A2E3-C0F0ECD32A1D}" type="presParOf" srcId="{0C9FBBEF-ACB6-4BFE-ABB6-0CD2FD5B79A7}" destId="{F3A06203-9BFA-4A6A-80F9-3DB816B2CDD3}" srcOrd="1" destOrd="0" presId="urn:microsoft.com/office/officeart/2005/8/layout/orgChart1"/>
    <dgm:cxn modelId="{FDCA7E60-B297-4C32-ADAD-009BB13CA12E}" type="presParOf" srcId="{F3A06203-9BFA-4A6A-80F9-3DB816B2CDD3}" destId="{FA86582E-4332-4D42-A8E0-F7D033512514}" srcOrd="0" destOrd="0" presId="urn:microsoft.com/office/officeart/2005/8/layout/orgChart1"/>
    <dgm:cxn modelId="{D1A24320-E6E1-479B-8676-D1E89C7639C4}" type="presParOf" srcId="{F3A06203-9BFA-4A6A-80F9-3DB816B2CDD3}" destId="{ACB4BCE6-E7D0-4802-AA3F-9C2292B94FE4}" srcOrd="1" destOrd="0" presId="urn:microsoft.com/office/officeart/2005/8/layout/orgChart1"/>
    <dgm:cxn modelId="{61AA60EB-F1C0-4AA5-96CD-12938CA70266}" type="presParOf" srcId="{ACB4BCE6-E7D0-4802-AA3F-9C2292B94FE4}" destId="{2DBD9AF8-ECC8-4A32-BFAE-F59120DBBB19}" srcOrd="0" destOrd="0" presId="urn:microsoft.com/office/officeart/2005/8/layout/orgChart1"/>
    <dgm:cxn modelId="{C809ADFF-5309-4F7F-9A72-C6898356310F}" type="presParOf" srcId="{2DBD9AF8-ECC8-4A32-BFAE-F59120DBBB19}" destId="{A3E31850-4138-421F-8348-E4F084A96A62}" srcOrd="0" destOrd="0" presId="urn:microsoft.com/office/officeart/2005/8/layout/orgChart1"/>
    <dgm:cxn modelId="{BB950548-7331-42DE-8104-B7B0D3DFC3AE}" type="presParOf" srcId="{2DBD9AF8-ECC8-4A32-BFAE-F59120DBBB19}" destId="{88DCF432-5B29-46EA-A9F6-DB9C2517A86F}" srcOrd="1" destOrd="0" presId="urn:microsoft.com/office/officeart/2005/8/layout/orgChart1"/>
    <dgm:cxn modelId="{22014A9B-5E7E-465F-876D-E506F2F9D0D8}" type="presParOf" srcId="{ACB4BCE6-E7D0-4802-AA3F-9C2292B94FE4}" destId="{DBBF8C10-22F0-44EA-BECE-1BAD1A5966C7}" srcOrd="1" destOrd="0" presId="urn:microsoft.com/office/officeart/2005/8/layout/orgChart1"/>
    <dgm:cxn modelId="{1D35CC85-1D4E-4DC9-8540-7B763E41E0E5}" type="presParOf" srcId="{ACB4BCE6-E7D0-4802-AA3F-9C2292B94FE4}" destId="{CFE4D6B7-0148-4D3E-B851-95FF05700A4F}" srcOrd="2" destOrd="0" presId="urn:microsoft.com/office/officeart/2005/8/layout/orgChart1"/>
    <dgm:cxn modelId="{98861378-2ECD-4AA2-998A-65F9381C55C7}" type="presParOf" srcId="{F3A06203-9BFA-4A6A-80F9-3DB816B2CDD3}" destId="{B7A5E432-A98B-4C4B-9C71-9CF62A1F2016}" srcOrd="2" destOrd="0" presId="urn:microsoft.com/office/officeart/2005/8/layout/orgChart1"/>
    <dgm:cxn modelId="{2B30F652-F13A-4F81-A046-5480D21DF570}" type="presParOf" srcId="{F3A06203-9BFA-4A6A-80F9-3DB816B2CDD3}" destId="{1C2CAAEE-8A9B-45CB-9CFB-317441538F6C}" srcOrd="3" destOrd="0" presId="urn:microsoft.com/office/officeart/2005/8/layout/orgChart1"/>
    <dgm:cxn modelId="{89856FC0-91D7-4E70-AA00-90293507A67C}" type="presParOf" srcId="{1C2CAAEE-8A9B-45CB-9CFB-317441538F6C}" destId="{6A615E5D-1B4C-497E-AC4F-86E2FC64D70C}" srcOrd="0" destOrd="0" presId="urn:microsoft.com/office/officeart/2005/8/layout/orgChart1"/>
    <dgm:cxn modelId="{FDAC49F3-F1E8-40C1-910E-13B4E1C60BBD}" type="presParOf" srcId="{6A615E5D-1B4C-497E-AC4F-86E2FC64D70C}" destId="{0FC3E1C5-8F00-4334-ABC1-B59494FD0B87}" srcOrd="0" destOrd="0" presId="urn:microsoft.com/office/officeart/2005/8/layout/orgChart1"/>
    <dgm:cxn modelId="{6535D1FC-A7BE-4F19-8E7F-A4A0EBB1E6D0}" type="presParOf" srcId="{6A615E5D-1B4C-497E-AC4F-86E2FC64D70C}" destId="{9E125F83-4DCF-4FCE-983B-DEEF134CE01D}" srcOrd="1" destOrd="0" presId="urn:microsoft.com/office/officeart/2005/8/layout/orgChart1"/>
    <dgm:cxn modelId="{EF558342-AC22-45F4-9491-A963796A0E9E}" type="presParOf" srcId="{1C2CAAEE-8A9B-45CB-9CFB-317441538F6C}" destId="{9778E399-D611-4255-8A38-31AD0260C0F8}" srcOrd="1" destOrd="0" presId="urn:microsoft.com/office/officeart/2005/8/layout/orgChart1"/>
    <dgm:cxn modelId="{E448ADCD-0CDF-49EC-96FD-261D7B34B640}" type="presParOf" srcId="{1C2CAAEE-8A9B-45CB-9CFB-317441538F6C}" destId="{042B57F3-9C1C-4D6C-ADB5-6A7350D65DE6}" srcOrd="2" destOrd="0" presId="urn:microsoft.com/office/officeart/2005/8/layout/orgChart1"/>
    <dgm:cxn modelId="{2A6C4A59-A1F6-41DF-AF08-49488AF0A3F5}" type="presParOf" srcId="{F3A06203-9BFA-4A6A-80F9-3DB816B2CDD3}" destId="{654C34BA-4963-4394-BB65-010839A02D43}" srcOrd="4" destOrd="0" presId="urn:microsoft.com/office/officeart/2005/8/layout/orgChart1"/>
    <dgm:cxn modelId="{03ED1992-82B8-48F1-840C-C8A703278295}" type="presParOf" srcId="{F3A06203-9BFA-4A6A-80F9-3DB816B2CDD3}" destId="{D068EB8A-61A5-4C3D-A89C-0471CC152A15}" srcOrd="5" destOrd="0" presId="urn:microsoft.com/office/officeart/2005/8/layout/orgChart1"/>
    <dgm:cxn modelId="{380F430E-939D-446D-8AFA-1DB833733871}" type="presParOf" srcId="{D068EB8A-61A5-4C3D-A89C-0471CC152A15}" destId="{F35CA250-80B3-4FFB-8DCC-06186DB253FC}" srcOrd="0" destOrd="0" presId="urn:microsoft.com/office/officeart/2005/8/layout/orgChart1"/>
    <dgm:cxn modelId="{E105235B-6993-47F5-AF90-0BB217D39E59}" type="presParOf" srcId="{F35CA250-80B3-4FFB-8DCC-06186DB253FC}" destId="{218B9E4D-B60D-427C-B7F8-7B202905B5A6}" srcOrd="0" destOrd="0" presId="urn:microsoft.com/office/officeart/2005/8/layout/orgChart1"/>
    <dgm:cxn modelId="{9386C849-8E2F-4AE1-BA41-8E9392360B0E}" type="presParOf" srcId="{F35CA250-80B3-4FFB-8DCC-06186DB253FC}" destId="{D5E96164-65AF-441F-8C01-572FC2FE0E65}" srcOrd="1" destOrd="0" presId="urn:microsoft.com/office/officeart/2005/8/layout/orgChart1"/>
    <dgm:cxn modelId="{3004610F-571D-47CC-BB1D-086E31842967}" type="presParOf" srcId="{D068EB8A-61A5-4C3D-A89C-0471CC152A15}" destId="{ED4A43F5-A6DA-4872-A02C-36C7D30FEE36}" srcOrd="1" destOrd="0" presId="urn:microsoft.com/office/officeart/2005/8/layout/orgChart1"/>
    <dgm:cxn modelId="{4B069458-3840-4357-AB35-26B9109871B0}" type="presParOf" srcId="{D068EB8A-61A5-4C3D-A89C-0471CC152A15}" destId="{76E8B807-B16E-480E-A882-6E234C8AE6ED}" srcOrd="2" destOrd="0" presId="urn:microsoft.com/office/officeart/2005/8/layout/orgChart1"/>
    <dgm:cxn modelId="{EF626E9C-AD5F-434D-B2E5-C8CF72109879}" type="presParOf" srcId="{F3A06203-9BFA-4A6A-80F9-3DB816B2CDD3}" destId="{0F01038D-26D1-413E-8EA7-A7664A6FB749}" srcOrd="6" destOrd="0" presId="urn:microsoft.com/office/officeart/2005/8/layout/orgChart1"/>
    <dgm:cxn modelId="{075AE007-5C8E-4E64-BD36-0C470945EE9C}" type="presParOf" srcId="{F3A06203-9BFA-4A6A-80F9-3DB816B2CDD3}" destId="{D25EBB1D-B9B0-4C37-BCAD-FF4911EF93D4}" srcOrd="7" destOrd="0" presId="urn:microsoft.com/office/officeart/2005/8/layout/orgChart1"/>
    <dgm:cxn modelId="{F31A5D6F-4FB5-41BA-83AE-692D928D66B1}" type="presParOf" srcId="{D25EBB1D-B9B0-4C37-BCAD-FF4911EF93D4}" destId="{7C4F3562-2945-41E0-AA57-3202695EE0B3}" srcOrd="0" destOrd="0" presId="urn:microsoft.com/office/officeart/2005/8/layout/orgChart1"/>
    <dgm:cxn modelId="{884D22EA-32E2-48F2-95AF-FF2C7C70DB03}" type="presParOf" srcId="{7C4F3562-2945-41E0-AA57-3202695EE0B3}" destId="{B2C2E186-9139-4C72-BA34-A99822F8F1FB}" srcOrd="0" destOrd="0" presId="urn:microsoft.com/office/officeart/2005/8/layout/orgChart1"/>
    <dgm:cxn modelId="{C5C83C31-E8EC-40E2-B2C1-C9786CB30674}" type="presParOf" srcId="{7C4F3562-2945-41E0-AA57-3202695EE0B3}" destId="{81B02A15-602D-4648-85BC-D43D60C1CFDF}" srcOrd="1" destOrd="0" presId="urn:microsoft.com/office/officeart/2005/8/layout/orgChart1"/>
    <dgm:cxn modelId="{2E668F2C-7E09-4546-A080-0B5703562003}" type="presParOf" srcId="{D25EBB1D-B9B0-4C37-BCAD-FF4911EF93D4}" destId="{59344F53-13AD-45E4-8ABE-7F5E4AF62C81}" srcOrd="1" destOrd="0" presId="urn:microsoft.com/office/officeart/2005/8/layout/orgChart1"/>
    <dgm:cxn modelId="{B9BAFB9B-F7CC-4E72-886A-ED123F8C4B5B}" type="presParOf" srcId="{D25EBB1D-B9B0-4C37-BCAD-FF4911EF93D4}" destId="{44B7B0E2-F478-4862-957F-D5C285F2C594}" srcOrd="2" destOrd="0" presId="urn:microsoft.com/office/officeart/2005/8/layout/orgChart1"/>
    <dgm:cxn modelId="{AE34D40A-5AE3-45C5-99BB-17B09952873B}" type="presParOf" srcId="{0C9FBBEF-ACB6-4BFE-ABB6-0CD2FD5B79A7}" destId="{0560AEF2-8677-44B3-915A-1D5DB76D3B2C}" srcOrd="2" destOrd="0" presId="urn:microsoft.com/office/officeart/2005/8/layout/orgChar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39F8-D898-414D-8630-05ADCE347475}">
      <dsp:nvSpPr>
        <dsp:cNvPr id="0" name=""/>
        <dsp:cNvSpPr/>
      </dsp:nvSpPr>
      <dsp:spPr>
        <a:xfrm>
          <a:off x="2435191" y="1825279"/>
          <a:ext cx="1828892" cy="732876"/>
        </a:xfrm>
        <a:custGeom>
          <a:avLst/>
          <a:gdLst/>
          <a:ahLst/>
          <a:cxnLst/>
          <a:rect l="0" t="0" r="0" b="0"/>
          <a:pathLst>
            <a:path>
              <a:moveTo>
                <a:pt x="0" y="0"/>
              </a:moveTo>
              <a:lnTo>
                <a:pt x="0" y="366438"/>
              </a:lnTo>
              <a:lnTo>
                <a:pt x="1828892" y="366438"/>
              </a:lnTo>
              <a:lnTo>
                <a:pt x="1828892" y="732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44139-5144-4E78-9413-A831130564D4}">
      <dsp:nvSpPr>
        <dsp:cNvPr id="0" name=""/>
        <dsp:cNvSpPr/>
      </dsp:nvSpPr>
      <dsp:spPr>
        <a:xfrm>
          <a:off x="2335727" y="1825279"/>
          <a:ext cx="91440" cy="732876"/>
        </a:xfrm>
        <a:custGeom>
          <a:avLst/>
          <a:gdLst/>
          <a:ahLst/>
          <a:cxnLst/>
          <a:rect l="0" t="0" r="0" b="0"/>
          <a:pathLst>
            <a:path>
              <a:moveTo>
                <a:pt x="99464" y="0"/>
              </a:moveTo>
              <a:lnTo>
                <a:pt x="99464" y="366438"/>
              </a:lnTo>
              <a:lnTo>
                <a:pt x="45720" y="366438"/>
              </a:lnTo>
              <a:lnTo>
                <a:pt x="45720" y="732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5E3CFD-7C44-4E1D-B080-563C0B8DF4A6}">
      <dsp:nvSpPr>
        <dsp:cNvPr id="0" name=""/>
        <dsp:cNvSpPr/>
      </dsp:nvSpPr>
      <dsp:spPr>
        <a:xfrm>
          <a:off x="552554" y="1825279"/>
          <a:ext cx="1882636" cy="732876"/>
        </a:xfrm>
        <a:custGeom>
          <a:avLst/>
          <a:gdLst/>
          <a:ahLst/>
          <a:cxnLst/>
          <a:rect l="0" t="0" r="0" b="0"/>
          <a:pathLst>
            <a:path>
              <a:moveTo>
                <a:pt x="1882636" y="0"/>
              </a:moveTo>
              <a:lnTo>
                <a:pt x="1882636" y="366438"/>
              </a:lnTo>
              <a:lnTo>
                <a:pt x="0" y="366438"/>
              </a:lnTo>
              <a:lnTo>
                <a:pt x="0" y="732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1D425B-A67C-46A1-88E8-51796D1717C7}">
      <dsp:nvSpPr>
        <dsp:cNvPr id="0" name=""/>
        <dsp:cNvSpPr/>
      </dsp:nvSpPr>
      <dsp:spPr>
        <a:xfrm>
          <a:off x="1354426" y="713122"/>
          <a:ext cx="2161530" cy="111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Report on the role to be played by local and regional governments but provide very little information about how this is to be done</a:t>
          </a:r>
        </a:p>
      </dsp:txBody>
      <dsp:txXfrm>
        <a:off x="1354426" y="713122"/>
        <a:ext cx="2161530" cy="1112156"/>
      </dsp:txXfrm>
    </dsp:sp>
    <dsp:sp modelId="{30E7642C-DCE1-4A4C-B04E-6B78D8F75FA7}">
      <dsp:nvSpPr>
        <dsp:cNvPr id="0" name=""/>
        <dsp:cNvSpPr/>
      </dsp:nvSpPr>
      <dsp:spPr>
        <a:xfrm>
          <a:off x="1030" y="2558155"/>
          <a:ext cx="1103048" cy="408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Argentina</a:t>
          </a:r>
        </a:p>
      </dsp:txBody>
      <dsp:txXfrm>
        <a:off x="1030" y="2558155"/>
        <a:ext cx="1103048" cy="408892"/>
      </dsp:txXfrm>
    </dsp:sp>
    <dsp:sp modelId="{A16513BC-EBD1-48C4-8450-4D32C6E61A3B}">
      <dsp:nvSpPr>
        <dsp:cNvPr id="0" name=""/>
        <dsp:cNvSpPr/>
      </dsp:nvSpPr>
      <dsp:spPr>
        <a:xfrm>
          <a:off x="1836955" y="2558155"/>
          <a:ext cx="1088984" cy="3930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Brazil</a:t>
          </a:r>
        </a:p>
      </dsp:txBody>
      <dsp:txXfrm>
        <a:off x="1836955" y="2558155"/>
        <a:ext cx="1088984" cy="393065"/>
      </dsp:txXfrm>
    </dsp:sp>
    <dsp:sp modelId="{B1638BEB-7BCC-47BD-831A-AEB09A65D539}">
      <dsp:nvSpPr>
        <dsp:cNvPr id="0" name=""/>
        <dsp:cNvSpPr/>
      </dsp:nvSpPr>
      <dsp:spPr>
        <a:xfrm>
          <a:off x="3658815" y="2558155"/>
          <a:ext cx="1210536" cy="398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Colombia</a:t>
          </a:r>
        </a:p>
      </dsp:txBody>
      <dsp:txXfrm>
        <a:off x="3658815" y="2558155"/>
        <a:ext cx="1210536" cy="39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F22A6-372B-4EA6-A7F2-DEBCE624C7FA}">
      <dsp:nvSpPr>
        <dsp:cNvPr id="0" name=""/>
        <dsp:cNvSpPr/>
      </dsp:nvSpPr>
      <dsp:spPr>
        <a:xfrm>
          <a:off x="0" y="1435608"/>
          <a:ext cx="5553777"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F736BA-A119-4560-B9DC-586E04881D24}">
      <dsp:nvSpPr>
        <dsp:cNvPr id="0" name=""/>
        <dsp:cNvSpPr/>
      </dsp:nvSpPr>
      <dsp:spPr>
        <a:xfrm>
          <a:off x="0" y="949370"/>
          <a:ext cx="5553777"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5DC6ABE-EA75-4619-80AA-F38D2D33766E}">
      <dsp:nvSpPr>
        <dsp:cNvPr id="0" name=""/>
        <dsp:cNvSpPr/>
      </dsp:nvSpPr>
      <dsp:spPr>
        <a:xfrm>
          <a:off x="0" y="463132"/>
          <a:ext cx="5553777"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48AFD1-F155-42ED-8219-F63D837903B1}">
      <dsp:nvSpPr>
        <dsp:cNvPr id="0" name=""/>
        <dsp:cNvSpPr/>
      </dsp:nvSpPr>
      <dsp:spPr>
        <a:xfrm>
          <a:off x="1443982" y="48"/>
          <a:ext cx="4109795" cy="4630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 Use of an online platform</a:t>
          </a:r>
        </a:p>
      </dsp:txBody>
      <dsp:txXfrm>
        <a:off x="1443982" y="48"/>
        <a:ext cx="4109795" cy="463083"/>
      </dsp:txXfrm>
    </dsp:sp>
    <dsp:sp modelId="{E5EB61CC-5313-422F-932C-8BD1872BBB43}">
      <dsp:nvSpPr>
        <dsp:cNvPr id="0" name=""/>
        <dsp:cNvSpPr/>
      </dsp:nvSpPr>
      <dsp:spPr>
        <a:xfrm>
          <a:off x="0" y="48"/>
          <a:ext cx="1443982" cy="463083"/>
        </a:xfrm>
        <a:prstGeom prst="round2SameRect">
          <a:avLst>
            <a:gd name="adj1" fmla="val 16670"/>
            <a:gd name="adj2" fmla="val 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Turkey</a:t>
          </a:r>
        </a:p>
      </dsp:txBody>
      <dsp:txXfrm>
        <a:off x="22610" y="22658"/>
        <a:ext cx="1398762" cy="440473"/>
      </dsp:txXfrm>
    </dsp:sp>
    <dsp:sp modelId="{7DCAD1D8-D7FE-468F-BCEC-A319DED2FE51}">
      <dsp:nvSpPr>
        <dsp:cNvPr id="0" name=""/>
        <dsp:cNvSpPr/>
      </dsp:nvSpPr>
      <dsp:spPr>
        <a:xfrm>
          <a:off x="1443982" y="486286"/>
          <a:ext cx="4109795" cy="4630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Adopted participatory approaches</a:t>
          </a:r>
        </a:p>
      </dsp:txBody>
      <dsp:txXfrm>
        <a:off x="1443982" y="486286"/>
        <a:ext cx="4109795" cy="463083"/>
      </dsp:txXfrm>
    </dsp:sp>
    <dsp:sp modelId="{7BD810CA-6840-482D-8383-A42993209932}">
      <dsp:nvSpPr>
        <dsp:cNvPr id="0" name=""/>
        <dsp:cNvSpPr/>
      </dsp:nvSpPr>
      <dsp:spPr>
        <a:xfrm>
          <a:off x="0" y="486286"/>
          <a:ext cx="1443982" cy="463083"/>
        </a:xfrm>
        <a:prstGeom prst="round2SameRect">
          <a:avLst>
            <a:gd name="adj1" fmla="val 16670"/>
            <a:gd name="adj2" fmla="val 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Mexico</a:t>
          </a:r>
        </a:p>
      </dsp:txBody>
      <dsp:txXfrm>
        <a:off x="22610" y="508896"/>
        <a:ext cx="1398762" cy="440473"/>
      </dsp:txXfrm>
    </dsp:sp>
    <dsp:sp modelId="{BDA9B01A-D8A7-4061-8CE6-F595868DEADD}">
      <dsp:nvSpPr>
        <dsp:cNvPr id="0" name=""/>
        <dsp:cNvSpPr/>
      </dsp:nvSpPr>
      <dsp:spPr>
        <a:xfrm>
          <a:off x="1443982" y="972524"/>
          <a:ext cx="4109795" cy="4630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Adopted a whole-of-society approach</a:t>
          </a:r>
        </a:p>
      </dsp:txBody>
      <dsp:txXfrm>
        <a:off x="1443982" y="972524"/>
        <a:ext cx="4109795" cy="463083"/>
      </dsp:txXfrm>
    </dsp:sp>
    <dsp:sp modelId="{E7763CF9-6160-4B8E-B13E-1B0F453C4A1B}">
      <dsp:nvSpPr>
        <dsp:cNvPr id="0" name=""/>
        <dsp:cNvSpPr/>
      </dsp:nvSpPr>
      <dsp:spPr>
        <a:xfrm>
          <a:off x="0" y="972524"/>
          <a:ext cx="1443982" cy="463083"/>
        </a:xfrm>
        <a:prstGeom prst="round2SameRect">
          <a:avLst>
            <a:gd name="adj1" fmla="val 16670"/>
            <a:gd name="adj2" fmla="val 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Sweden</a:t>
          </a:r>
        </a:p>
      </dsp:txBody>
      <dsp:txXfrm>
        <a:off x="22610" y="995134"/>
        <a:ext cx="1398762" cy="440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558F7-4C8D-424A-8AE2-8DF48B963122}">
      <dsp:nvSpPr>
        <dsp:cNvPr id="0" name=""/>
        <dsp:cNvSpPr/>
      </dsp:nvSpPr>
      <dsp:spPr>
        <a:xfrm>
          <a:off x="1031072" y="1135167"/>
          <a:ext cx="1931754" cy="12884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implemented programs to familiarize the public sector with the SDGs through training sessions and capacity building seminars for government officials. </a:t>
          </a:r>
        </a:p>
      </dsp:txBody>
      <dsp:txXfrm>
        <a:off x="1340153" y="1135167"/>
        <a:ext cx="1622674" cy="1288480"/>
      </dsp:txXfrm>
    </dsp:sp>
    <dsp:sp modelId="{62C34036-2648-4289-B5F5-BEC986A6CA74}">
      <dsp:nvSpPr>
        <dsp:cNvPr id="0" name=""/>
        <dsp:cNvSpPr/>
      </dsp:nvSpPr>
      <dsp:spPr>
        <a:xfrm>
          <a:off x="803" y="620032"/>
          <a:ext cx="1287836" cy="128783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Madagascar</a:t>
          </a:r>
        </a:p>
      </dsp:txBody>
      <dsp:txXfrm>
        <a:off x="189402" y="808631"/>
        <a:ext cx="910638" cy="910638"/>
      </dsp:txXfrm>
    </dsp:sp>
    <dsp:sp modelId="{B8A46868-2D23-4DD7-9755-5EE7A7583AD4}">
      <dsp:nvSpPr>
        <dsp:cNvPr id="0" name=""/>
        <dsp:cNvSpPr/>
      </dsp:nvSpPr>
      <dsp:spPr>
        <a:xfrm>
          <a:off x="4250664" y="1135167"/>
          <a:ext cx="1931754" cy="128848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taken initiatives to create awareness among civil service employees to understand the importance of the SDGs and the need to include them in the policy-making process.</a:t>
          </a:r>
        </a:p>
      </dsp:txBody>
      <dsp:txXfrm>
        <a:off x="4559744" y="1135167"/>
        <a:ext cx="1622674" cy="1288480"/>
      </dsp:txXfrm>
    </dsp:sp>
    <dsp:sp modelId="{1A6E9A3C-5AE8-4C42-980B-B796C506E47A}">
      <dsp:nvSpPr>
        <dsp:cNvPr id="0" name=""/>
        <dsp:cNvSpPr/>
      </dsp:nvSpPr>
      <dsp:spPr>
        <a:xfrm>
          <a:off x="3220394" y="620032"/>
          <a:ext cx="1287836" cy="128783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Colombia</a:t>
          </a:r>
        </a:p>
      </dsp:txBody>
      <dsp:txXfrm>
        <a:off x="3408993" y="808631"/>
        <a:ext cx="910638" cy="910638"/>
      </dsp:txXfrm>
    </dsp:sp>
    <dsp:sp modelId="{CFA472AC-E169-4D26-8C08-9DBC055618F0}">
      <dsp:nvSpPr>
        <dsp:cNvPr id="0" name=""/>
        <dsp:cNvSpPr/>
      </dsp:nvSpPr>
      <dsp:spPr>
        <a:xfrm>
          <a:off x="7470255" y="1135167"/>
          <a:ext cx="1931754" cy="128848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implemented a national program for capacity-building and state modernization in support of SDGs, training on SDGs matrix and awareness campaigns with legislators, media and civil society.</a:t>
          </a:r>
        </a:p>
      </dsp:txBody>
      <dsp:txXfrm>
        <a:off x="7779336" y="1135167"/>
        <a:ext cx="1622674" cy="1288480"/>
      </dsp:txXfrm>
    </dsp:sp>
    <dsp:sp modelId="{1525A805-A6FE-444A-A2D4-255BAA892964}">
      <dsp:nvSpPr>
        <dsp:cNvPr id="0" name=""/>
        <dsp:cNvSpPr/>
      </dsp:nvSpPr>
      <dsp:spPr>
        <a:xfrm>
          <a:off x="6439986" y="620032"/>
          <a:ext cx="1287836" cy="128783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Togo</a:t>
          </a:r>
        </a:p>
      </dsp:txBody>
      <dsp:txXfrm>
        <a:off x="6628585" y="808631"/>
        <a:ext cx="910638" cy="910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3DDCD-D28E-44C2-9205-8B7C30256B5E}">
      <dsp:nvSpPr>
        <dsp:cNvPr id="0" name=""/>
        <dsp:cNvSpPr/>
      </dsp:nvSpPr>
      <dsp:spPr>
        <a:xfrm>
          <a:off x="808726" y="532442"/>
          <a:ext cx="1764165" cy="1296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organized numerous seminars, retreats, and activities aimed at helping local governments localize the SDGs and help them plan for their implementation.</a:t>
          </a:r>
        </a:p>
      </dsp:txBody>
      <dsp:txXfrm>
        <a:off x="1090993" y="532442"/>
        <a:ext cx="1481899" cy="1296224"/>
      </dsp:txXfrm>
    </dsp:sp>
    <dsp:sp modelId="{4663E2E2-9807-47EE-9488-8B26E02A8CCE}">
      <dsp:nvSpPr>
        <dsp:cNvPr id="0" name=""/>
        <dsp:cNvSpPr/>
      </dsp:nvSpPr>
      <dsp:spPr>
        <a:xfrm>
          <a:off x="34750" y="0"/>
          <a:ext cx="1090460" cy="1090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UCLG</a:t>
          </a:r>
        </a:p>
      </dsp:txBody>
      <dsp:txXfrm>
        <a:off x="194444" y="159694"/>
        <a:ext cx="771072" cy="771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038D-26D1-413E-8EA7-A7664A6FB749}">
      <dsp:nvSpPr>
        <dsp:cNvPr id="0" name=""/>
        <dsp:cNvSpPr/>
      </dsp:nvSpPr>
      <dsp:spPr>
        <a:xfrm>
          <a:off x="3654014" y="1768070"/>
          <a:ext cx="2861846" cy="331122"/>
        </a:xfrm>
        <a:custGeom>
          <a:avLst/>
          <a:gdLst/>
          <a:ahLst/>
          <a:cxnLst/>
          <a:rect l="0" t="0" r="0" b="0"/>
          <a:pathLst>
            <a:path>
              <a:moveTo>
                <a:pt x="0" y="0"/>
              </a:moveTo>
              <a:lnTo>
                <a:pt x="0" y="165561"/>
              </a:lnTo>
              <a:lnTo>
                <a:pt x="2861846" y="165561"/>
              </a:lnTo>
              <a:lnTo>
                <a:pt x="2861846" y="331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4C34BA-4963-4394-BB65-010839A02D43}">
      <dsp:nvSpPr>
        <dsp:cNvPr id="0" name=""/>
        <dsp:cNvSpPr/>
      </dsp:nvSpPr>
      <dsp:spPr>
        <a:xfrm>
          <a:off x="3654014" y="1768070"/>
          <a:ext cx="953948" cy="331122"/>
        </a:xfrm>
        <a:custGeom>
          <a:avLst/>
          <a:gdLst/>
          <a:ahLst/>
          <a:cxnLst/>
          <a:rect l="0" t="0" r="0" b="0"/>
          <a:pathLst>
            <a:path>
              <a:moveTo>
                <a:pt x="0" y="0"/>
              </a:moveTo>
              <a:lnTo>
                <a:pt x="0" y="165561"/>
              </a:lnTo>
              <a:lnTo>
                <a:pt x="953948" y="165561"/>
              </a:lnTo>
              <a:lnTo>
                <a:pt x="953948" y="331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A5E432-A98B-4C4B-9C71-9CF62A1F2016}">
      <dsp:nvSpPr>
        <dsp:cNvPr id="0" name=""/>
        <dsp:cNvSpPr/>
      </dsp:nvSpPr>
      <dsp:spPr>
        <a:xfrm>
          <a:off x="2700065" y="1768070"/>
          <a:ext cx="953948" cy="331122"/>
        </a:xfrm>
        <a:custGeom>
          <a:avLst/>
          <a:gdLst/>
          <a:ahLst/>
          <a:cxnLst/>
          <a:rect l="0" t="0" r="0" b="0"/>
          <a:pathLst>
            <a:path>
              <a:moveTo>
                <a:pt x="953948" y="0"/>
              </a:moveTo>
              <a:lnTo>
                <a:pt x="953948" y="165561"/>
              </a:lnTo>
              <a:lnTo>
                <a:pt x="0" y="165561"/>
              </a:lnTo>
              <a:lnTo>
                <a:pt x="0" y="331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86582E-4332-4D42-A8E0-F7D033512514}">
      <dsp:nvSpPr>
        <dsp:cNvPr id="0" name=""/>
        <dsp:cNvSpPr/>
      </dsp:nvSpPr>
      <dsp:spPr>
        <a:xfrm>
          <a:off x="792167" y="1768070"/>
          <a:ext cx="2861846" cy="331122"/>
        </a:xfrm>
        <a:custGeom>
          <a:avLst/>
          <a:gdLst/>
          <a:ahLst/>
          <a:cxnLst/>
          <a:rect l="0" t="0" r="0" b="0"/>
          <a:pathLst>
            <a:path>
              <a:moveTo>
                <a:pt x="2861846" y="0"/>
              </a:moveTo>
              <a:lnTo>
                <a:pt x="2861846" y="165561"/>
              </a:lnTo>
              <a:lnTo>
                <a:pt x="0" y="165561"/>
              </a:lnTo>
              <a:lnTo>
                <a:pt x="0" y="331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43A5E-98D3-42F1-958E-2253EC99D830}">
      <dsp:nvSpPr>
        <dsp:cNvPr id="0" name=""/>
        <dsp:cNvSpPr/>
      </dsp:nvSpPr>
      <dsp:spPr>
        <a:xfrm>
          <a:off x="2601272" y="620699"/>
          <a:ext cx="2105483" cy="114737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Specialized seminars aimed at helping mayors and local councilors to understand the important role that cities and local governments must play in the achieving of the SDGs. </a:t>
          </a:r>
        </a:p>
      </dsp:txBody>
      <dsp:txXfrm>
        <a:off x="2601272" y="620699"/>
        <a:ext cx="2105483" cy="1147371"/>
      </dsp:txXfrm>
    </dsp:sp>
    <dsp:sp modelId="{A3E31850-4138-421F-8348-E4F084A96A62}">
      <dsp:nvSpPr>
        <dsp:cNvPr id="0" name=""/>
        <dsp:cNvSpPr/>
      </dsp:nvSpPr>
      <dsp:spPr>
        <a:xfrm>
          <a:off x="3780" y="2099193"/>
          <a:ext cx="1576774" cy="7883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Chile</a:t>
          </a:r>
        </a:p>
      </dsp:txBody>
      <dsp:txXfrm>
        <a:off x="3780" y="2099193"/>
        <a:ext cx="1576774" cy="788387"/>
      </dsp:txXfrm>
    </dsp:sp>
    <dsp:sp modelId="{0FC3E1C5-8F00-4334-ABC1-B59494FD0B87}">
      <dsp:nvSpPr>
        <dsp:cNvPr id="0" name=""/>
        <dsp:cNvSpPr/>
      </dsp:nvSpPr>
      <dsp:spPr>
        <a:xfrm>
          <a:off x="1911677" y="2099193"/>
          <a:ext cx="1576774" cy="7883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Mexico</a:t>
          </a:r>
        </a:p>
      </dsp:txBody>
      <dsp:txXfrm>
        <a:off x="1911677" y="2099193"/>
        <a:ext cx="1576774" cy="788387"/>
      </dsp:txXfrm>
    </dsp:sp>
    <dsp:sp modelId="{218B9E4D-B60D-427C-B7F8-7B202905B5A6}">
      <dsp:nvSpPr>
        <dsp:cNvPr id="0" name=""/>
        <dsp:cNvSpPr/>
      </dsp:nvSpPr>
      <dsp:spPr>
        <a:xfrm>
          <a:off x="3819575" y="2099193"/>
          <a:ext cx="1576774" cy="7883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Dominican Republic</a:t>
          </a:r>
        </a:p>
      </dsp:txBody>
      <dsp:txXfrm>
        <a:off x="3819575" y="2099193"/>
        <a:ext cx="1576774" cy="788387"/>
      </dsp:txXfrm>
    </dsp:sp>
    <dsp:sp modelId="{B2C2E186-9139-4C72-BA34-A99822F8F1FB}">
      <dsp:nvSpPr>
        <dsp:cNvPr id="0" name=""/>
        <dsp:cNvSpPr/>
      </dsp:nvSpPr>
      <dsp:spPr>
        <a:xfrm>
          <a:off x="5727472" y="2099193"/>
          <a:ext cx="1576774" cy="7883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Peru</a:t>
          </a:r>
        </a:p>
      </dsp:txBody>
      <dsp:txXfrm>
        <a:off x="5727472" y="2099193"/>
        <a:ext cx="1576774" cy="7883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0E139-451E-C646-BB95-7596CA3DE378}" type="datetimeFigureOut">
              <a:rPr lang="en-US" smtClean="0"/>
              <a:t>1/22/19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915FC-ED75-A044-B2AD-9EA0DCC4D9EF}" type="slidenum">
              <a:rPr lang="en-US" smtClean="0"/>
              <a:t>‹#›</a:t>
            </a:fld>
            <a:endParaRPr lang="en-US"/>
          </a:p>
        </p:txBody>
      </p:sp>
    </p:spTree>
    <p:extLst>
      <p:ext uri="{BB962C8B-B14F-4D97-AF65-F5344CB8AC3E}">
        <p14:creationId xmlns:p14="http://schemas.microsoft.com/office/powerpoint/2010/main" val="3574654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As you may know, SDG 16 is one of the goals to be reviewed during the High-Level Political Forum (HLPF) in 2019, under the theme of “Empowering people and ensuring inclusiveness and equality”.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Palatino" charset="0"/>
                <a:ea typeface="ヒラギノ角ゴ Pro W3" pitchFamily="-104" charset="-128"/>
                <a:cs typeface="ヒラギノ角ゴ Pro W3" pitchFamily="-104" charset="-128"/>
              </a:rPr>
              <a:t>Public administration is a key driver in the process of implementing the SDGs effectively and inclusively. SDG Goal16 of the 2030 Agenda specifically calls for effective, accountable and inclusive institutions at all levels. </a:t>
            </a: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2F2F2F"/>
                </a:solidFill>
                <a:latin typeface="Roboto-Regular"/>
              </a:rPr>
              <a:t>The foundations of sustainable development at all levels include transparent, participatory and accountable governance and a professional, ethical, responsive and information and communications technology-enabled public administration, and encourages the international community to continue to support capacity development in public governance and institution-building at all levels, with a view to accelerating progress towards sustainable development.</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dirty="0">
              <a:solidFill>
                <a:srgbClr val="2F2F2F"/>
              </a:solidFill>
              <a:latin typeface="Roboto-Regular"/>
            </a:endParaRPr>
          </a:p>
          <a:p>
            <a:pPr lvl="0"/>
            <a:r>
              <a:rPr lang="en-GB" sz="1200" kern="1200" dirty="0">
                <a:solidFill>
                  <a:schemeClr val="tx1"/>
                </a:solidFill>
                <a:effectLst/>
                <a:latin typeface="Palatino" charset="0"/>
                <a:ea typeface="ヒラギノ角ゴ Pro W3" pitchFamily="-104" charset="-128"/>
                <a:cs typeface="ヒラギノ角ゴ Pro W3" pitchFamily="-104" charset="-128"/>
              </a:rPr>
              <a:t>As you know, effective institutions are essential to deliver quality services to people, including</a:t>
            </a:r>
            <a:r>
              <a:rPr lang="en-US" sz="1200" kern="1200" dirty="0">
                <a:solidFill>
                  <a:schemeClr val="tx1"/>
                </a:solidFill>
                <a:effectLst/>
                <a:latin typeface="Palatino" charset="0"/>
                <a:ea typeface="ヒラギノ角ゴ Pro W3" pitchFamily="-104" charset="-128"/>
                <a:cs typeface="ヒラギノ角ゴ Pro W3" pitchFamily="-104" charset="-128"/>
              </a:rPr>
              <a:t> justice, education, health, sanitation, etc. They are critical to fostering the conditions for job creation and prosperity for all. They are essential to enable people’s participation in decision-making processes and service delivery. They are critical to maintain peace and preserve the environment. </a:t>
            </a:r>
            <a:r>
              <a:rPr lang="en-GB" sz="1200" kern="1200" dirty="0">
                <a:solidFill>
                  <a:schemeClr val="tx1"/>
                </a:solidFill>
                <a:effectLst/>
                <a:latin typeface="Palatino" charset="0"/>
                <a:ea typeface="ヒラギノ角ゴ Pro W3" pitchFamily="-104" charset="-128"/>
                <a:cs typeface="ヒラギノ角ゴ Pro W3" pitchFamily="-104" charset="-128"/>
              </a:rPr>
              <a:t>Investing in basic services and in societies that can manage shocks without falling</a:t>
            </a:r>
            <a:r>
              <a:rPr lang="en-US" sz="1200" kern="1200" dirty="0">
                <a:solidFill>
                  <a:schemeClr val="tx1"/>
                </a:solidFill>
                <a:effectLst/>
                <a:latin typeface="Palatino" charset="0"/>
                <a:ea typeface="ヒラギノ角ゴ Pro W3" pitchFamily="-104" charset="-128"/>
                <a:cs typeface="ヒラギノ角ゴ Pro W3" pitchFamily="-104" charset="-128"/>
              </a:rPr>
              <a:t> into crisis, is </a:t>
            </a:r>
            <a:r>
              <a:rPr lang="en-GB" sz="1200" kern="1200" dirty="0">
                <a:solidFill>
                  <a:schemeClr val="tx1"/>
                </a:solidFill>
                <a:effectLst/>
                <a:latin typeface="Palatino" charset="0"/>
                <a:ea typeface="ヒラギノ角ゴ Pro W3" pitchFamily="-104" charset="-128"/>
                <a:cs typeface="ヒラギノ角ゴ Pro W3" pitchFamily="-104" charset="-128"/>
              </a:rPr>
              <a:t>indeed investing in sustaining peace.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GB" sz="1200" kern="1200" dirty="0">
                <a:solidFill>
                  <a:schemeClr val="tx1"/>
                </a:solidFill>
                <a:effectLst/>
                <a:latin typeface="Palatino" charset="0"/>
                <a:ea typeface="ヒラギノ角ゴ Pro W3" pitchFamily="-104" charset="-128"/>
                <a:cs typeface="ヒラギノ角ゴ Pro W3" pitchFamily="-104" charset="-128"/>
              </a:rPr>
              <a:t>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dirty="0">
              <a:solidFill>
                <a:srgbClr val="2F2F2F"/>
              </a:solidFill>
              <a:latin typeface="Roboto-Regular"/>
            </a:endParaRPr>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3</a:t>
            </a:fld>
            <a:endParaRPr lang="en-US"/>
          </a:p>
        </p:txBody>
      </p:sp>
    </p:spTree>
    <p:extLst>
      <p:ext uri="{BB962C8B-B14F-4D97-AF65-F5344CB8AC3E}">
        <p14:creationId xmlns:p14="http://schemas.microsoft.com/office/powerpoint/2010/main" val="262081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14</a:t>
            </a:fld>
            <a:endParaRPr lang="en-US"/>
          </a:p>
        </p:txBody>
      </p:sp>
    </p:spTree>
    <p:extLst>
      <p:ext uri="{BB962C8B-B14F-4D97-AF65-F5344CB8AC3E}">
        <p14:creationId xmlns:p14="http://schemas.microsoft.com/office/powerpoint/2010/main" val="223823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15</a:t>
            </a:fld>
            <a:endParaRPr lang="en-US"/>
          </a:p>
        </p:txBody>
      </p:sp>
    </p:spTree>
    <p:extLst>
      <p:ext uri="{BB962C8B-B14F-4D97-AF65-F5344CB8AC3E}">
        <p14:creationId xmlns:p14="http://schemas.microsoft.com/office/powerpoint/2010/main" val="230208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16</a:t>
            </a:fld>
            <a:endParaRPr lang="en-US"/>
          </a:p>
        </p:txBody>
      </p:sp>
    </p:spTree>
    <p:extLst>
      <p:ext uri="{BB962C8B-B14F-4D97-AF65-F5344CB8AC3E}">
        <p14:creationId xmlns:p14="http://schemas.microsoft.com/office/powerpoint/2010/main" val="171327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17</a:t>
            </a:fld>
            <a:endParaRPr lang="en-US"/>
          </a:p>
        </p:txBody>
      </p:sp>
    </p:spTree>
    <p:extLst>
      <p:ext uri="{BB962C8B-B14F-4D97-AF65-F5344CB8AC3E}">
        <p14:creationId xmlns:p14="http://schemas.microsoft.com/office/powerpoint/2010/main" val="45422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Unless parliaments become partners with the executive branch of government, and with regional, and local levels of government in the discussion of how to accomplish the SDGs, the likelihood for the SDGs to be achieved will diminish. Budgetary allocation in countries with some measure of representative government is done by the legislative branch. The SDGs will not be successfully implemented unless budgetary allocations are made. It seems apparent that for the vast majority of countries reporting, legislative bodies are not very  key participants in SDG discussions. </a:t>
            </a:r>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18</a:t>
            </a:fld>
            <a:endParaRPr lang="en-US"/>
          </a:p>
        </p:txBody>
      </p:sp>
    </p:spTree>
    <p:extLst>
      <p:ext uri="{BB962C8B-B14F-4D97-AF65-F5344CB8AC3E}">
        <p14:creationId xmlns:p14="http://schemas.microsoft.com/office/powerpoint/2010/main" val="171656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Unless parliaments become partners with the executive branch of government, and with regional, and local levels of government in the discussion of how to accomplish the SDGs, the likelihood for the SDGs to be achieved will diminish. Budgetary allocation in countries with some measure of representative government is done by the legislative branch. The SDGs will not be successfully implemented unless budgetary allocations are made. It seems apparent that for the vast majority of countries reporting, legislative bodies are not very  key participants in SDG discussions. </a:t>
            </a:r>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19</a:t>
            </a:fld>
            <a:endParaRPr lang="en-US"/>
          </a:p>
        </p:txBody>
      </p:sp>
    </p:spTree>
    <p:extLst>
      <p:ext uri="{BB962C8B-B14F-4D97-AF65-F5344CB8AC3E}">
        <p14:creationId xmlns:p14="http://schemas.microsoft.com/office/powerpoint/2010/main" val="48125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Unless parliaments become partners with the executive branch of government, and with regional, and local levels of government in the discussion of how to accomplish the SDGs, the likelihood for the SDGs to be achieved will diminish. Budgetary allocation in countries with some measure of representative government is done by the legislative branch. The SDGs will not be successfully implemented unless budgetary allocations are made. It seems apparent that for the vast majority of countries reporting, legislative bodies are not very  key participants in SDG discussions. </a:t>
            </a:r>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20</a:t>
            </a:fld>
            <a:endParaRPr lang="en-US"/>
          </a:p>
        </p:txBody>
      </p:sp>
    </p:spTree>
    <p:extLst>
      <p:ext uri="{BB962C8B-B14F-4D97-AF65-F5344CB8AC3E}">
        <p14:creationId xmlns:p14="http://schemas.microsoft.com/office/powerpoint/2010/main" val="14515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mn-lt"/>
                <a:ea typeface="+mn-ea"/>
                <a:cs typeface="+mn-cs"/>
              </a:rPr>
              <a:t>Lesson learned/highlight</a:t>
            </a:r>
            <a:r>
              <a:rPr lang="en-US" sz="1200" kern="1200" dirty="0">
                <a:solidFill>
                  <a:schemeClr val="tx1"/>
                </a:solidFill>
                <a:effectLst/>
                <a:latin typeface="+mn-lt"/>
                <a:ea typeface="+mn-ea"/>
                <a:cs typeface="+mn-cs"/>
              </a:rPr>
              <a:t>: As different ministries would be involved and engaged, it is necessary to have a final decision maker at the highest governmental level in charge and responsible for the policies taken for the achievement of the SDGs.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Palatino" charset="0"/>
                <a:ea typeface="ヒラギノ角ゴ Pro W3" pitchFamily="-104" charset="-128"/>
                <a:cs typeface="ヒラギノ角ゴ Pro W3" pitchFamily="-104" charset="-128"/>
              </a:rPr>
              <a:t>This helps to identify the institutions and networks that should be mobilized around specific SDGs and targets.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tx1"/>
              </a:solidFill>
              <a:effectLst/>
              <a:latin typeface="Palatino" charset="0"/>
              <a:ea typeface="ヒラギノ角ゴ Pro W3" pitchFamily="-104" charset="-128"/>
              <a:cs typeface="ヒラギノ角ゴ Pro W3" pitchFamily="-10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Palatino" charset="0"/>
                <a:ea typeface="ヒラギノ角ゴ Pro W3" pitchFamily="-104" charset="-128"/>
                <a:cs typeface="ヒラギノ角ゴ Pro W3" pitchFamily="-104" charset="-128"/>
              </a:rPr>
              <a:t>Developing coordination mechanisms that can efficiently coordinate the implementation of wide array of Goals and targets remains a challenge in all  countries.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US" sz="1200" kern="1200" dirty="0">
                <a:solidFill>
                  <a:schemeClr val="tx1"/>
                </a:solidFill>
                <a:effectLst/>
                <a:latin typeface="Palatino" charset="0"/>
                <a:ea typeface="ヒラギノ角ゴ Pro W3" pitchFamily="-104" charset="-128"/>
                <a:cs typeface="ヒラギノ角ゴ Pro W3" pitchFamily="-104" charset="-128"/>
              </a:rPr>
              <a:t>Parliaments are uniquely placed to hold Governments accountable for SDG implementation, and more specifically, it is important to acknowledge the central role that parliaments could play in advancing the SDGs by adopting enabling legislation, including key budget bills.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Palatino" charset="0"/>
                <a:ea typeface="ヒラギノ角ゴ Pro W3" pitchFamily="-104" charset="-128"/>
                <a:cs typeface="ヒラギノ角ゴ Pro W3" pitchFamily="-104" charset="-128"/>
              </a:rPr>
              <a:t>Some Asian countries have launched local SDG-related initiatives (China, India, Republic of Korea, Nepal) and central governments engage local authorities (Afghanistan, Bangladesh).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21</a:t>
            </a:fld>
            <a:endParaRPr lang="en-US"/>
          </a:p>
        </p:txBody>
      </p:sp>
    </p:spTree>
    <p:extLst>
      <p:ext uri="{BB962C8B-B14F-4D97-AF65-F5344CB8AC3E}">
        <p14:creationId xmlns:p14="http://schemas.microsoft.com/office/powerpoint/2010/main" val="1488793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b="1" i="1" kern="1200" dirty="0">
                <a:solidFill>
                  <a:schemeClr val="tx1"/>
                </a:solidFill>
                <a:effectLst/>
                <a:latin typeface="Palatino" charset="0"/>
                <a:ea typeface="ヒラギノ角ゴ Pro W3" pitchFamily="-104" charset="-128"/>
                <a:cs typeface="ヒラギノ角ゴ Pro W3" pitchFamily="-104" charset="-128"/>
              </a:rPr>
              <a:t>Political leadership is imperative; technological advances must be shared; and adequate financing must be mobilized.</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lvl="0"/>
            <a:r>
              <a:rPr lang="en-GB" sz="1200" kern="1200" dirty="0">
                <a:solidFill>
                  <a:schemeClr val="tx1"/>
                </a:solidFill>
                <a:effectLst/>
                <a:latin typeface="Palatino" charset="0"/>
                <a:ea typeface="ヒラギノ角ゴ Pro W3" pitchFamily="-104" charset="-128"/>
                <a:cs typeface="ヒラギノ角ゴ Pro W3" pitchFamily="-104" charset="-128"/>
              </a:rPr>
              <a:t>Partnerships are fundamental- </a:t>
            </a:r>
            <a:r>
              <a:rPr lang="en-GB" sz="1200" kern="1200" baseline="0" dirty="0">
                <a:solidFill>
                  <a:schemeClr val="tx1"/>
                </a:solidFill>
                <a:effectLst/>
                <a:latin typeface="Palatino" charset="0"/>
                <a:ea typeface="ヒラギノ角ゴ Pro W3" pitchFamily="-104" charset="-128"/>
                <a:cs typeface="ヒラギノ角ゴ Pro W3" pitchFamily="-104" charset="-128"/>
              </a:rPr>
              <a:t> </a:t>
            </a:r>
            <a:r>
              <a:rPr lang="en-GB" sz="1200" kern="1200" dirty="0">
                <a:solidFill>
                  <a:schemeClr val="tx1"/>
                </a:solidFill>
                <a:effectLst/>
                <a:latin typeface="Palatino" charset="0"/>
                <a:ea typeface="ヒラギノ角ゴ Pro W3" pitchFamily="-104" charset="-128"/>
                <a:cs typeface="ヒラギノ角ゴ Pro W3" pitchFamily="-104" charset="-128"/>
              </a:rPr>
              <a:t>We must encourage and promote effective public, public-private and civil society partnerships, by sharing knowledge, and expertise, and by helping to meet the needs of developing countries for capacity building through North-South, South-South and triangular cooperation.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lvl="0"/>
            <a:r>
              <a:rPr lang="tr-TR" sz="1200" kern="1200" dirty="0" err="1">
                <a:solidFill>
                  <a:schemeClr val="tx1"/>
                </a:solidFill>
                <a:effectLst/>
                <a:latin typeface="Palatino" charset="0"/>
                <a:ea typeface="ヒラギノ角ゴ Pro W3" pitchFamily="-104" charset="-128"/>
                <a:cs typeface="ヒラギノ角ゴ Pro W3" pitchFamily="-104" charset="-128"/>
              </a:rPr>
              <a:t>Partnerships</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en-GB" sz="1200" kern="1200" dirty="0">
                <a:solidFill>
                  <a:schemeClr val="tx1"/>
                </a:solidFill>
                <a:effectLst/>
                <a:latin typeface="Palatino" charset="0"/>
                <a:ea typeface="ヒラギノ角ゴ Pro W3" pitchFamily="-104" charset="-128"/>
                <a:cs typeface="ヒラギノ角ゴ Pro W3" pitchFamily="-104" charset="-128"/>
              </a:rPr>
              <a:t>are needed to channel knowledge, expertise, investments and technologies to areas most vital to accelerate the pace of progress towards the SDGs.</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22</a:t>
            </a:fld>
            <a:endParaRPr lang="en-US"/>
          </a:p>
        </p:txBody>
      </p:sp>
    </p:spTree>
    <p:extLst>
      <p:ext uri="{BB962C8B-B14F-4D97-AF65-F5344CB8AC3E}">
        <p14:creationId xmlns:p14="http://schemas.microsoft.com/office/powerpoint/2010/main" val="391035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Palatino" charset="0"/>
                <a:ea typeface="ヒラギノ角ゴ Pro W3" pitchFamily="-104" charset="-128"/>
                <a:cs typeface="ヒラギノ角ゴ Pro W3" pitchFamily="-104" charset="-128"/>
              </a:rPr>
              <a:t>Sustainable development emphasizes a holistic, equitable and far-sighted approach in decision-making at all levels. It rests on integration and a balanced consideration of social, economic and environmental goals and objectives in both public and private decision-making. The implementation of the 2030 development agenda and the SDGs therefore calls for an unprecedented level of policy integration and institutional coordination. As highlighted in the recent session of the UN Committee of Experts on Public Administration, the SDG framework is cross-cutting and integrated in nature and most of the goals and targets require some degree of common effort and cooperation among governmental structures.   There is a clear imperative of changing our traditional mind-set and silo-based modes of operation.</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lvl="0"/>
            <a:r>
              <a:rPr lang="en-US" sz="1200" kern="1200" dirty="0">
                <a:solidFill>
                  <a:schemeClr val="tx1"/>
                </a:solidFill>
                <a:effectLst/>
                <a:latin typeface="Palatino" charset="0"/>
                <a:ea typeface="ヒラギノ角ゴ Pro W3" pitchFamily="-104" charset="-128"/>
                <a:cs typeface="ヒラギノ角ゴ Pro W3" pitchFamily="-104" charset="-128"/>
              </a:rPr>
              <a:t>The complexity of these challenges requires a holistic response based on collaborative decision-making.  It requires a coherent combination of service delivery, engagement of people and institutions that can work across portfolio boundaries – so that the whole is more than the sum of its parts.</a:t>
            </a:r>
          </a:p>
          <a:p>
            <a:r>
              <a:rPr lang="en-US" sz="1200" kern="1200" dirty="0">
                <a:solidFill>
                  <a:schemeClr val="tx1"/>
                </a:solidFill>
                <a:effectLst/>
                <a:latin typeface="Palatino" charset="0"/>
                <a:ea typeface="ヒラギノ角ゴ Pro W3" pitchFamily="-104" charset="-128"/>
                <a:cs typeface="ヒラギノ角ゴ Pro W3" pitchFamily="-104" charset="-128"/>
              </a:rPr>
              <a:t> </a:t>
            </a:r>
          </a:p>
          <a:p>
            <a:r>
              <a:rPr lang="en-US" sz="1200" kern="1200" dirty="0">
                <a:solidFill>
                  <a:schemeClr val="tx1"/>
                </a:solidFill>
                <a:effectLst/>
                <a:latin typeface="Palatino" charset="0"/>
                <a:ea typeface="ヒラギノ角ゴ Pro W3" pitchFamily="-104" charset="-128"/>
                <a:cs typeface="ヒラギノ角ゴ Pro W3" pitchFamily="-104" charset="-128"/>
              </a:rPr>
              <a:t>Among other things, policy integration for sustainable development will require rethinking of “business-as-usual” practices. Future strategies, </a:t>
            </a:r>
            <a:r>
              <a:rPr lang="en-US" sz="1200" kern="1200" dirty="0" err="1">
                <a:solidFill>
                  <a:schemeClr val="tx1"/>
                </a:solidFill>
                <a:effectLst/>
                <a:latin typeface="Palatino" charset="0"/>
                <a:ea typeface="ヒラギノ角ゴ Pro W3" pitchFamily="-104" charset="-128"/>
                <a:cs typeface="ヒラギノ角ゴ Pro W3" pitchFamily="-104" charset="-128"/>
              </a:rPr>
              <a:t>programmes</a:t>
            </a:r>
            <a:r>
              <a:rPr lang="en-US" sz="1200" kern="1200" dirty="0">
                <a:solidFill>
                  <a:schemeClr val="tx1"/>
                </a:solidFill>
                <a:effectLst/>
                <a:latin typeface="Palatino" charset="0"/>
                <a:ea typeface="ヒラギノ角ゴ Pro W3" pitchFamily="-104" charset="-128"/>
                <a:cs typeface="ヒラギノ角ゴ Pro W3" pitchFamily="-104" charset="-128"/>
              </a:rPr>
              <a:t> and projects must include simultaneously all three dimensions of sustainable development and take account of their inherent complexities and interdependences. Governments must address institutional constraints to policy integration, including overly hierarchical structures, lack of a common strategic policy direction, </a:t>
            </a:r>
            <a:r>
              <a:rPr lang="en-US" sz="1200" kern="1200" dirty="0" err="1">
                <a:solidFill>
                  <a:schemeClr val="tx1"/>
                </a:solidFill>
                <a:effectLst/>
                <a:latin typeface="Palatino" charset="0"/>
                <a:ea typeface="ヒラギノ角ゴ Pro W3" pitchFamily="-104" charset="-128"/>
                <a:cs typeface="ヒラギノ角ゴ Pro W3" pitchFamily="-104" charset="-128"/>
              </a:rPr>
              <a:t>sectoral</a:t>
            </a:r>
            <a:r>
              <a:rPr lang="en-US" sz="1200" kern="1200" dirty="0">
                <a:solidFill>
                  <a:schemeClr val="tx1"/>
                </a:solidFill>
                <a:effectLst/>
                <a:latin typeface="Palatino" charset="0"/>
                <a:ea typeface="ヒラギノ角ゴ Pro W3" pitchFamily="-104" charset="-128"/>
                <a:cs typeface="ヒラギノ角ゴ Pro W3" pitchFamily="-104" charset="-128"/>
              </a:rPr>
              <a:t> self-interest, and a complicated division of </a:t>
            </a:r>
            <a:r>
              <a:rPr lang="en-US" sz="1200" kern="1200" dirty="0" err="1">
                <a:solidFill>
                  <a:schemeClr val="tx1"/>
                </a:solidFill>
                <a:effectLst/>
                <a:latin typeface="Palatino" charset="0"/>
                <a:ea typeface="ヒラギノ角ゴ Pro W3" pitchFamily="-104" charset="-128"/>
                <a:cs typeface="ヒラギノ角ゴ Pro W3" pitchFamily="-104" charset="-128"/>
              </a:rPr>
              <a:t>labour</a:t>
            </a:r>
            <a:r>
              <a:rPr lang="en-US" sz="1200" kern="1200" dirty="0">
                <a:solidFill>
                  <a:schemeClr val="tx1"/>
                </a:solidFill>
                <a:effectLst/>
                <a:latin typeface="Palatino" charset="0"/>
                <a:ea typeface="ヒラギノ角ゴ Pro W3" pitchFamily="-104" charset="-128"/>
                <a:cs typeface="ヒラギノ角ゴ Pro W3" pitchFamily="-104" charset="-128"/>
              </a:rPr>
              <a:t>. These structural challenges can be compounded by inadequate mechanisms for allocating resources for cross-cutting issues and ensuring shared accountability for shared responsibilities.</a:t>
            </a:r>
          </a:p>
          <a:p>
            <a:r>
              <a:rPr lang="en-US" sz="1200" kern="1200" dirty="0">
                <a:solidFill>
                  <a:schemeClr val="tx1"/>
                </a:solidFill>
                <a:effectLst/>
                <a:latin typeface="Palatino" charset="0"/>
                <a:ea typeface="ヒラギノ角ゴ Pro W3" pitchFamily="-104" charset="-128"/>
                <a:cs typeface="ヒラギノ角ゴ Pro W3" pitchFamily="-104" charset="-128"/>
              </a:rPr>
              <a:t> </a:t>
            </a:r>
          </a:p>
          <a:p>
            <a:r>
              <a:rPr lang="en-US" sz="1200" kern="1200" dirty="0">
                <a:solidFill>
                  <a:schemeClr val="tx1"/>
                </a:solidFill>
                <a:effectLst/>
                <a:latin typeface="Palatino" charset="0"/>
                <a:ea typeface="ヒラギノ角ゴ Pro W3" pitchFamily="-104" charset="-128"/>
                <a:cs typeface="ヒラギノ角ゴ Pro W3" pitchFamily="-104" charset="-128"/>
              </a:rPr>
              <a:t>The need for collaboration with local governments adds a layer of complexity to policy integration in practice. Bringing local governments into the picture of SDG implementation is vital not only to foster coherence and synchronization across levels of administration but also to improve efficiency in service delivery. The active and direct involvement of local governments in SDG implementation will be crucial to progress in the implementation of the 2030 agenda for sustainable development and the SDGs.</a:t>
            </a: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US" sz="1200" kern="1200" dirty="0">
                <a:solidFill>
                  <a:schemeClr val="tx1"/>
                </a:solidFill>
                <a:effectLst/>
                <a:latin typeface="Palatino" charset="0"/>
                <a:ea typeface="ヒラギノ角ゴ Pro W3" pitchFamily="-104" charset="-128"/>
                <a:cs typeface="ヒラギノ角ゴ Pro W3" pitchFamily="-104" charset="-128"/>
              </a:rPr>
              <a:t>Implementing the SDGs requires new capacities and new ways of working in public institutions and among public servants. To support integrated policies, civil servants need to be committed and equipped to identify and </a:t>
            </a:r>
            <a:r>
              <a:rPr lang="en-US" sz="1200" kern="1200" dirty="0" err="1">
                <a:solidFill>
                  <a:schemeClr val="tx1"/>
                </a:solidFill>
                <a:effectLst/>
                <a:latin typeface="Palatino" charset="0"/>
                <a:ea typeface="ヒラギノ角ゴ Pro W3" pitchFamily="-104" charset="-128"/>
                <a:cs typeface="ヒラギノ角ゴ Pro W3" pitchFamily="-104" charset="-128"/>
              </a:rPr>
              <a:t>analyse</a:t>
            </a:r>
            <a:r>
              <a:rPr lang="en-US" sz="1200" kern="1200" dirty="0">
                <a:solidFill>
                  <a:schemeClr val="tx1"/>
                </a:solidFill>
                <a:effectLst/>
                <a:latin typeface="Palatino" charset="0"/>
                <a:ea typeface="ヒラギノ角ゴ Pro W3" pitchFamily="-104" charset="-128"/>
                <a:cs typeface="ヒラギノ角ゴ Pro W3" pitchFamily="-104" charset="-128"/>
              </a:rPr>
              <a:t> inter-linkages, synergies and trade-offs and work across institutional boundaries. Enhanced capacities are also needed to improve </a:t>
            </a:r>
            <a:r>
              <a:rPr lang="en-US" sz="1200" kern="1200" dirty="0" err="1">
                <a:solidFill>
                  <a:schemeClr val="tx1"/>
                </a:solidFill>
                <a:effectLst/>
                <a:latin typeface="Palatino" charset="0"/>
                <a:ea typeface="ヒラギノ角ゴ Pro W3" pitchFamily="-104" charset="-128"/>
                <a:cs typeface="ヒラギノ角ゴ Pro W3" pitchFamily="-104" charset="-128"/>
              </a:rPr>
              <a:t>sectoral</a:t>
            </a:r>
            <a:r>
              <a:rPr lang="en-US" sz="1200" kern="1200" dirty="0">
                <a:solidFill>
                  <a:schemeClr val="tx1"/>
                </a:solidFill>
                <a:effectLst/>
                <a:latin typeface="Palatino" charset="0"/>
                <a:ea typeface="ヒラギノ角ゴ Pro W3" pitchFamily="-104" charset="-128"/>
                <a:cs typeface="ヒラギノ角ゴ Pro W3" pitchFamily="-104" charset="-128"/>
              </a:rPr>
              <a:t> policies, reach those who are furthest behind, envision the long-term impact of policies and possible scenarios as well as to collect and </a:t>
            </a:r>
            <a:r>
              <a:rPr lang="en-US" sz="1200" kern="1200" dirty="0" err="1">
                <a:solidFill>
                  <a:schemeClr val="tx1"/>
                </a:solidFill>
                <a:effectLst/>
                <a:latin typeface="Palatino" charset="0"/>
                <a:ea typeface="ヒラギノ角ゴ Pro W3" pitchFamily="-104" charset="-128"/>
                <a:cs typeface="ヒラギノ角ゴ Pro W3" pitchFamily="-104" charset="-128"/>
              </a:rPr>
              <a:t>analyse</a:t>
            </a:r>
            <a:r>
              <a:rPr lang="en-US" sz="1200" kern="1200" dirty="0">
                <a:solidFill>
                  <a:schemeClr val="tx1"/>
                </a:solidFill>
                <a:effectLst/>
                <a:latin typeface="Palatino" charset="0"/>
                <a:ea typeface="ヒラギノ角ゴ Pro W3" pitchFamily="-104" charset="-128"/>
                <a:cs typeface="ヒラギノ角ゴ Pro W3" pitchFamily="-104" charset="-128"/>
              </a:rPr>
              <a:t> data and statistics. The SDGs also call for renewed efforts to make institutions transparent and accountable and to support participatory decision-making. Effective implementation of the 2030 Agenda therefore requires mobilizing and equipping public institutions and the civil servants. Countries may consider actions to enhance civil servants’ awareness about the SDGs, boost their skills, reward efforts, cooperation and innovation. A recent UNDP paper points out that public service morale and motivation has declined in many countries. Addressing this situation and developing “New Public Passion” would contribute to realizing the SDGs.</a:t>
            </a: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US" sz="1200" kern="1200" dirty="0">
                <a:solidFill>
                  <a:schemeClr val="tx1"/>
                </a:solidFill>
                <a:effectLst/>
                <a:latin typeface="Palatino" charset="0"/>
                <a:ea typeface="ヒラギノ角ゴ Pro W3" pitchFamily="-104" charset="-128"/>
                <a:cs typeface="ヒラギノ角ゴ Pro W3" pitchFamily="-104" charset="-128"/>
              </a:rPr>
              <a:t>Most countries have been promoting engagement of major groups of civil society in reviewing policies to drive the implementation of the SDGs.  Some have dedicated institutions or consultations for this purpose. </a:t>
            </a: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US" sz="1200" b="1" kern="1200" dirty="0">
                <a:solidFill>
                  <a:schemeClr val="tx1"/>
                </a:solidFill>
                <a:effectLst/>
                <a:latin typeface="Palatino" charset="0"/>
                <a:ea typeface="ヒラギノ角ゴ Pro W3" pitchFamily="-104" charset="-128"/>
                <a:cs typeface="ヒラギノ角ゴ Pro W3" pitchFamily="-104" charset="-128"/>
              </a:rPr>
              <a:t>One constituency which is proactively addressing the SDGs is the Supreme Audit Institutions.  Through their international institutions, INTOSAI, they have developed various approaches to audit the readiness of their country to implement the SDGs and various aspects of implementation.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200" i="1" kern="1200" dirty="0">
                <a:solidFill>
                  <a:schemeClr val="tx1"/>
                </a:solidFill>
                <a:effectLst/>
                <a:latin typeface="Palatino" charset="0"/>
                <a:ea typeface="ヒラギノ角ゴ Pro W3" pitchFamily="-104" charset="-128"/>
                <a:cs typeface="ヒラギノ角ゴ Pro W3" pitchFamily="-104" charset="-128"/>
              </a:rPr>
              <a:t>Prioritization of SDG16 and its monitoring are keys</a:t>
            </a:r>
            <a:r>
              <a:rPr lang="en-US" sz="1200" kern="1200" dirty="0">
                <a:solidFill>
                  <a:schemeClr val="tx1"/>
                </a:solidFill>
                <a:effectLst/>
                <a:latin typeface="Palatino" charset="0"/>
                <a:ea typeface="ヒラギノ角ゴ Pro W3" pitchFamily="-104" charset="-128"/>
                <a:cs typeface="ヒラギノ角ゴ Pro W3" pitchFamily="-104" charset="-128"/>
              </a:rPr>
              <a:t>. Lack of timely and accurate data to monitor progress is an important challenge. Gender sensitive data is key to understand the challenges and to implement the SDGs thoroughly and inclusively. Setting up a coherent and appropriate national monitoring mechanism is paramount.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tr-TR" sz="1200" b="1" kern="1200" dirty="0" err="1">
                <a:solidFill>
                  <a:schemeClr val="tx1"/>
                </a:solidFill>
                <a:effectLst/>
                <a:latin typeface="Palatino" charset="0"/>
                <a:ea typeface="ヒラギノ角ゴ Pro W3" pitchFamily="-104" charset="-128"/>
                <a:cs typeface="ヒラギノ角ゴ Pro W3" pitchFamily="-104" charset="-128"/>
              </a:rPr>
              <a:t>Technological</a:t>
            </a:r>
            <a:r>
              <a:rPr lang="tr-TR" sz="1200" b="1" kern="1200" dirty="0">
                <a:solidFill>
                  <a:schemeClr val="tx1"/>
                </a:solidFill>
                <a:effectLst/>
                <a:latin typeface="Palatino" charset="0"/>
                <a:ea typeface="ヒラギノ角ゴ Pro W3" pitchFamily="-104" charset="-128"/>
                <a:cs typeface="ヒラギノ角ゴ Pro W3" pitchFamily="-104" charset="-128"/>
              </a:rPr>
              <a:t> </a:t>
            </a:r>
            <a:r>
              <a:rPr lang="tr-TR" sz="1200" b="1" kern="1200" dirty="0" err="1">
                <a:solidFill>
                  <a:schemeClr val="tx1"/>
                </a:solidFill>
                <a:effectLst/>
                <a:latin typeface="Palatino" charset="0"/>
                <a:ea typeface="ヒラギノ角ゴ Pro W3" pitchFamily="-104" charset="-128"/>
                <a:cs typeface="ヒラギノ角ゴ Pro W3" pitchFamily="-104" charset="-128"/>
              </a:rPr>
              <a:t>innovation</a:t>
            </a:r>
            <a:r>
              <a:rPr lang="tr-TR" sz="1200" b="1"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must</a:t>
            </a:r>
            <a:r>
              <a:rPr lang="tr-TR" sz="1200" kern="1200" dirty="0">
                <a:solidFill>
                  <a:schemeClr val="tx1"/>
                </a:solidFill>
                <a:effectLst/>
                <a:latin typeface="Palatino" charset="0"/>
                <a:ea typeface="ヒラギノ角ゴ Pro W3" pitchFamily="-104" charset="-128"/>
                <a:cs typeface="ヒラギノ角ゴ Pro W3" pitchFamily="-104" charset="-128"/>
              </a:rPr>
              <a:t> be </a:t>
            </a:r>
            <a:r>
              <a:rPr lang="tr-TR" sz="1200" kern="1200" dirty="0" err="1">
                <a:solidFill>
                  <a:schemeClr val="tx1"/>
                </a:solidFill>
                <a:effectLst/>
                <a:latin typeface="Palatino" charset="0"/>
                <a:ea typeface="ヒラギノ角ゴ Pro W3" pitchFamily="-104" charset="-128"/>
                <a:cs typeface="ヒラギノ角ゴ Pro W3" pitchFamily="-104" charset="-128"/>
              </a:rPr>
              <a:t>harnessed</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to</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drive</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the</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transformative</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change</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that</a:t>
            </a:r>
            <a:r>
              <a:rPr lang="tr-TR" sz="1200" kern="1200" dirty="0">
                <a:solidFill>
                  <a:schemeClr val="tx1"/>
                </a:solidFill>
                <a:effectLst/>
                <a:latin typeface="Palatino" charset="0"/>
                <a:ea typeface="ヒラギノ角ゴ Pro W3" pitchFamily="-104" charset="-128"/>
                <a:cs typeface="ヒラギノ角ゴ Pro W3" pitchFamily="-104" charset="-128"/>
              </a:rPr>
              <a:t> is </a:t>
            </a:r>
            <a:r>
              <a:rPr lang="tr-TR" sz="1200" kern="1200" dirty="0" err="1">
                <a:solidFill>
                  <a:schemeClr val="tx1"/>
                </a:solidFill>
                <a:effectLst/>
                <a:latin typeface="Palatino" charset="0"/>
                <a:ea typeface="ヒラギノ角ゴ Pro W3" pitchFamily="-104" charset="-128"/>
                <a:cs typeface="ヒラギノ角ゴ Pro W3" pitchFamily="-104" charset="-128"/>
              </a:rPr>
              <a:t>necessary</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Govenrments</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private</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tr-TR" sz="1200" kern="1200" dirty="0" err="1">
                <a:solidFill>
                  <a:schemeClr val="tx1"/>
                </a:solidFill>
                <a:effectLst/>
                <a:latin typeface="Palatino" charset="0"/>
                <a:ea typeface="ヒラギノ角ゴ Pro W3" pitchFamily="-104" charset="-128"/>
                <a:cs typeface="ヒラギノ角ゴ Pro W3" pitchFamily="-104" charset="-128"/>
              </a:rPr>
              <a:t>industry</a:t>
            </a:r>
            <a:r>
              <a:rPr lang="tr-TR" sz="1200" kern="1200" dirty="0">
                <a:solidFill>
                  <a:schemeClr val="tx1"/>
                </a:solidFill>
                <a:effectLst/>
                <a:latin typeface="Palatino" charset="0"/>
                <a:ea typeface="ヒラギノ角ゴ Pro W3" pitchFamily="-104" charset="-128"/>
                <a:cs typeface="ヒラギノ角ゴ Pro W3" pitchFamily="-104" charset="-128"/>
              </a:rPr>
              <a:t>, </a:t>
            </a:r>
            <a:r>
              <a:rPr lang="en-GB" sz="1200" kern="1200" dirty="0">
                <a:solidFill>
                  <a:schemeClr val="tx1"/>
                </a:solidFill>
                <a:effectLst/>
                <a:latin typeface="Palatino" charset="0"/>
                <a:ea typeface="ヒラギノ角ゴ Pro W3" pitchFamily="-104" charset="-128"/>
                <a:cs typeface="ヒラギノ角ゴ Pro W3" pitchFamily="-104" charset="-128"/>
              </a:rPr>
              <a:t>academia and civil society should work together to accelerate the development of, and access to such technologies.</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lvl="0"/>
            <a:endParaRPr lang="en-US" sz="1200" b="1" kern="1200" dirty="0">
              <a:solidFill>
                <a:schemeClr val="tx1"/>
              </a:solidFill>
              <a:effectLst/>
              <a:latin typeface="Palatino" charset="0"/>
              <a:ea typeface="ヒラギノ角ゴ Pro W3" pitchFamily="-104" charset="-128"/>
              <a:cs typeface="ヒラギノ角ゴ Pro W3" pitchFamily="-104" charset="-128"/>
            </a:endParaRPr>
          </a:p>
          <a:p>
            <a:pPr lvl="0"/>
            <a:r>
              <a:rPr lang="en-US" sz="1200" b="1" kern="1200" dirty="0">
                <a:solidFill>
                  <a:schemeClr val="tx1"/>
                </a:solidFill>
                <a:effectLst/>
                <a:latin typeface="Palatino" charset="0"/>
                <a:ea typeface="ヒラギノ角ゴ Pro W3" pitchFamily="-104" charset="-128"/>
                <a:cs typeface="ヒラギノ角ゴ Pro W3" pitchFamily="-104" charset="-128"/>
              </a:rPr>
              <a:t>Support to public-private partnerships </a:t>
            </a:r>
            <a:r>
              <a:rPr lang="en-US" sz="1200" kern="1200" dirty="0">
                <a:solidFill>
                  <a:schemeClr val="tx1"/>
                </a:solidFill>
                <a:effectLst/>
                <a:latin typeface="Palatino" charset="0"/>
                <a:ea typeface="ヒラギノ角ゴ Pro W3" pitchFamily="-104" charset="-128"/>
                <a:cs typeface="ヒラギノ角ゴ Pro W3" pitchFamily="-104" charset="-128"/>
              </a:rPr>
              <a:t>- recent research estimates that the total economic benefit from implementing the 2030 agenda runs to tens of trillions of dollars in business savings and revenue.  This represents an enormous investment opportunity for the corporate sector, whose contribution will be vital for innovation, improved skills, job creation, and developing new markets, products and services. </a:t>
            </a:r>
            <a:r>
              <a:rPr lang="en-GB" sz="1200" kern="1200" dirty="0">
                <a:solidFill>
                  <a:schemeClr val="tx1"/>
                </a:solidFill>
                <a:effectLst/>
                <a:latin typeface="Palatino" charset="0"/>
                <a:ea typeface="ヒラギノ角ゴ Pro W3" pitchFamily="-104" charset="-128"/>
                <a:cs typeface="ヒラギノ角ゴ Pro W3" pitchFamily="-104" charset="-128"/>
              </a:rPr>
              <a:t>Increased public value by promoting collaboration and coordination with private sector and civil society in the delivery of services and wealth creation through social innovation</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Palatino" charset="0"/>
                <a:ea typeface="ヒラギノ角ゴ Pro W3" pitchFamily="-104" charset="-128"/>
                <a:cs typeface="ヒラギノ角ゴ Pro W3" pitchFamily="-104" charset="-128"/>
              </a:rPr>
              <a:t>Data is a very important aspect. Concerning SDGs, from the public administration perspective we realize the need of data for reporting, data for implementing and data for designing policy coherence. We also need better data to guide participatory planning and implementation of the SDGs; clear mechanisms of accountability, access to justice, and transparency.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US" sz="1200" b="1" kern="1200" dirty="0">
                <a:solidFill>
                  <a:schemeClr val="tx1"/>
                </a:solidFill>
                <a:effectLst/>
                <a:latin typeface="Palatino" charset="0"/>
                <a:ea typeface="ヒラギノ角ゴ Pro W3" pitchFamily="-104" charset="-128"/>
                <a:cs typeface="ヒラギノ角ゴ Pro W3" pitchFamily="-104" charset="-128"/>
              </a:rPr>
              <a:t>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sz="1200" kern="1200" dirty="0">
              <a:solidFill>
                <a:schemeClr val="tx1"/>
              </a:solidFill>
              <a:effectLst/>
              <a:latin typeface="Palatino" charset="0"/>
              <a:ea typeface="ヒラギノ角ゴ Pro W3" pitchFamily="-104" charset="-128"/>
              <a:cs typeface="ヒラギノ角ゴ Pro W3" pitchFamily="-104" charset="-128"/>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GB" altLang="en-US" dirty="0">
              <a:latin typeface="Arial" pitchFamily="34" charset="0"/>
            </a:endParaRPr>
          </a:p>
          <a:p>
            <a:endParaRPr lang="en-GB" alt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23</a:t>
            </a:fld>
            <a:endParaRPr lang="en-US"/>
          </a:p>
        </p:txBody>
      </p:sp>
    </p:spTree>
    <p:extLst>
      <p:ext uri="{BB962C8B-B14F-4D97-AF65-F5344CB8AC3E}">
        <p14:creationId xmlns:p14="http://schemas.microsoft.com/office/powerpoint/2010/main" val="326739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Voluntary National Reviews (VNRs) of SDG progress presented at the High-level political forum are an important platform where Member States highlight their progress, share information about the challenges they face, and lessons learned, and mobilize additional support and build partnerships. By 2019, 146 countries will have presented their VNRs, with 47 countries yet to present. While a few countries in conflict or post-conflict situations cannot be expected to conduct VNRs, almost all countries will have presented a VNR by 2020 in time for the </a:t>
            </a:r>
            <a:r>
              <a:rPr lang="en-GB" sz="1200" b="1" kern="1200" dirty="0">
                <a:solidFill>
                  <a:schemeClr val="tx1"/>
                </a:solidFill>
                <a:effectLst/>
                <a:latin typeface="+mn-lt"/>
                <a:ea typeface="+mn-ea"/>
                <a:cs typeface="+mn-cs"/>
              </a:rPr>
              <a:t>75th anniversary of the UN</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4D915FC-ED75-A044-B2AD-9EA0DCC4D9EF}" type="slidenum">
              <a:rPr lang="en-US" smtClean="0"/>
              <a:t>5</a:t>
            </a:fld>
            <a:endParaRPr lang="en-US"/>
          </a:p>
        </p:txBody>
      </p:sp>
    </p:spTree>
    <p:extLst>
      <p:ext uri="{BB962C8B-B14F-4D97-AF65-F5344CB8AC3E}">
        <p14:creationId xmlns:p14="http://schemas.microsoft.com/office/powerpoint/2010/main" val="406176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otes Placeholder 1"/>
          <p:cNvSpPr>
            <a:spLocks noGrp="1"/>
          </p:cNvSpPr>
          <p:nvPr>
            <p:ph type="body" idx="1"/>
          </p:nvPr>
        </p:nvSpPr>
        <p:spPr>
          <a:noFill/>
          <a:ln w="9525"/>
        </p:spPr>
        <p:txBody>
          <a:bodyPr/>
          <a:lstStyle/>
          <a:p>
            <a:endParaRPr lang="ko-KR" altLang="ko-KR" dirty="0">
              <a:ea typeface="ヒラギノ角ゴ Pro W3" charset="-128"/>
            </a:endParaRPr>
          </a:p>
        </p:txBody>
      </p:sp>
    </p:spTree>
    <p:extLst>
      <p:ext uri="{BB962C8B-B14F-4D97-AF65-F5344CB8AC3E}">
        <p14:creationId xmlns:p14="http://schemas.microsoft.com/office/powerpoint/2010/main" val="148839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8</a:t>
            </a:fld>
            <a:endParaRPr lang="en-US"/>
          </a:p>
        </p:txBody>
      </p:sp>
    </p:spTree>
    <p:extLst>
      <p:ext uri="{BB962C8B-B14F-4D97-AF65-F5344CB8AC3E}">
        <p14:creationId xmlns:p14="http://schemas.microsoft.com/office/powerpoint/2010/main" val="96382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Achieving progress in the implementation of the SDGs will require adaptation of institutional frameworks and arrangements to deliver integrated policies that effectively address existing inter-linkages among the SDGs to the extent that socio-economic, climate and environmental aspects need to be considered in a balanced way.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Out of 64 VNRs presented at the High-Level Political Forum (HLPF) in 2016 and 2017, many referred to the need to gear efforts towards coherent and effective policy making. In light of the review of SDG 16 in the 2019 HLPF - which amongst others promotes building effective, accountable and inclusive institutions, it is important to share insights and lessons learned about the challenges governments are facing in this regard. </a:t>
            </a:r>
            <a:r>
              <a:rPr lang="en-US" sz="1200" kern="1200" dirty="0">
                <a:solidFill>
                  <a:schemeClr val="tx1"/>
                </a:solidFill>
                <a:effectLst/>
                <a:latin typeface="Palatino" charset="0"/>
                <a:ea typeface="ヒラギノ角ゴ Pro W3" pitchFamily="-104" charset="-128"/>
                <a:cs typeface="ヒラギノ角ゴ Pro W3" pitchFamily="-104" charset="-128"/>
              </a:rPr>
              <a:t>The national voluntary reviews and the discussions at the high-level political forum on sustainable development (HLPF)</a:t>
            </a:r>
            <a:r>
              <a:rPr lang="en-US" sz="1200" kern="1200" baseline="0" dirty="0">
                <a:solidFill>
                  <a:schemeClr val="tx1"/>
                </a:solidFill>
                <a:effectLst/>
                <a:latin typeface="Palatino" charset="0"/>
                <a:ea typeface="ヒラギノ角ゴ Pro W3" pitchFamily="-104" charset="-128"/>
                <a:cs typeface="ヒラギノ角ゴ Pro W3" pitchFamily="-104" charset="-128"/>
              </a:rPr>
              <a:t> </a:t>
            </a:r>
            <a:r>
              <a:rPr lang="en-US" sz="1200" kern="1200" dirty="0">
                <a:solidFill>
                  <a:schemeClr val="tx1"/>
                </a:solidFill>
                <a:effectLst/>
                <a:latin typeface="Palatino" charset="0"/>
                <a:ea typeface="ヒラギノ角ゴ Pro W3" pitchFamily="-104" charset="-128"/>
                <a:cs typeface="ヒラギノ角ゴ Pro W3" pitchFamily="-104" charset="-128"/>
              </a:rPr>
              <a:t>showed that one of the first steps taken by countries to implement the 2030 Agenda for Sustainable Development is putting in place effective institutional arrangements to promote and coordinate implementation. Policy integration and institutional coordination are central to the advancement of sustainable development given the inter-linkages and multi-dimensional nature of the SDGs and its targets, and effective integration is one of the responses to the demand for more innovative and responsive service delivery, transcending the competencies of individual institutions. </a:t>
            </a:r>
          </a:p>
          <a:p>
            <a:endParaRPr lang="en-US" dirty="0"/>
          </a:p>
          <a:p>
            <a:r>
              <a:rPr lang="en-US" dirty="0"/>
              <a:t>Compendium</a:t>
            </a:r>
            <a:r>
              <a:rPr lang="en-US" baseline="0" dirty="0"/>
              <a:t> of institutional arrangements for the SDGs</a:t>
            </a:r>
          </a:p>
          <a:p>
            <a:endParaRPr lang="en-US" baseline="0" dirty="0"/>
          </a:p>
          <a:p>
            <a:pPr latinLnBrk="0">
              <a:buFont typeface="Arial" panose="020B0604020202020204" pitchFamily="34" charset="0"/>
              <a:buChar char="•"/>
            </a:pPr>
            <a:r>
              <a:rPr lang="en-US" dirty="0">
                <a:latin typeface="Arial" panose="020B0604020202020204" pitchFamily="34" charset="0"/>
                <a:cs typeface="Arial" panose="020B0604020202020204" pitchFamily="34" charset="0"/>
              </a:rPr>
              <a:t>Construction of inter-ministerial committees or task forces (</a:t>
            </a:r>
            <a:r>
              <a:rPr lang="en-US" dirty="0">
                <a:solidFill>
                  <a:srgbClr val="0070C0"/>
                </a:solidFill>
                <a:latin typeface="Arial" panose="020B0604020202020204" pitchFamily="34" charset="0"/>
                <a:cs typeface="Arial" panose="020B0604020202020204" pitchFamily="34" charset="0"/>
              </a:rPr>
              <a:t>Estonia, Morocco and France</a:t>
            </a:r>
            <a:r>
              <a:rPr lang="en-US" dirty="0">
                <a:latin typeface="Arial" panose="020B0604020202020204" pitchFamily="34" charset="0"/>
                <a:cs typeface="Arial" panose="020B0604020202020204" pitchFamily="34" charset="0"/>
              </a:rPr>
              <a:t>)</a:t>
            </a:r>
            <a:endParaRPr lang="en-US" dirty="0">
              <a:solidFill>
                <a:srgbClr val="0070C0"/>
              </a:solidFill>
              <a:latin typeface="Arial" panose="020B0604020202020204" pitchFamily="34" charset="0"/>
              <a:cs typeface="Arial" panose="020B0604020202020204" pitchFamily="34" charset="0"/>
            </a:endParaRPr>
          </a:p>
          <a:p>
            <a:pPr latinLnBrk="0">
              <a:buFont typeface="Arial" panose="020B0604020202020204" pitchFamily="34" charset="0"/>
              <a:buChar char="•"/>
            </a:pPr>
            <a:r>
              <a:rPr lang="en-US" dirty="0">
                <a:latin typeface="Arial" panose="020B0604020202020204" pitchFamily="34" charset="0"/>
                <a:cs typeface="Arial" panose="020B0604020202020204" pitchFamily="34" charset="0"/>
              </a:rPr>
              <a:t>Development 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9</a:t>
            </a:fld>
            <a:endParaRPr lang="en-US"/>
          </a:p>
        </p:txBody>
      </p:sp>
    </p:spTree>
    <p:extLst>
      <p:ext uri="{BB962C8B-B14F-4D97-AF65-F5344CB8AC3E}">
        <p14:creationId xmlns:p14="http://schemas.microsoft.com/office/powerpoint/2010/main" val="48989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Estonia has implemented inter-ministerial coordinating mechanisms. Georgia has created a joint technical working group from various ministries to oversee the implementation of SDGs. In the case of the Philippines, the Ministries involved in implementation include the Ministry of Foreign Affairs, the Ministry of Environment, the Statistics office, and the Office for Government Policy Coordination overseeing the process. In Sierra Leone, the Ministries of Finance and Economic Development and Foreign Affairs provide operational, technical and diplomatic leadership to efforts throughout the government. In Switzerland, there has been the creation of a temporary inter-ministerial working group in charge of: clarifying institutional arrangements, processes and responsibilities in federal administration to ensure effective implementation; conducting baseline study; ensuring monitoring and reporting. Federal offices are required to include the SDGs in periodic reporting.</a:t>
            </a:r>
            <a:r>
              <a:rPr lang="en-US" dirty="0">
                <a:effectLst/>
              </a:rPr>
              <a:t> </a:t>
            </a:r>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10</a:t>
            </a:fld>
            <a:endParaRPr lang="en-US"/>
          </a:p>
        </p:txBody>
      </p:sp>
    </p:spTree>
    <p:extLst>
      <p:ext uri="{BB962C8B-B14F-4D97-AF65-F5344CB8AC3E}">
        <p14:creationId xmlns:p14="http://schemas.microsoft.com/office/powerpoint/2010/main" val="204787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Estonia has implemented inter-ministerial coordinating mechanisms. Georgia has created a joint technical working group from various ministries to oversee the implementation of SDGs. In the case of the Philippines, the Ministries involved in implementation include the Ministry of Foreign Affairs, the Ministry of Environment, the Statistics office, and the Office for Government Policy Coordination overseeing the process. In Sierra Leone, the Ministries of Finance and Economic Development and Foreign Affairs provide operational, technical and diplomatic leadership to efforts throughout the government. In Switzerland, there has been the creation of a temporary inter-ministerial working group in charge of: clarifying institutional arrangements, processes and responsibilities in federal administration to ensure effective implementation; conducting baseline study; ensuring monitoring and reporting. Federal offices are required to include the SDGs in periodic reporting.</a:t>
            </a:r>
            <a:r>
              <a:rPr lang="en-US" dirty="0">
                <a:effectLst/>
              </a:rPr>
              <a:t> </a:t>
            </a:r>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11</a:t>
            </a:fld>
            <a:endParaRPr lang="en-US"/>
          </a:p>
        </p:txBody>
      </p:sp>
    </p:spTree>
    <p:extLst>
      <p:ext uri="{BB962C8B-B14F-4D97-AF65-F5344CB8AC3E}">
        <p14:creationId xmlns:p14="http://schemas.microsoft.com/office/powerpoint/2010/main" val="399511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Estonia has implemented inter-ministerial coordinating mechanisms. Georgia has created a joint technical working group from various ministries to oversee the implementation of SDGs. In the case of the Philippines, the Ministries involved in implementation include the Ministry of Foreign Affairs, the Ministry of Environment, the Statistics office, and the Office for Government Policy Coordination overseeing the process. In Sierra Leone, the Ministries of Finance and Economic Development and Foreign Affairs provide operational, technical and diplomatic leadership to efforts throughout the government. In Switzerland, there has been the creation of a temporary inter-ministerial working group in charge of: clarifying institutional arrangements, processes and responsibilities in federal administration to ensure effective implementation; conducting baseline study; ensuring monitoring and reporting. Federal offices are required to include the SDGs in periodic reporting.</a:t>
            </a:r>
            <a:r>
              <a:rPr lang="en-US" dirty="0">
                <a:effectLst/>
              </a:rPr>
              <a:t> </a:t>
            </a:r>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12</a:t>
            </a:fld>
            <a:endParaRPr lang="en-US"/>
          </a:p>
        </p:txBody>
      </p:sp>
    </p:spTree>
    <p:extLst>
      <p:ext uri="{BB962C8B-B14F-4D97-AF65-F5344CB8AC3E}">
        <p14:creationId xmlns:p14="http://schemas.microsoft.com/office/powerpoint/2010/main" val="414304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of institutional engagement with local authorities </a:t>
            </a:r>
            <a:r>
              <a:rPr lang="en-US" dirty="0">
                <a:solidFill>
                  <a:srgbClr val="1F80CC"/>
                </a:solidFill>
                <a:latin typeface="Arial" panose="020B0604020202020204" pitchFamily="34" charset="0"/>
                <a:cs typeface="Arial" panose="020B0604020202020204" pitchFamily="34" charset="0"/>
              </a:rPr>
              <a:t>(Norway, Samoa, and Sierra Leone)</a:t>
            </a:r>
          </a:p>
          <a:p>
            <a:pPr latinLnBrk="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13</a:t>
            </a:fld>
            <a:endParaRPr lang="en-US"/>
          </a:p>
        </p:txBody>
      </p:sp>
    </p:spTree>
    <p:extLst>
      <p:ext uri="{BB962C8B-B14F-4D97-AF65-F5344CB8AC3E}">
        <p14:creationId xmlns:p14="http://schemas.microsoft.com/office/powerpoint/2010/main" val="182273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6071-2DAC-4D33-A3FA-2F024D265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2E2AEE-4FD3-41A0-A9FE-FDAD79E03C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C480A-5E9D-4D17-A6B3-5EF6A1AE6B97}"/>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5" name="Footer Placeholder 4">
            <a:extLst>
              <a:ext uri="{FF2B5EF4-FFF2-40B4-BE49-F238E27FC236}">
                <a16:creationId xmlns:a16="http://schemas.microsoft.com/office/drawing/2014/main" id="{CD543CA6-1DD4-469B-99A0-C4BC53345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050E-CE14-486F-BD1E-EDD9FEE3A6EC}"/>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98145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0354-C0D4-472E-8B8E-25E506869A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CA01B-957D-4912-8FF7-0E76820BEF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CFCE-DD02-4ADB-A7F2-39DECB9D6F2A}"/>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5" name="Footer Placeholder 4">
            <a:extLst>
              <a:ext uri="{FF2B5EF4-FFF2-40B4-BE49-F238E27FC236}">
                <a16:creationId xmlns:a16="http://schemas.microsoft.com/office/drawing/2014/main" id="{1EBC679F-A989-4E7D-B163-DDF3CD5EB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9041B-B84C-4F37-AF6B-13018FA9C8F4}"/>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85714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2D842-6C1E-4A43-B527-FDF72984AB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70A16-7EA1-4C88-974A-C0C237F6B4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1991F-BE6D-4715-A387-A1916B9B5EDE}"/>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5" name="Footer Placeholder 4">
            <a:extLst>
              <a:ext uri="{FF2B5EF4-FFF2-40B4-BE49-F238E27FC236}">
                <a16:creationId xmlns:a16="http://schemas.microsoft.com/office/drawing/2014/main" id="{A8EE4B65-DD58-4989-95EF-39ED0492B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16969-FF65-4546-BF67-640F11B4CB9F}"/>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294144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F37B-C25F-464D-9B82-4442F534C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CE1129-0901-4A1F-8D60-4B351A6946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DB704-7103-41F4-BB92-9FDC63A54DB4}"/>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5" name="Footer Placeholder 4">
            <a:extLst>
              <a:ext uri="{FF2B5EF4-FFF2-40B4-BE49-F238E27FC236}">
                <a16:creationId xmlns:a16="http://schemas.microsoft.com/office/drawing/2014/main" id="{D468105A-0097-4D2D-A45C-7D095576A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BFD95-7033-48C3-BF67-4DF67E2887FF}"/>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22790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380B-EAE0-4B3F-9671-3AF33F934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C7328E-E331-4FDD-A504-D392DBCA5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B23AAF-D880-4972-A4FE-EED70C48A2DE}"/>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5" name="Footer Placeholder 4">
            <a:extLst>
              <a:ext uri="{FF2B5EF4-FFF2-40B4-BE49-F238E27FC236}">
                <a16:creationId xmlns:a16="http://schemas.microsoft.com/office/drawing/2014/main" id="{46A65DFB-3D88-441F-85AD-CD742001E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E72FE-9279-4EF7-B3A9-60D8AB9485B7}"/>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97544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6638-C6A6-4C9E-87F1-1F753D5EB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27D30-F0DA-4F87-9014-8BAB00E851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C2065-70EE-4DC4-BAE7-3554E7EE2A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045A0-E90F-43C6-92EC-3044EA0DAE7E}"/>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6" name="Footer Placeholder 5">
            <a:extLst>
              <a:ext uri="{FF2B5EF4-FFF2-40B4-BE49-F238E27FC236}">
                <a16:creationId xmlns:a16="http://schemas.microsoft.com/office/drawing/2014/main" id="{6F01139F-8487-4520-90FE-6A5C12689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3998E-2F94-41B3-A877-2C75CECCBA79}"/>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39534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CA8D-E203-4B75-B1D1-F0A93FB1C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999A8-5FD7-4EF4-9E74-479F786F5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F3AE05-AE43-4180-9617-B68852C1F0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92394-ABCA-42A4-96B1-4DEAE4608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79D915-B09D-4240-BFFA-AFFB559F6F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91A57A-F8BA-41D3-B1B6-B4582CA2FB08}"/>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8" name="Footer Placeholder 7">
            <a:extLst>
              <a:ext uri="{FF2B5EF4-FFF2-40B4-BE49-F238E27FC236}">
                <a16:creationId xmlns:a16="http://schemas.microsoft.com/office/drawing/2014/main" id="{34E9FA6E-8A71-48C9-AA76-084467781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6BBEB3-13A8-448F-A678-5C2DA7BC2D8E}"/>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10006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1F65-5EB6-4396-B9ED-1CF6C31135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784D37-23ED-4365-93CB-EAAA7A9E5A2D}"/>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4" name="Footer Placeholder 3">
            <a:extLst>
              <a:ext uri="{FF2B5EF4-FFF2-40B4-BE49-F238E27FC236}">
                <a16:creationId xmlns:a16="http://schemas.microsoft.com/office/drawing/2014/main" id="{D52DB6DC-8377-481A-A8A4-4930899C32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D22F0C-6DA0-4649-B886-A64FF48D588C}"/>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239868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EB8B5-7AA8-4F79-BA41-50BFB34E1C05}"/>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3" name="Footer Placeholder 2">
            <a:extLst>
              <a:ext uri="{FF2B5EF4-FFF2-40B4-BE49-F238E27FC236}">
                <a16:creationId xmlns:a16="http://schemas.microsoft.com/office/drawing/2014/main" id="{62AFA58D-D7B0-4E6E-A7AE-2508878F74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8D2F1-00F1-44FE-A3EB-3BC843388D22}"/>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20011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2C5B-C1A0-4546-B2FE-7FB4FBABD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F66B-5972-4F0F-B0AB-CDEB87BAE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51841-9C2B-44CE-BC33-D2207FC62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38B34C-9F9D-4A04-83FE-C9AFC915CB05}"/>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6" name="Footer Placeholder 5">
            <a:extLst>
              <a:ext uri="{FF2B5EF4-FFF2-40B4-BE49-F238E27FC236}">
                <a16:creationId xmlns:a16="http://schemas.microsoft.com/office/drawing/2014/main" id="{072DA85E-DCFC-44DA-AFD2-C6C8FF3A7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9E4B6-D7AB-40A8-A065-C54A2D702025}"/>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274883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ABF2-8336-479A-9E96-CB896A726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0FC29-4950-47EE-BD95-84854FE14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BB1A1-9D33-43BA-88CE-21DB38BF2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A2BDA3-9F5B-4CF2-AE49-DD6A92A76627}"/>
              </a:ext>
            </a:extLst>
          </p:cNvPr>
          <p:cNvSpPr>
            <a:spLocks noGrp="1"/>
          </p:cNvSpPr>
          <p:nvPr>
            <p:ph type="dt" sz="half" idx="10"/>
          </p:nvPr>
        </p:nvSpPr>
        <p:spPr/>
        <p:txBody>
          <a:bodyPr/>
          <a:lstStyle/>
          <a:p>
            <a:fld id="{E7EE7F7B-767A-4F45-B4B5-C0E6D6871BFF}" type="datetimeFigureOut">
              <a:rPr lang="en-US" smtClean="0"/>
              <a:t>1/22/19</a:t>
            </a:fld>
            <a:endParaRPr lang="en-US"/>
          </a:p>
        </p:txBody>
      </p:sp>
      <p:sp>
        <p:nvSpPr>
          <p:cNvPr id="6" name="Footer Placeholder 5">
            <a:extLst>
              <a:ext uri="{FF2B5EF4-FFF2-40B4-BE49-F238E27FC236}">
                <a16:creationId xmlns:a16="http://schemas.microsoft.com/office/drawing/2014/main" id="{DF2C931B-91A3-4F56-8F3A-B33106EFF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346E8-8657-4CC6-AEC2-24A7B5036D7B}"/>
              </a:ext>
            </a:extLst>
          </p:cNvPr>
          <p:cNvSpPr>
            <a:spLocks noGrp="1"/>
          </p:cNvSpPr>
          <p:nvPr>
            <p:ph type="sldNum" sz="quarter" idx="12"/>
          </p:nvPr>
        </p:nvSpPr>
        <p:spPr/>
        <p:txBody>
          <a:bodyPr/>
          <a:lstStyle/>
          <a:p>
            <a:fld id="{0D0448E8-A32C-4102-8687-755139CE8BE5}" type="slidenum">
              <a:rPr lang="en-US" smtClean="0"/>
              <a:t>‹#›</a:t>
            </a:fld>
            <a:endParaRPr lang="en-US"/>
          </a:p>
        </p:txBody>
      </p:sp>
    </p:spTree>
    <p:extLst>
      <p:ext uri="{BB962C8B-B14F-4D97-AF65-F5344CB8AC3E}">
        <p14:creationId xmlns:p14="http://schemas.microsoft.com/office/powerpoint/2010/main" val="38819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B346E-406D-4EBF-8A70-9E8E4966D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AA8F36-364E-4644-8D6C-2A21A3BE0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373CB-C236-4346-8CE7-6EFA54DA5E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E7F7B-767A-4F45-B4B5-C0E6D6871BFF}" type="datetimeFigureOut">
              <a:rPr lang="en-US" smtClean="0"/>
              <a:t>1/22/19</a:t>
            </a:fld>
            <a:endParaRPr lang="en-US"/>
          </a:p>
        </p:txBody>
      </p:sp>
      <p:sp>
        <p:nvSpPr>
          <p:cNvPr id="5" name="Footer Placeholder 4">
            <a:extLst>
              <a:ext uri="{FF2B5EF4-FFF2-40B4-BE49-F238E27FC236}">
                <a16:creationId xmlns:a16="http://schemas.microsoft.com/office/drawing/2014/main" id="{69BA1F69-87A1-44AD-9E4F-5FA316BD1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5503C-07E8-4239-8B28-8732F2715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448E8-A32C-4102-8687-755139CE8BE5}" type="slidenum">
              <a:rPr lang="en-US" smtClean="0"/>
              <a:t>‹#›</a:t>
            </a:fld>
            <a:endParaRPr lang="en-US"/>
          </a:p>
        </p:txBody>
      </p:sp>
    </p:spTree>
    <p:extLst>
      <p:ext uri="{BB962C8B-B14F-4D97-AF65-F5344CB8AC3E}">
        <p14:creationId xmlns:p14="http://schemas.microsoft.com/office/powerpoint/2010/main" val="1460958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16.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lberti@un.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publicadministration.u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adm_header_bg">
            <a:extLst>
              <a:ext uri="{FF2B5EF4-FFF2-40B4-BE49-F238E27FC236}">
                <a16:creationId xmlns:a16="http://schemas.microsoft.com/office/drawing/2014/main" id="{2CC007AB-FCAA-4963-8032-7F80508F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 y="4761"/>
            <a:ext cx="12179808" cy="1564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1305013" y="5686778"/>
            <a:ext cx="9440863" cy="1436688"/>
          </a:xfrm>
        </p:spPr>
        <p:txBody>
          <a:bodyPr/>
          <a:lstStyle/>
          <a:p>
            <a:pPr>
              <a:lnSpc>
                <a:spcPct val="80000"/>
              </a:lnSpc>
            </a:pPr>
            <a:r>
              <a:rPr lang="en-US" altLang="en-US" b="0" dirty="0">
                <a:latin typeface="Arial" pitchFamily="34" charset="0"/>
                <a:cs typeface="Arial" pitchFamily="34" charset="0"/>
              </a:rPr>
              <a:t>Adriana Alberti, Chief,</a:t>
            </a:r>
            <a:r>
              <a:rPr lang="en-US" altLang="en-US" dirty="0">
                <a:latin typeface="Arial" pitchFamily="34" charset="0"/>
                <a:cs typeface="Arial" pitchFamily="34" charset="0"/>
              </a:rPr>
              <a:t> </a:t>
            </a:r>
            <a:r>
              <a:rPr lang="en-US" altLang="en-US" b="0" dirty="0">
                <a:latin typeface="Arial" pitchFamily="34" charset="0"/>
                <a:cs typeface="Arial" pitchFamily="34" charset="0"/>
              </a:rPr>
              <a:t>Capacity Development Unit</a:t>
            </a:r>
          </a:p>
          <a:p>
            <a:pPr>
              <a:lnSpc>
                <a:spcPct val="80000"/>
              </a:lnSpc>
            </a:pPr>
            <a:r>
              <a:rPr lang="en-US" altLang="en-US" sz="1800" dirty="0">
                <a:latin typeface="Arial" pitchFamily="34" charset="0"/>
                <a:cs typeface="Arial" pitchFamily="34" charset="0"/>
              </a:rPr>
              <a:t>Division for Public Institutions and Digital Government (DPIDG)</a:t>
            </a:r>
          </a:p>
          <a:p>
            <a:pPr>
              <a:lnSpc>
                <a:spcPct val="80000"/>
              </a:lnSpc>
            </a:pPr>
            <a:r>
              <a:rPr lang="en-US" altLang="en-US" sz="1800" dirty="0">
                <a:latin typeface="Arial" pitchFamily="34" charset="0"/>
                <a:cs typeface="Arial" pitchFamily="34" charset="0"/>
              </a:rPr>
              <a:t>United Nations Department of Economic and Social Affairs (UN DESA)</a:t>
            </a:r>
          </a:p>
          <a:p>
            <a:pPr>
              <a:spcBef>
                <a:spcPct val="0"/>
              </a:spcBef>
            </a:pPr>
            <a:endParaRPr lang="es-ES" altLang="ko-KR" sz="1300" b="0" dirty="0">
              <a:latin typeface="Arial" pitchFamily="34" charset="0"/>
              <a:cs typeface="Arial" pitchFamily="34" charset="0"/>
            </a:endParaRPr>
          </a:p>
          <a:p>
            <a:endParaRPr lang="en-US" altLang="ko-KR" dirty="0"/>
          </a:p>
        </p:txBody>
      </p:sp>
      <p:sp>
        <p:nvSpPr>
          <p:cNvPr id="6" name="Title 1"/>
          <p:cNvSpPr>
            <a:spLocks noGrp="1"/>
          </p:cNvSpPr>
          <p:nvPr>
            <p:ph type="ctrTitle" sz="quarter"/>
          </p:nvPr>
        </p:nvSpPr>
        <p:spPr>
          <a:xfrm>
            <a:off x="1148644" y="2943578"/>
            <a:ext cx="9810750" cy="1064624"/>
          </a:xfrm>
        </p:spPr>
        <p:txBody>
          <a:bodyPr>
            <a:normAutofit fontScale="90000"/>
          </a:bodyPr>
          <a:lstStyle/>
          <a:p>
            <a:pPr algn="ctr"/>
            <a:r>
              <a:rPr lang="en-US" sz="3200" dirty="0">
                <a:solidFill>
                  <a:srgbClr val="1F40A4"/>
                </a:solidFill>
                <a:latin typeface="Arial" panose="020B0604020202020204" pitchFamily="34" charset="0"/>
                <a:cs typeface="Arial" panose="020B0604020202020204" pitchFamily="34" charset="0"/>
              </a:rPr>
              <a:t>“Implementing the 2030 Agenda: Lessons learned from country experiences”</a:t>
            </a:r>
            <a:br>
              <a:rPr lang="en-US" dirty="0">
                <a:solidFill>
                  <a:srgbClr val="1F40A4"/>
                </a:solidFill>
              </a:rPr>
            </a:br>
            <a:endParaRPr sz="3600" dirty="0">
              <a:solidFill>
                <a:srgbClr val="1F40A4"/>
              </a:solidFill>
              <a:latin typeface="Tahoma" pitchFamily="34" charset="0"/>
              <a:cs typeface="Tahoma" pitchFamily="34" charset="0"/>
            </a:endParaRPr>
          </a:p>
        </p:txBody>
      </p:sp>
      <p:sp>
        <p:nvSpPr>
          <p:cNvPr id="7" name="TextBox 6"/>
          <p:cNvSpPr txBox="1"/>
          <p:nvPr/>
        </p:nvSpPr>
        <p:spPr>
          <a:xfrm>
            <a:off x="1375657" y="1429103"/>
            <a:ext cx="9361487" cy="779697"/>
          </a:xfrm>
          <a:prstGeom prst="rect">
            <a:avLst/>
          </a:prstGeom>
          <a:noFill/>
        </p:spPr>
        <p:txBody>
          <a:bodyPr lIns="101598" tIns="50798" rIns="101598" bIns="50798">
            <a:spAutoFit/>
          </a:bodyPr>
          <a:lstStyle/>
          <a:p>
            <a:pPr algn="ctr"/>
            <a:endParaRPr lang="en-US" altLang="ko-KR" sz="2200" b="1" dirty="0">
              <a:solidFill>
                <a:srgbClr val="7F7F7F"/>
              </a:solidFill>
              <a:latin typeface="Arial" pitchFamily="34" charset="0"/>
              <a:ea typeface="Tahoma" pitchFamily="34" charset="0"/>
            </a:endParaRPr>
          </a:p>
          <a:p>
            <a:pPr algn="ctr"/>
            <a:endParaRPr lang="en-US" altLang="ko-KR" sz="2200" b="1" dirty="0">
              <a:solidFill>
                <a:srgbClr val="7F7F7F"/>
              </a:solidFill>
              <a:latin typeface="Arial" pitchFamily="34" charset="0"/>
              <a:ea typeface="Tahoma" pitchFamily="34" charset="0"/>
            </a:endParaRPr>
          </a:p>
        </p:txBody>
      </p:sp>
      <p:sp>
        <p:nvSpPr>
          <p:cNvPr id="8" name="TextBox 7"/>
          <p:cNvSpPr txBox="1">
            <a:spLocks noChangeArrowheads="1"/>
          </p:cNvSpPr>
          <p:nvPr/>
        </p:nvSpPr>
        <p:spPr bwMode="auto">
          <a:xfrm>
            <a:off x="2139244" y="1531409"/>
            <a:ext cx="7848599" cy="1210584"/>
          </a:xfrm>
          <a:prstGeom prst="rect">
            <a:avLst/>
          </a:prstGeom>
          <a:noFill/>
          <a:ln w="9525">
            <a:noFill/>
            <a:miter lim="800000"/>
            <a:headEnd/>
            <a:tailEnd/>
          </a:ln>
        </p:spPr>
        <p:txBody>
          <a:bodyPr wrap="square" lIns="101598" tIns="50798" rIns="101598" bIns="50798">
            <a:spAutoFit/>
          </a:bodyPr>
          <a:lstStyle/>
          <a:p>
            <a:pPr algn="ctr"/>
            <a:r>
              <a:rPr lang="en-US" altLang="ko-KR" b="1" dirty="0">
                <a:solidFill>
                  <a:srgbClr val="1F40A4"/>
                </a:solidFill>
                <a:latin typeface="SegoeUI" charset="0"/>
              </a:rPr>
              <a:t>Learning Conference on </a:t>
            </a:r>
          </a:p>
          <a:p>
            <a:pPr algn="ctr"/>
            <a:r>
              <a:rPr lang="en-US" b="1" dirty="0">
                <a:solidFill>
                  <a:srgbClr val="1F40A4"/>
                </a:solidFill>
                <a:latin typeface="SegoeUI" charset="0"/>
              </a:rPr>
              <a:t>“Implementing the 2030 Agenda for Sustainable Development” </a:t>
            </a:r>
          </a:p>
          <a:p>
            <a:pPr algn="ctr"/>
            <a:r>
              <a:rPr lang="en-US" b="1" dirty="0">
                <a:solidFill>
                  <a:srgbClr val="1F40A4"/>
                </a:solidFill>
                <a:latin typeface="SegoeUI" charset="0"/>
              </a:rPr>
              <a:t>Shanghai, China</a:t>
            </a:r>
            <a:endParaRPr lang="en-US" altLang="ko-KR" b="1" dirty="0">
              <a:solidFill>
                <a:srgbClr val="1F40A4"/>
              </a:solidFill>
              <a:latin typeface="Arial" pitchFamily="34" charset="0"/>
              <a:cs typeface="Arial" pitchFamily="34" charset="0"/>
            </a:endParaRPr>
          </a:p>
          <a:p>
            <a:pPr algn="ctr"/>
            <a:endParaRPr lang="en-US" altLang="ko-KR" sz="1800" b="1" dirty="0">
              <a:solidFill>
                <a:srgbClr val="1F40A4"/>
              </a:solidFill>
              <a:latin typeface="Arial" pitchFamily="34" charset="0"/>
              <a:cs typeface="Arial" pitchFamily="34" charset="0"/>
            </a:endParaRPr>
          </a:p>
        </p:txBody>
      </p:sp>
      <p:pic>
        <p:nvPicPr>
          <p:cNvPr id="9" name="Picture 10" descr="https://www.regjeringen.no/globalassets/departementene/ud/bilder/utviklingssamarbeid/icons-final_red.png"/>
          <p:cNvPicPr>
            <a:picLocks noChangeAspect="1" noChangeArrowheads="1"/>
          </p:cNvPicPr>
          <p:nvPr/>
        </p:nvPicPr>
        <p:blipFill>
          <a:blip r:embed="rId3" cstate="print"/>
          <a:srcRect/>
          <a:stretch>
            <a:fillRect/>
          </a:stretch>
        </p:blipFill>
        <p:spPr bwMode="auto">
          <a:xfrm>
            <a:off x="3968044" y="3781778"/>
            <a:ext cx="4114800" cy="1736726"/>
          </a:xfrm>
          <a:prstGeom prst="rect">
            <a:avLst/>
          </a:prstGeom>
          <a:noFill/>
          <a:ln w="9525">
            <a:noFill/>
            <a:miter lim="800000"/>
            <a:headEnd/>
            <a:tailEnd/>
          </a:ln>
        </p:spPr>
      </p:pic>
    </p:spTree>
    <p:extLst>
      <p:ext uri="{BB962C8B-B14F-4D97-AF65-F5344CB8AC3E}">
        <p14:creationId xmlns:p14="http://schemas.microsoft.com/office/powerpoint/2010/main" val="312002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777696"/>
          </a:xfrm>
        </p:spPr>
        <p:txBody>
          <a:bodyPr>
            <a:normAutofit/>
          </a:bodyPr>
          <a:lstStyle/>
          <a:p>
            <a:r>
              <a:rPr lang="en-US" sz="2800" dirty="0">
                <a:solidFill>
                  <a:srgbClr val="1F40A4"/>
                </a:solidFill>
                <a:latin typeface="Arial" panose="020B0604020202020204" pitchFamily="34" charset="0"/>
                <a:cs typeface="Arial" panose="020B0604020202020204" pitchFamily="34" charset="0"/>
              </a:rPr>
              <a:t>(b) Institutional Arrangements for SDG Implementation </a:t>
            </a:r>
          </a:p>
        </p:txBody>
      </p:sp>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503766" y="1384300"/>
            <a:ext cx="11184467" cy="6056028"/>
          </a:xfrm>
        </p:spPr>
        <p:txBody>
          <a:bodyPr>
            <a:noAutofit/>
          </a:bodyPr>
          <a:lstStyle/>
          <a:p>
            <a:pPr marL="0" indent="0">
              <a:buNone/>
            </a:pPr>
            <a:r>
              <a:rPr lang="en-US" baseline="30000" dirty="0"/>
              <a:t>		A High-level Inter-Agency Commission was established with the objective of facilitating 			participation of all stakeholders and all sectors at all levels in the implementation of the SDGs 			through five working groups which address the following areas of major concern: 1) indicators, 			2) territorial issues, 3) resource mobilization, 4) international affairs, 5) communications. </a:t>
            </a:r>
          </a:p>
          <a:p>
            <a:pPr marL="0" indent="0">
              <a:buNone/>
            </a:pPr>
            <a:r>
              <a:rPr lang="en-US" sz="1800" dirty="0"/>
              <a:t>		</a:t>
            </a:r>
          </a:p>
          <a:p>
            <a:pPr marL="0" indent="0">
              <a:buNone/>
            </a:pPr>
            <a:r>
              <a:rPr lang="en-US" sz="1800" dirty="0"/>
              <a:t>		A State Secretaries’ Committee for Sustainable Development with all federal ministries involved is 			chaired by the Head of Federal Chancellery.</a:t>
            </a:r>
            <a:br>
              <a:rPr lang="en-US" sz="1800" dirty="0"/>
            </a:br>
            <a:endParaRPr lang="en-US" sz="1800" dirty="0"/>
          </a:p>
          <a:p>
            <a:pPr marL="0" indent="0">
              <a:buNone/>
            </a:pPr>
            <a:endParaRPr lang="en-US" sz="1800" dirty="0"/>
          </a:p>
          <a:p>
            <a:pPr marL="0" indent="0">
              <a:buNone/>
            </a:pPr>
            <a:r>
              <a:rPr lang="en-US" sz="1800" dirty="0"/>
              <a:t>		A Steering and Monitoring Committee was created by Office of the Prime Minister and is chaired 			by Prime Minister. </a:t>
            </a:r>
          </a:p>
          <a:p>
            <a:endParaRPr lang="en-US" sz="1800" dirty="0"/>
          </a:p>
          <a:p>
            <a:endParaRPr lang="en-US" sz="1800" dirty="0"/>
          </a:p>
          <a:p>
            <a:pPr marL="0" indent="0">
              <a:buNone/>
            </a:pPr>
            <a:r>
              <a:rPr lang="en-US" sz="1800" dirty="0"/>
              <a:t>		The Prime Minister oversees the SDGs implementation and the Government Council for 				Sustainable Development is under his authority. The Council has nine thematic committees, and 			includes municipalities, parliament, trade unions, the private sector, academia, NGOs, and 			ministries. </a:t>
            </a:r>
          </a:p>
          <a:p>
            <a:pPr marL="0" indent="0">
              <a:buNone/>
            </a:pPr>
            <a:endParaRPr lang="en-US" sz="2000" dirty="0">
              <a:solidFill>
                <a:srgbClr val="1F80CC"/>
              </a:solidFill>
              <a:latin typeface="Arial"/>
              <a:cs typeface="Arial"/>
            </a:endParaRPr>
          </a:p>
          <a:p>
            <a:pPr latinLnBrk="0"/>
            <a:endParaRPr lang="en-US" dirty="0">
              <a:solidFill>
                <a:srgbClr val="1F80CC"/>
              </a:solidFill>
            </a:endParaRPr>
          </a:p>
        </p:txBody>
      </p:sp>
      <p:grpSp>
        <p:nvGrpSpPr>
          <p:cNvPr id="6" name="그룹 23">
            <a:extLst>
              <a:ext uri="{FF2B5EF4-FFF2-40B4-BE49-F238E27FC236}">
                <a16:creationId xmlns:a16="http://schemas.microsoft.com/office/drawing/2014/main" id="{F005439B-97A6-4713-9168-5D964F7A8064}"/>
              </a:ext>
            </a:extLst>
          </p:cNvPr>
          <p:cNvGrpSpPr/>
          <p:nvPr/>
        </p:nvGrpSpPr>
        <p:grpSpPr>
          <a:xfrm>
            <a:off x="225321" y="1250418"/>
            <a:ext cx="1228271" cy="1270000"/>
            <a:chOff x="467544" y="1556792"/>
            <a:chExt cx="1512168" cy="1512168"/>
          </a:xfrm>
          <a:solidFill>
            <a:schemeClr val="accent1">
              <a:lumMod val="20000"/>
              <a:lumOff val="80000"/>
            </a:schemeClr>
          </a:solidFill>
        </p:grpSpPr>
        <p:sp>
          <p:nvSpPr>
            <p:cNvPr id="8" name="타원 10">
              <a:extLst>
                <a:ext uri="{FF2B5EF4-FFF2-40B4-BE49-F238E27FC236}">
                  <a16:creationId xmlns:a16="http://schemas.microsoft.com/office/drawing/2014/main" id="{99B5E591-29C1-4EF1-B655-09A06E3ED1D7}"/>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9" name="TextBox 8">
              <a:extLst>
                <a:ext uri="{FF2B5EF4-FFF2-40B4-BE49-F238E27FC236}">
                  <a16:creationId xmlns:a16="http://schemas.microsoft.com/office/drawing/2014/main" id="{37128DE3-DECC-4DB1-8D85-B72FE1AE552E}"/>
                </a:ext>
              </a:extLst>
            </p:cNvPr>
            <p:cNvSpPr txBox="1"/>
            <p:nvPr/>
          </p:nvSpPr>
          <p:spPr>
            <a:xfrm>
              <a:off x="467544" y="2095117"/>
              <a:ext cx="1512167" cy="403111"/>
            </a:xfrm>
            <a:prstGeom prst="rect">
              <a:avLst/>
            </a:prstGeom>
            <a:grpFill/>
          </p:spPr>
          <p:txBody>
            <a:bodyPr wrap="square" rtlCol="0">
              <a:spAutoFit/>
            </a:bodyPr>
            <a:lstStyle/>
            <a:p>
              <a:pPr algn="ctr" defTabSz="914391"/>
              <a:r>
                <a:rPr lang="en-US" altLang="ko-KR" sz="1600" b="1" dirty="0">
                  <a:solidFill>
                    <a:srgbClr val="FFFFFF"/>
                  </a:solidFill>
                  <a:latin typeface="Century Gothic"/>
                </a:rPr>
                <a:t>Colombia</a:t>
              </a:r>
              <a:endParaRPr lang="ko-KR" altLang="en-US" sz="1600" b="1" dirty="0">
                <a:solidFill>
                  <a:srgbClr val="FFFFFF"/>
                </a:solidFill>
                <a:latin typeface="Century Gothic"/>
              </a:endParaRPr>
            </a:p>
          </p:txBody>
        </p:sp>
      </p:grpSp>
      <p:grpSp>
        <p:nvGrpSpPr>
          <p:cNvPr id="10" name="그룹 24">
            <a:extLst>
              <a:ext uri="{FF2B5EF4-FFF2-40B4-BE49-F238E27FC236}">
                <a16:creationId xmlns:a16="http://schemas.microsoft.com/office/drawing/2014/main" id="{AA2603A8-1128-4273-8620-10DE570D1E4D}"/>
              </a:ext>
            </a:extLst>
          </p:cNvPr>
          <p:cNvGrpSpPr/>
          <p:nvPr/>
        </p:nvGrpSpPr>
        <p:grpSpPr>
          <a:xfrm>
            <a:off x="216175" y="2575526"/>
            <a:ext cx="1342887" cy="1293590"/>
            <a:chOff x="467544" y="3284984"/>
            <a:chExt cx="1512168" cy="1512168"/>
          </a:xfrm>
          <a:solidFill>
            <a:schemeClr val="accent1">
              <a:lumMod val="60000"/>
              <a:lumOff val="40000"/>
            </a:schemeClr>
          </a:solidFill>
        </p:grpSpPr>
        <p:sp>
          <p:nvSpPr>
            <p:cNvPr id="11" name="타원 11">
              <a:extLst>
                <a:ext uri="{FF2B5EF4-FFF2-40B4-BE49-F238E27FC236}">
                  <a16:creationId xmlns:a16="http://schemas.microsoft.com/office/drawing/2014/main" id="{C2ACE376-8DBD-4B89-9C6C-5CA5D578DE66}"/>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2" name="TextBox 11">
              <a:extLst>
                <a:ext uri="{FF2B5EF4-FFF2-40B4-BE49-F238E27FC236}">
                  <a16:creationId xmlns:a16="http://schemas.microsoft.com/office/drawing/2014/main" id="{1005260C-1278-4AC7-BD44-3C4393A6BC63}"/>
                </a:ext>
              </a:extLst>
            </p:cNvPr>
            <p:cNvSpPr txBox="1"/>
            <p:nvPr/>
          </p:nvSpPr>
          <p:spPr>
            <a:xfrm>
              <a:off x="503548" y="3823309"/>
              <a:ext cx="1440160" cy="435518"/>
            </a:xfrm>
            <a:prstGeom prst="rect">
              <a:avLst/>
            </a:prstGeom>
            <a:grpFill/>
          </p:spPr>
          <p:txBody>
            <a:bodyPr wrap="square" rtlCol="0">
              <a:spAutoFit/>
            </a:bodyPr>
            <a:lstStyle/>
            <a:p>
              <a:pPr algn="ctr" defTabSz="914391"/>
              <a:r>
                <a:rPr lang="en-US" altLang="ko-KR" sz="1600" b="1" dirty="0">
                  <a:solidFill>
                    <a:srgbClr val="FFFFFF"/>
                  </a:solidFill>
                  <a:latin typeface="Century Gothic"/>
                </a:rPr>
                <a:t>Germany</a:t>
              </a:r>
              <a:endParaRPr lang="ko-KR" altLang="en-US" sz="1600" b="1" dirty="0">
                <a:solidFill>
                  <a:srgbClr val="FFFFFF"/>
                </a:solidFill>
                <a:latin typeface="Century Gothic"/>
              </a:endParaRPr>
            </a:p>
          </p:txBody>
        </p:sp>
      </p:grpSp>
      <p:grpSp>
        <p:nvGrpSpPr>
          <p:cNvPr id="13" name="그룹 25">
            <a:extLst>
              <a:ext uri="{FF2B5EF4-FFF2-40B4-BE49-F238E27FC236}">
                <a16:creationId xmlns:a16="http://schemas.microsoft.com/office/drawing/2014/main" id="{4D0AE77E-C99B-4A50-8A6F-C30914533443}"/>
              </a:ext>
            </a:extLst>
          </p:cNvPr>
          <p:cNvGrpSpPr/>
          <p:nvPr/>
        </p:nvGrpSpPr>
        <p:grpSpPr>
          <a:xfrm>
            <a:off x="227919" y="3972272"/>
            <a:ext cx="1480167" cy="1411693"/>
            <a:chOff x="467543" y="5013176"/>
            <a:chExt cx="1662906" cy="1512168"/>
          </a:xfrm>
          <a:solidFill>
            <a:schemeClr val="accent1">
              <a:lumMod val="75000"/>
            </a:schemeClr>
          </a:solidFill>
        </p:grpSpPr>
        <p:sp>
          <p:nvSpPr>
            <p:cNvPr id="14" name="타원 14">
              <a:extLst>
                <a:ext uri="{FF2B5EF4-FFF2-40B4-BE49-F238E27FC236}">
                  <a16:creationId xmlns:a16="http://schemas.microsoft.com/office/drawing/2014/main" id="{FAFBC04D-5548-4938-8538-2B800F63BE08}"/>
                </a:ext>
              </a:extLst>
            </p:cNvPr>
            <p:cNvSpPr/>
            <p:nvPr/>
          </p:nvSpPr>
          <p:spPr bwMode="auto">
            <a:xfrm>
              <a:off x="467543" y="5013176"/>
              <a:ext cx="1662906"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5" name="TextBox 14">
              <a:extLst>
                <a:ext uri="{FF2B5EF4-FFF2-40B4-BE49-F238E27FC236}">
                  <a16:creationId xmlns:a16="http://schemas.microsoft.com/office/drawing/2014/main" id="{3B22C1C6-5B3C-409A-8FD6-8EDB7216F3D6}"/>
                </a:ext>
              </a:extLst>
            </p:cNvPr>
            <p:cNvSpPr txBox="1"/>
            <p:nvPr/>
          </p:nvSpPr>
          <p:spPr>
            <a:xfrm>
              <a:off x="490269" y="5589241"/>
              <a:ext cx="1640178" cy="362650"/>
            </a:xfrm>
            <a:prstGeom prst="rect">
              <a:avLst/>
            </a:prstGeom>
            <a:grpFill/>
          </p:spPr>
          <p:txBody>
            <a:bodyPr wrap="square" rtlCol="0">
              <a:spAutoFit/>
            </a:bodyPr>
            <a:lstStyle/>
            <a:p>
              <a:pPr algn="ctr" defTabSz="914391"/>
              <a:r>
                <a:rPr lang="en-US" altLang="ko-KR" sz="1600" b="1" dirty="0">
                  <a:solidFill>
                    <a:srgbClr val="FFFFFF"/>
                  </a:solidFill>
                  <a:latin typeface="Century Gothic"/>
                </a:rPr>
                <a:t>Madagascar</a:t>
              </a:r>
              <a:endParaRPr lang="ko-KR" altLang="en-US" sz="1600" b="1" dirty="0">
                <a:solidFill>
                  <a:srgbClr val="FFFFFF"/>
                </a:solidFill>
                <a:latin typeface="Century Gothic"/>
              </a:endParaRPr>
            </a:p>
          </p:txBody>
        </p:sp>
      </p:grpSp>
      <p:grpSp>
        <p:nvGrpSpPr>
          <p:cNvPr id="16" name="그룹 26">
            <a:extLst>
              <a:ext uri="{FF2B5EF4-FFF2-40B4-BE49-F238E27FC236}">
                <a16:creationId xmlns:a16="http://schemas.microsoft.com/office/drawing/2014/main" id="{9D783505-A895-4179-8909-0E89A14C41EC}"/>
              </a:ext>
            </a:extLst>
          </p:cNvPr>
          <p:cNvGrpSpPr/>
          <p:nvPr/>
        </p:nvGrpSpPr>
        <p:grpSpPr>
          <a:xfrm>
            <a:off x="248149" y="5408604"/>
            <a:ext cx="1466639" cy="1411693"/>
            <a:chOff x="467544" y="5013176"/>
            <a:chExt cx="1512168" cy="1512168"/>
          </a:xfrm>
          <a:solidFill>
            <a:schemeClr val="accent1">
              <a:lumMod val="50000"/>
            </a:schemeClr>
          </a:solidFill>
        </p:grpSpPr>
        <p:sp>
          <p:nvSpPr>
            <p:cNvPr id="17" name="타원 27">
              <a:extLst>
                <a:ext uri="{FF2B5EF4-FFF2-40B4-BE49-F238E27FC236}">
                  <a16:creationId xmlns:a16="http://schemas.microsoft.com/office/drawing/2014/main" id="{E36DF99E-FBB5-4B9C-BCC1-3A3A0077B4C1}"/>
                </a:ext>
              </a:extLst>
            </p:cNvPr>
            <p:cNvSpPr/>
            <p:nvPr/>
          </p:nvSpPr>
          <p:spPr bwMode="auto">
            <a:xfrm>
              <a:off x="467544" y="5013176"/>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8" name="TextBox 17">
              <a:extLst>
                <a:ext uri="{FF2B5EF4-FFF2-40B4-BE49-F238E27FC236}">
                  <a16:creationId xmlns:a16="http://schemas.microsoft.com/office/drawing/2014/main" id="{DC90F336-AC5F-4AC1-B8F2-53029632434B}"/>
                </a:ext>
              </a:extLst>
            </p:cNvPr>
            <p:cNvSpPr txBox="1"/>
            <p:nvPr/>
          </p:nvSpPr>
          <p:spPr>
            <a:xfrm>
              <a:off x="467544" y="5545157"/>
              <a:ext cx="1505257" cy="395619"/>
            </a:xfrm>
            <a:prstGeom prst="rect">
              <a:avLst/>
            </a:prstGeom>
            <a:grpFill/>
          </p:spPr>
          <p:txBody>
            <a:bodyPr wrap="square" rtlCol="0">
              <a:spAutoFit/>
            </a:bodyPr>
            <a:lstStyle/>
            <a:p>
              <a:pPr algn="ctr" defTabSz="914391"/>
              <a:r>
                <a:rPr lang="en-US" altLang="ko-KR" b="1" dirty="0">
                  <a:solidFill>
                    <a:srgbClr val="FFFFFF"/>
                  </a:solidFill>
                  <a:latin typeface="Century Gothic"/>
                  <a:ea typeface="MS UI Gothic"/>
                </a:rPr>
                <a:t>Czech Rep. </a:t>
              </a:r>
              <a:endParaRPr lang="ko-KR" altLang="en-US" b="1" dirty="0">
                <a:solidFill>
                  <a:srgbClr val="FFFFFF"/>
                </a:solidFill>
                <a:latin typeface="Century Gothic"/>
              </a:endParaRPr>
            </a:p>
          </p:txBody>
        </p:sp>
      </p:grpSp>
      <p:cxnSp>
        <p:nvCxnSpPr>
          <p:cNvPr id="19" name="직선 연결선 19">
            <a:extLst>
              <a:ext uri="{FF2B5EF4-FFF2-40B4-BE49-F238E27FC236}">
                <a16:creationId xmlns:a16="http://schemas.microsoft.com/office/drawing/2014/main" id="{AF93955D-9788-4CA6-B685-F0FF104BBAEF}"/>
              </a:ext>
            </a:extLst>
          </p:cNvPr>
          <p:cNvCxnSpPr/>
          <p:nvPr/>
        </p:nvCxnSpPr>
        <p:spPr bwMode="auto">
          <a:xfrm>
            <a:off x="2044954" y="1412036"/>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0" name="직선 연결선 19">
            <a:extLst>
              <a:ext uri="{FF2B5EF4-FFF2-40B4-BE49-F238E27FC236}">
                <a16:creationId xmlns:a16="http://schemas.microsoft.com/office/drawing/2014/main" id="{4A63A757-E7AE-4CF4-89C4-4BC23B8B355D}"/>
              </a:ext>
            </a:extLst>
          </p:cNvPr>
          <p:cNvCxnSpPr/>
          <p:nvPr/>
        </p:nvCxnSpPr>
        <p:spPr bwMode="auto">
          <a:xfrm>
            <a:off x="2044954" y="2742500"/>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1" name="직선 연결선 19">
            <a:extLst>
              <a:ext uri="{FF2B5EF4-FFF2-40B4-BE49-F238E27FC236}">
                <a16:creationId xmlns:a16="http://schemas.microsoft.com/office/drawing/2014/main" id="{0354C726-56AD-4239-9FD1-4C5BF39B865B}"/>
              </a:ext>
            </a:extLst>
          </p:cNvPr>
          <p:cNvCxnSpPr/>
          <p:nvPr/>
        </p:nvCxnSpPr>
        <p:spPr bwMode="auto">
          <a:xfrm>
            <a:off x="2044954" y="3980266"/>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 name="직선 연결선 19">
            <a:extLst>
              <a:ext uri="{FF2B5EF4-FFF2-40B4-BE49-F238E27FC236}">
                <a16:creationId xmlns:a16="http://schemas.microsoft.com/office/drawing/2014/main" id="{DE6AE016-BD7F-465D-BC4C-1AAA91367F36}"/>
              </a:ext>
            </a:extLst>
          </p:cNvPr>
          <p:cNvCxnSpPr/>
          <p:nvPr/>
        </p:nvCxnSpPr>
        <p:spPr bwMode="auto">
          <a:xfrm>
            <a:off x="2044954" y="5593470"/>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419703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C447D4E-210F-487E-A586-34F28C923CE7}"/>
              </a:ext>
            </a:extLst>
          </p:cNvPr>
          <p:cNvSpPr/>
          <p:nvPr/>
        </p:nvSpPr>
        <p:spPr>
          <a:xfrm>
            <a:off x="444656" y="1283729"/>
            <a:ext cx="10982425" cy="5078313"/>
          </a:xfrm>
          <a:prstGeom prst="rect">
            <a:avLst/>
          </a:prstGeom>
        </p:spPr>
        <p:txBody>
          <a:bodyPr wrap="square">
            <a:spAutoFit/>
          </a:bodyPr>
          <a:lstStyle/>
          <a:p>
            <a:r>
              <a:rPr lang="en-US" dirty="0"/>
              <a:t>		Brazil has also established a National Commission for Sustainable Development Goals, 			composed of 16 representatives from federal, state, district and municipal governments, and 		civil society. </a:t>
            </a:r>
          </a:p>
          <a:p>
            <a:endParaRPr lang="en-US" dirty="0"/>
          </a:p>
          <a:p>
            <a:r>
              <a:rPr lang="en-US" dirty="0"/>
              <a:t>		</a:t>
            </a:r>
          </a:p>
          <a:p>
            <a:endParaRPr lang="en-US" dirty="0"/>
          </a:p>
          <a:p>
            <a:r>
              <a:rPr lang="en-US" dirty="0"/>
              <a:t>		In Mexico, leadership for achieving the SDGs remains in the Office of the President with 			technical offices and inter-ministerial commissions being established. </a:t>
            </a:r>
          </a:p>
          <a:p>
            <a:endParaRPr lang="en-US" dirty="0"/>
          </a:p>
          <a:p>
            <a:endParaRPr lang="en-US" dirty="0"/>
          </a:p>
          <a:p>
            <a:endParaRPr lang="en-US" dirty="0"/>
          </a:p>
          <a:p>
            <a:r>
              <a:rPr lang="en-US" dirty="0"/>
              <a:t>		In Sierra Leone, the Office of President oversees SDGs adaptation process. </a:t>
            </a:r>
          </a:p>
          <a:p>
            <a:endParaRPr lang="en-US" dirty="0"/>
          </a:p>
          <a:p>
            <a:endParaRPr lang="en-US" dirty="0"/>
          </a:p>
          <a:p>
            <a:endParaRPr lang="en-US" dirty="0"/>
          </a:p>
          <a:p>
            <a:endParaRPr lang="en-US" dirty="0"/>
          </a:p>
          <a:p>
            <a:r>
              <a:rPr lang="en-US" dirty="0"/>
              <a:t>		Switzerland has shown a high commitment from political authorities as the Swiss Federal 		Council is in charge of SDGs implementation.</a:t>
            </a:r>
          </a:p>
        </p:txBody>
      </p:sp>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777696"/>
          </a:xfrm>
        </p:spPr>
        <p:txBody>
          <a:bodyPr>
            <a:normAutofit/>
          </a:bodyPr>
          <a:lstStyle/>
          <a:p>
            <a:r>
              <a:rPr lang="en-US" sz="2800" dirty="0">
                <a:solidFill>
                  <a:srgbClr val="1F40A4"/>
                </a:solidFill>
                <a:latin typeface="Arial" panose="020B0604020202020204" pitchFamily="34" charset="0"/>
                <a:cs typeface="Arial" panose="020B0604020202020204" pitchFamily="34" charset="0"/>
              </a:rPr>
              <a:t>(b) Institutional Arrangements for SDG Implementation </a:t>
            </a:r>
          </a:p>
        </p:txBody>
      </p:sp>
      <p:grpSp>
        <p:nvGrpSpPr>
          <p:cNvPr id="6" name="그룹 23">
            <a:extLst>
              <a:ext uri="{FF2B5EF4-FFF2-40B4-BE49-F238E27FC236}">
                <a16:creationId xmlns:a16="http://schemas.microsoft.com/office/drawing/2014/main" id="{F005439B-97A6-4713-9168-5D964F7A8064}"/>
              </a:ext>
            </a:extLst>
          </p:cNvPr>
          <p:cNvGrpSpPr/>
          <p:nvPr/>
        </p:nvGrpSpPr>
        <p:grpSpPr>
          <a:xfrm>
            <a:off x="150783" y="1217893"/>
            <a:ext cx="1228271" cy="1270000"/>
            <a:chOff x="467544" y="1556792"/>
            <a:chExt cx="1512168" cy="1512168"/>
          </a:xfrm>
          <a:solidFill>
            <a:schemeClr val="bg1">
              <a:lumMod val="85000"/>
            </a:schemeClr>
          </a:solidFill>
        </p:grpSpPr>
        <p:sp>
          <p:nvSpPr>
            <p:cNvPr id="8" name="타원 10">
              <a:extLst>
                <a:ext uri="{FF2B5EF4-FFF2-40B4-BE49-F238E27FC236}">
                  <a16:creationId xmlns:a16="http://schemas.microsoft.com/office/drawing/2014/main" id="{99B5E591-29C1-4EF1-B655-09A06E3ED1D7}"/>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9" name="TextBox 8">
              <a:extLst>
                <a:ext uri="{FF2B5EF4-FFF2-40B4-BE49-F238E27FC236}">
                  <a16:creationId xmlns:a16="http://schemas.microsoft.com/office/drawing/2014/main" id="{37128DE3-DECC-4DB1-8D85-B72FE1AE552E}"/>
                </a:ext>
              </a:extLst>
            </p:cNvPr>
            <p:cNvSpPr txBox="1"/>
            <p:nvPr/>
          </p:nvSpPr>
          <p:spPr>
            <a:xfrm>
              <a:off x="578160" y="2095117"/>
              <a:ext cx="1279800" cy="403111"/>
            </a:xfrm>
            <a:prstGeom prst="rect">
              <a:avLst/>
            </a:prstGeom>
            <a:grpFill/>
          </p:spPr>
          <p:txBody>
            <a:bodyPr wrap="square" rtlCol="0">
              <a:spAutoFit/>
            </a:bodyPr>
            <a:lstStyle/>
            <a:p>
              <a:pPr algn="ctr" defTabSz="914391"/>
              <a:r>
                <a:rPr lang="en-US" altLang="ko-KR" sz="1600" b="1" dirty="0">
                  <a:solidFill>
                    <a:srgbClr val="FFFFFF"/>
                  </a:solidFill>
                  <a:latin typeface="Century Gothic"/>
                </a:rPr>
                <a:t>Brazil</a:t>
              </a:r>
              <a:endParaRPr lang="ko-KR" altLang="en-US" sz="1600" b="1" dirty="0">
                <a:solidFill>
                  <a:srgbClr val="FFFFFF"/>
                </a:solidFill>
                <a:latin typeface="Century Gothic"/>
              </a:endParaRPr>
            </a:p>
          </p:txBody>
        </p:sp>
      </p:grpSp>
      <p:grpSp>
        <p:nvGrpSpPr>
          <p:cNvPr id="10" name="그룹 24">
            <a:extLst>
              <a:ext uri="{FF2B5EF4-FFF2-40B4-BE49-F238E27FC236}">
                <a16:creationId xmlns:a16="http://schemas.microsoft.com/office/drawing/2014/main" id="{AA2603A8-1128-4273-8620-10DE570D1E4D}"/>
              </a:ext>
            </a:extLst>
          </p:cNvPr>
          <p:cNvGrpSpPr/>
          <p:nvPr/>
        </p:nvGrpSpPr>
        <p:grpSpPr>
          <a:xfrm>
            <a:off x="111388" y="2558304"/>
            <a:ext cx="1342887" cy="1293590"/>
            <a:chOff x="467544" y="3284984"/>
            <a:chExt cx="1512168" cy="1512168"/>
          </a:xfrm>
          <a:solidFill>
            <a:schemeClr val="bg1">
              <a:lumMod val="65000"/>
            </a:schemeClr>
          </a:solidFill>
        </p:grpSpPr>
        <p:sp>
          <p:nvSpPr>
            <p:cNvPr id="11" name="타원 11">
              <a:extLst>
                <a:ext uri="{FF2B5EF4-FFF2-40B4-BE49-F238E27FC236}">
                  <a16:creationId xmlns:a16="http://schemas.microsoft.com/office/drawing/2014/main" id="{C2ACE376-8DBD-4B89-9C6C-5CA5D578DE66}"/>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2" name="TextBox 11">
              <a:extLst>
                <a:ext uri="{FF2B5EF4-FFF2-40B4-BE49-F238E27FC236}">
                  <a16:creationId xmlns:a16="http://schemas.microsoft.com/office/drawing/2014/main" id="{1005260C-1278-4AC7-BD44-3C4393A6BC63}"/>
                </a:ext>
              </a:extLst>
            </p:cNvPr>
            <p:cNvSpPr txBox="1"/>
            <p:nvPr/>
          </p:nvSpPr>
          <p:spPr>
            <a:xfrm>
              <a:off x="503549" y="3823309"/>
              <a:ext cx="1440160" cy="395759"/>
            </a:xfrm>
            <a:prstGeom prst="rect">
              <a:avLst/>
            </a:prstGeom>
            <a:grpFill/>
          </p:spPr>
          <p:txBody>
            <a:bodyPr wrap="square" rtlCol="0">
              <a:spAutoFit/>
            </a:bodyPr>
            <a:lstStyle/>
            <a:p>
              <a:pPr algn="ctr" defTabSz="914391"/>
              <a:r>
                <a:rPr lang="en-US" altLang="ko-KR" sz="1600" b="1" dirty="0">
                  <a:solidFill>
                    <a:srgbClr val="FFFFFF"/>
                  </a:solidFill>
                  <a:latin typeface="Century Gothic"/>
                </a:rPr>
                <a:t>Mexico</a:t>
              </a:r>
              <a:endParaRPr lang="ko-KR" altLang="en-US" sz="1600" b="1" dirty="0">
                <a:solidFill>
                  <a:srgbClr val="FFFFFF"/>
                </a:solidFill>
                <a:latin typeface="Century Gothic"/>
              </a:endParaRPr>
            </a:p>
          </p:txBody>
        </p:sp>
      </p:grpSp>
      <p:grpSp>
        <p:nvGrpSpPr>
          <p:cNvPr id="13" name="그룹 25">
            <a:extLst>
              <a:ext uri="{FF2B5EF4-FFF2-40B4-BE49-F238E27FC236}">
                <a16:creationId xmlns:a16="http://schemas.microsoft.com/office/drawing/2014/main" id="{4D0AE77E-C99B-4A50-8A6F-C30914533443}"/>
              </a:ext>
            </a:extLst>
          </p:cNvPr>
          <p:cNvGrpSpPr/>
          <p:nvPr/>
        </p:nvGrpSpPr>
        <p:grpSpPr>
          <a:xfrm>
            <a:off x="111388" y="3942059"/>
            <a:ext cx="1480168" cy="1411693"/>
            <a:chOff x="467543" y="5013176"/>
            <a:chExt cx="1662907" cy="1512168"/>
          </a:xfrm>
        </p:grpSpPr>
        <p:sp>
          <p:nvSpPr>
            <p:cNvPr id="14" name="타원 14">
              <a:extLst>
                <a:ext uri="{FF2B5EF4-FFF2-40B4-BE49-F238E27FC236}">
                  <a16:creationId xmlns:a16="http://schemas.microsoft.com/office/drawing/2014/main" id="{FAFBC04D-5548-4938-8538-2B800F63BE08}"/>
                </a:ext>
              </a:extLst>
            </p:cNvPr>
            <p:cNvSpPr/>
            <p:nvPr/>
          </p:nvSpPr>
          <p:spPr bwMode="auto">
            <a:xfrm>
              <a:off x="467543" y="5013176"/>
              <a:ext cx="1662906" cy="1512168"/>
            </a:xfrm>
            <a:prstGeom prst="ellipse">
              <a:avLst/>
            </a:prstGeom>
            <a:solidFill>
              <a:schemeClr val="accent1">
                <a:lumMod val="25000"/>
                <a:alpha val="75000"/>
              </a:schemeClr>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5" name="TextBox 14">
              <a:extLst>
                <a:ext uri="{FF2B5EF4-FFF2-40B4-BE49-F238E27FC236}">
                  <a16:creationId xmlns:a16="http://schemas.microsoft.com/office/drawing/2014/main" id="{3B22C1C6-5B3C-409A-8FD6-8EDB7216F3D6}"/>
                </a:ext>
              </a:extLst>
            </p:cNvPr>
            <p:cNvSpPr txBox="1"/>
            <p:nvPr/>
          </p:nvSpPr>
          <p:spPr>
            <a:xfrm>
              <a:off x="467543" y="5589240"/>
              <a:ext cx="1662907" cy="362650"/>
            </a:xfrm>
            <a:prstGeom prst="rect">
              <a:avLst/>
            </a:prstGeom>
            <a:noFill/>
          </p:spPr>
          <p:txBody>
            <a:bodyPr wrap="square" rtlCol="0">
              <a:spAutoFit/>
            </a:bodyPr>
            <a:lstStyle/>
            <a:p>
              <a:pPr algn="ctr" defTabSz="914391"/>
              <a:r>
                <a:rPr lang="en-US" altLang="ko-KR" sz="1600" b="1" dirty="0">
                  <a:solidFill>
                    <a:srgbClr val="FFFFFF"/>
                  </a:solidFill>
                  <a:latin typeface="Century Gothic"/>
                </a:rPr>
                <a:t>Sierra Leone</a:t>
              </a:r>
              <a:endParaRPr lang="ko-KR" altLang="en-US" sz="1600" b="1" dirty="0">
                <a:solidFill>
                  <a:srgbClr val="FFFFFF"/>
                </a:solidFill>
                <a:latin typeface="Century Gothic"/>
              </a:endParaRPr>
            </a:p>
          </p:txBody>
        </p:sp>
      </p:grpSp>
      <p:grpSp>
        <p:nvGrpSpPr>
          <p:cNvPr id="16" name="그룹 26">
            <a:extLst>
              <a:ext uri="{FF2B5EF4-FFF2-40B4-BE49-F238E27FC236}">
                <a16:creationId xmlns:a16="http://schemas.microsoft.com/office/drawing/2014/main" id="{9D783505-A895-4179-8909-0E89A14C41EC}"/>
              </a:ext>
            </a:extLst>
          </p:cNvPr>
          <p:cNvGrpSpPr/>
          <p:nvPr/>
        </p:nvGrpSpPr>
        <p:grpSpPr>
          <a:xfrm>
            <a:off x="150783" y="5387399"/>
            <a:ext cx="1576484" cy="1411693"/>
            <a:chOff x="467544" y="5013176"/>
            <a:chExt cx="1625423" cy="1512168"/>
          </a:xfrm>
        </p:grpSpPr>
        <p:sp>
          <p:nvSpPr>
            <p:cNvPr id="17" name="타원 27">
              <a:extLst>
                <a:ext uri="{FF2B5EF4-FFF2-40B4-BE49-F238E27FC236}">
                  <a16:creationId xmlns:a16="http://schemas.microsoft.com/office/drawing/2014/main" id="{E36DF99E-FBB5-4B9C-BCC1-3A3A0077B4C1}"/>
                </a:ext>
              </a:extLst>
            </p:cNvPr>
            <p:cNvSpPr/>
            <p:nvPr/>
          </p:nvSpPr>
          <p:spPr bwMode="auto">
            <a:xfrm>
              <a:off x="467544" y="5013176"/>
              <a:ext cx="1512168" cy="1512168"/>
            </a:xfrm>
            <a:prstGeom prst="ellipse">
              <a:avLst/>
            </a:prstGeom>
            <a:solidFill>
              <a:schemeClr val="accent1">
                <a:lumMod val="25000"/>
                <a:alpha val="75000"/>
              </a:schemeClr>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8" name="TextBox 17">
              <a:extLst>
                <a:ext uri="{FF2B5EF4-FFF2-40B4-BE49-F238E27FC236}">
                  <a16:creationId xmlns:a16="http://schemas.microsoft.com/office/drawing/2014/main" id="{DC90F336-AC5F-4AC1-B8F2-53029632434B}"/>
                </a:ext>
              </a:extLst>
            </p:cNvPr>
            <p:cNvSpPr txBox="1"/>
            <p:nvPr/>
          </p:nvSpPr>
          <p:spPr>
            <a:xfrm>
              <a:off x="467544" y="5545156"/>
              <a:ext cx="1625423" cy="395619"/>
            </a:xfrm>
            <a:prstGeom prst="rect">
              <a:avLst/>
            </a:prstGeom>
            <a:noFill/>
          </p:spPr>
          <p:txBody>
            <a:bodyPr wrap="square" rtlCol="0">
              <a:spAutoFit/>
            </a:bodyPr>
            <a:lstStyle/>
            <a:p>
              <a:pPr algn="ctr" defTabSz="914391"/>
              <a:r>
                <a:rPr lang="en-US" altLang="ko-KR" b="1" dirty="0">
                  <a:solidFill>
                    <a:srgbClr val="FFFFFF"/>
                  </a:solidFill>
                  <a:latin typeface="Century Gothic"/>
                  <a:ea typeface="MS UI Gothic"/>
                </a:rPr>
                <a:t>Switzerland </a:t>
              </a:r>
              <a:endParaRPr lang="ko-KR" altLang="en-US" b="1" dirty="0">
                <a:solidFill>
                  <a:srgbClr val="FFFFFF"/>
                </a:solidFill>
                <a:latin typeface="Century Gothic"/>
              </a:endParaRPr>
            </a:p>
          </p:txBody>
        </p:sp>
      </p:grpSp>
      <p:cxnSp>
        <p:nvCxnSpPr>
          <p:cNvPr id="20" name="직선 연결선 19">
            <a:extLst>
              <a:ext uri="{FF2B5EF4-FFF2-40B4-BE49-F238E27FC236}">
                <a16:creationId xmlns:a16="http://schemas.microsoft.com/office/drawing/2014/main" id="{33A5A5BF-0FA6-497B-9051-D094EEAFBB42}"/>
              </a:ext>
            </a:extLst>
          </p:cNvPr>
          <p:cNvCxnSpPr/>
          <p:nvPr/>
        </p:nvCxnSpPr>
        <p:spPr bwMode="auto">
          <a:xfrm>
            <a:off x="1865976" y="1331557"/>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1" name="직선 연결선 19">
            <a:extLst>
              <a:ext uri="{FF2B5EF4-FFF2-40B4-BE49-F238E27FC236}">
                <a16:creationId xmlns:a16="http://schemas.microsoft.com/office/drawing/2014/main" id="{39B5FA29-06D7-4AE2-9389-7FBFD7F2BE8B}"/>
              </a:ext>
            </a:extLst>
          </p:cNvPr>
          <p:cNvCxnSpPr/>
          <p:nvPr/>
        </p:nvCxnSpPr>
        <p:spPr bwMode="auto">
          <a:xfrm>
            <a:off x="1865976" y="2895141"/>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 name="직선 연결선 19">
            <a:extLst>
              <a:ext uri="{FF2B5EF4-FFF2-40B4-BE49-F238E27FC236}">
                <a16:creationId xmlns:a16="http://schemas.microsoft.com/office/drawing/2014/main" id="{DF7EB7BE-1F11-425B-AC5E-A43AAD0C41F7}"/>
              </a:ext>
            </a:extLst>
          </p:cNvPr>
          <p:cNvCxnSpPr/>
          <p:nvPr/>
        </p:nvCxnSpPr>
        <p:spPr bwMode="auto">
          <a:xfrm>
            <a:off x="1865976" y="4047799"/>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3" name="직선 연결선 19">
            <a:extLst>
              <a:ext uri="{FF2B5EF4-FFF2-40B4-BE49-F238E27FC236}">
                <a16:creationId xmlns:a16="http://schemas.microsoft.com/office/drawing/2014/main" id="{0D6F890B-D386-48E1-B8C4-BA7B71DA8530}"/>
              </a:ext>
            </a:extLst>
          </p:cNvPr>
          <p:cNvCxnSpPr/>
          <p:nvPr/>
        </p:nvCxnSpPr>
        <p:spPr bwMode="auto">
          <a:xfrm>
            <a:off x="1903175" y="5497946"/>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21545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777696"/>
          </a:xfrm>
        </p:spPr>
        <p:txBody>
          <a:bodyPr>
            <a:normAutofit/>
          </a:bodyPr>
          <a:lstStyle/>
          <a:p>
            <a:r>
              <a:rPr lang="en-US" sz="2800" dirty="0">
                <a:solidFill>
                  <a:srgbClr val="1F40A4"/>
                </a:solidFill>
                <a:latin typeface="Arial" panose="020B0604020202020204" pitchFamily="34" charset="0"/>
                <a:cs typeface="Arial" panose="020B0604020202020204" pitchFamily="34" charset="0"/>
              </a:rPr>
              <a:t>(b). Institutional Arrangements for SDG Implementation </a:t>
            </a:r>
          </a:p>
        </p:txBody>
      </p:sp>
      <p:grpSp>
        <p:nvGrpSpPr>
          <p:cNvPr id="6" name="그룹 23">
            <a:extLst>
              <a:ext uri="{FF2B5EF4-FFF2-40B4-BE49-F238E27FC236}">
                <a16:creationId xmlns:a16="http://schemas.microsoft.com/office/drawing/2014/main" id="{F005439B-97A6-4713-9168-5D964F7A8064}"/>
              </a:ext>
            </a:extLst>
          </p:cNvPr>
          <p:cNvGrpSpPr/>
          <p:nvPr/>
        </p:nvGrpSpPr>
        <p:grpSpPr>
          <a:xfrm>
            <a:off x="225321" y="1234345"/>
            <a:ext cx="1228271" cy="1270000"/>
            <a:chOff x="467544" y="1556792"/>
            <a:chExt cx="1512168" cy="1512168"/>
          </a:xfrm>
        </p:grpSpPr>
        <p:sp>
          <p:nvSpPr>
            <p:cNvPr id="8" name="타원 10">
              <a:extLst>
                <a:ext uri="{FF2B5EF4-FFF2-40B4-BE49-F238E27FC236}">
                  <a16:creationId xmlns:a16="http://schemas.microsoft.com/office/drawing/2014/main" id="{99B5E591-29C1-4EF1-B655-09A06E3ED1D7}"/>
                </a:ext>
              </a:extLst>
            </p:cNvPr>
            <p:cNvSpPr/>
            <p:nvPr/>
          </p:nvSpPr>
          <p:spPr bwMode="auto">
            <a:xfrm>
              <a:off x="467544" y="1556792"/>
              <a:ext cx="1512168" cy="1512168"/>
            </a:xfrm>
            <a:prstGeom prst="ellipse">
              <a:avLst/>
            </a:prstGeom>
            <a:solidFill>
              <a:schemeClr val="accent4">
                <a:lumMod val="60000"/>
                <a:lumOff val="40000"/>
                <a:alpha val="65000"/>
              </a:schemeClr>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9" name="TextBox 8">
              <a:extLst>
                <a:ext uri="{FF2B5EF4-FFF2-40B4-BE49-F238E27FC236}">
                  <a16:creationId xmlns:a16="http://schemas.microsoft.com/office/drawing/2014/main" id="{37128DE3-DECC-4DB1-8D85-B72FE1AE552E}"/>
                </a:ext>
              </a:extLst>
            </p:cNvPr>
            <p:cNvSpPr txBox="1"/>
            <p:nvPr/>
          </p:nvSpPr>
          <p:spPr>
            <a:xfrm>
              <a:off x="467544" y="2095117"/>
              <a:ext cx="1512168" cy="403111"/>
            </a:xfrm>
            <a:prstGeom prst="rect">
              <a:avLst/>
            </a:prstGeom>
            <a:noFill/>
          </p:spPr>
          <p:txBody>
            <a:bodyPr wrap="square" rtlCol="0">
              <a:spAutoFit/>
            </a:bodyPr>
            <a:lstStyle/>
            <a:p>
              <a:pPr algn="ctr" defTabSz="914391"/>
              <a:r>
                <a:rPr lang="en-US" altLang="ko-KR" sz="1600" b="1" dirty="0">
                  <a:solidFill>
                    <a:srgbClr val="FFFFFF"/>
                  </a:solidFill>
                  <a:latin typeface="Century Gothic"/>
                </a:rPr>
                <a:t>Finland</a:t>
              </a:r>
              <a:endParaRPr lang="ko-KR" altLang="en-US" sz="1600" b="1" dirty="0">
                <a:solidFill>
                  <a:srgbClr val="FFFFFF"/>
                </a:solidFill>
                <a:latin typeface="Century Gothic"/>
              </a:endParaRPr>
            </a:p>
          </p:txBody>
        </p:sp>
      </p:grpSp>
      <p:grpSp>
        <p:nvGrpSpPr>
          <p:cNvPr id="10" name="그룹 24">
            <a:extLst>
              <a:ext uri="{FF2B5EF4-FFF2-40B4-BE49-F238E27FC236}">
                <a16:creationId xmlns:a16="http://schemas.microsoft.com/office/drawing/2014/main" id="{AA2603A8-1128-4273-8620-10DE570D1E4D}"/>
              </a:ext>
            </a:extLst>
          </p:cNvPr>
          <p:cNvGrpSpPr/>
          <p:nvPr/>
        </p:nvGrpSpPr>
        <p:grpSpPr>
          <a:xfrm>
            <a:off x="110705" y="2535010"/>
            <a:ext cx="1342887" cy="1293590"/>
            <a:chOff x="467544" y="3284984"/>
            <a:chExt cx="1512168" cy="1512168"/>
          </a:xfrm>
          <a:solidFill>
            <a:schemeClr val="accent4">
              <a:lumMod val="60000"/>
              <a:lumOff val="40000"/>
            </a:schemeClr>
          </a:solidFill>
        </p:grpSpPr>
        <p:sp>
          <p:nvSpPr>
            <p:cNvPr id="11" name="타원 11">
              <a:extLst>
                <a:ext uri="{FF2B5EF4-FFF2-40B4-BE49-F238E27FC236}">
                  <a16:creationId xmlns:a16="http://schemas.microsoft.com/office/drawing/2014/main" id="{C2ACE376-8DBD-4B89-9C6C-5CA5D578DE66}"/>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2" name="TextBox 11">
              <a:extLst>
                <a:ext uri="{FF2B5EF4-FFF2-40B4-BE49-F238E27FC236}">
                  <a16:creationId xmlns:a16="http://schemas.microsoft.com/office/drawing/2014/main" id="{1005260C-1278-4AC7-BD44-3C4393A6BC63}"/>
                </a:ext>
              </a:extLst>
            </p:cNvPr>
            <p:cNvSpPr txBox="1"/>
            <p:nvPr/>
          </p:nvSpPr>
          <p:spPr>
            <a:xfrm>
              <a:off x="503549" y="3823309"/>
              <a:ext cx="1440160" cy="395759"/>
            </a:xfrm>
            <a:prstGeom prst="rect">
              <a:avLst/>
            </a:prstGeom>
            <a:grpFill/>
          </p:spPr>
          <p:txBody>
            <a:bodyPr wrap="square" rtlCol="0">
              <a:spAutoFit/>
            </a:bodyPr>
            <a:lstStyle/>
            <a:p>
              <a:pPr algn="ctr" defTabSz="914391"/>
              <a:r>
                <a:rPr lang="en-US" altLang="ko-KR" sz="1600" b="1" dirty="0">
                  <a:solidFill>
                    <a:srgbClr val="FFFFFF"/>
                  </a:solidFill>
                  <a:latin typeface="Century Gothic"/>
                </a:rPr>
                <a:t>Norway</a:t>
              </a:r>
              <a:endParaRPr lang="ko-KR" altLang="en-US" sz="1600" b="1" dirty="0">
                <a:solidFill>
                  <a:srgbClr val="FFFFFF"/>
                </a:solidFill>
                <a:latin typeface="Century Gothic"/>
              </a:endParaRPr>
            </a:p>
          </p:txBody>
        </p:sp>
      </p:grpSp>
      <p:sp>
        <p:nvSpPr>
          <p:cNvPr id="2" name="Rectangle 1">
            <a:extLst>
              <a:ext uri="{FF2B5EF4-FFF2-40B4-BE49-F238E27FC236}">
                <a16:creationId xmlns:a16="http://schemas.microsoft.com/office/drawing/2014/main" id="{8E8A65A8-28C7-452A-9E1E-4B6BACB79EB5}"/>
              </a:ext>
            </a:extLst>
          </p:cNvPr>
          <p:cNvSpPr/>
          <p:nvPr/>
        </p:nvSpPr>
        <p:spPr>
          <a:xfrm>
            <a:off x="2182343" y="1448677"/>
            <a:ext cx="9714481" cy="2031325"/>
          </a:xfrm>
          <a:prstGeom prst="rect">
            <a:avLst/>
          </a:prstGeom>
        </p:spPr>
        <p:txBody>
          <a:bodyPr wrap="square">
            <a:spAutoFit/>
          </a:bodyPr>
          <a:lstStyle/>
          <a:p>
            <a:r>
              <a:rPr lang="en-US" dirty="0"/>
              <a:t>In Finland, the mapping of goals and targets for the achievement of the SDGs is inter-ministerial. </a:t>
            </a:r>
          </a:p>
          <a:p>
            <a:endParaRPr lang="en-US" dirty="0"/>
          </a:p>
          <a:p>
            <a:endParaRPr lang="en-US" dirty="0"/>
          </a:p>
          <a:p>
            <a:endParaRPr lang="en-US" dirty="0"/>
          </a:p>
          <a:p>
            <a:endParaRPr lang="en-US" dirty="0"/>
          </a:p>
          <a:p>
            <a:r>
              <a:rPr lang="en-US" dirty="0"/>
              <a:t>Norway, responsibility for SDGs implementation is given to a coordinating ministry. Each ministry is to report on the status of follow up for its respective goal(s) in its budget proposal.</a:t>
            </a:r>
          </a:p>
        </p:txBody>
      </p:sp>
      <p:grpSp>
        <p:nvGrpSpPr>
          <p:cNvPr id="20" name="그룹 25">
            <a:extLst>
              <a:ext uri="{FF2B5EF4-FFF2-40B4-BE49-F238E27FC236}">
                <a16:creationId xmlns:a16="http://schemas.microsoft.com/office/drawing/2014/main" id="{DAE48FDA-6D25-4D3B-8808-8605731CF668}"/>
              </a:ext>
            </a:extLst>
          </p:cNvPr>
          <p:cNvGrpSpPr/>
          <p:nvPr/>
        </p:nvGrpSpPr>
        <p:grpSpPr>
          <a:xfrm>
            <a:off x="99372" y="3874098"/>
            <a:ext cx="1480167" cy="1411693"/>
            <a:chOff x="467543" y="5013176"/>
            <a:chExt cx="1662906" cy="1512168"/>
          </a:xfrm>
          <a:solidFill>
            <a:schemeClr val="accent4">
              <a:lumMod val="75000"/>
            </a:schemeClr>
          </a:solidFill>
        </p:grpSpPr>
        <p:sp>
          <p:nvSpPr>
            <p:cNvPr id="21" name="타원 14">
              <a:extLst>
                <a:ext uri="{FF2B5EF4-FFF2-40B4-BE49-F238E27FC236}">
                  <a16:creationId xmlns:a16="http://schemas.microsoft.com/office/drawing/2014/main" id="{5C4A051E-ECC1-4D86-9275-06599B8FE699}"/>
                </a:ext>
              </a:extLst>
            </p:cNvPr>
            <p:cNvSpPr/>
            <p:nvPr/>
          </p:nvSpPr>
          <p:spPr bwMode="auto">
            <a:xfrm>
              <a:off x="467543" y="5013176"/>
              <a:ext cx="1662906"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22" name="TextBox 21">
              <a:extLst>
                <a:ext uri="{FF2B5EF4-FFF2-40B4-BE49-F238E27FC236}">
                  <a16:creationId xmlns:a16="http://schemas.microsoft.com/office/drawing/2014/main" id="{A3FFA667-9B46-4045-A19E-C453D3251C5D}"/>
                </a:ext>
              </a:extLst>
            </p:cNvPr>
            <p:cNvSpPr txBox="1"/>
            <p:nvPr/>
          </p:nvSpPr>
          <p:spPr>
            <a:xfrm>
              <a:off x="516197" y="5589240"/>
              <a:ext cx="1472757" cy="362650"/>
            </a:xfrm>
            <a:prstGeom prst="rect">
              <a:avLst/>
            </a:prstGeom>
            <a:grpFill/>
          </p:spPr>
          <p:txBody>
            <a:bodyPr wrap="square" rtlCol="0">
              <a:spAutoFit/>
            </a:bodyPr>
            <a:lstStyle/>
            <a:p>
              <a:pPr algn="ctr" defTabSz="914391"/>
              <a:r>
                <a:rPr lang="en-US" altLang="ko-KR" sz="1600" b="1" dirty="0">
                  <a:solidFill>
                    <a:srgbClr val="FFFFFF"/>
                  </a:solidFill>
                  <a:latin typeface="Century Gothic"/>
                </a:rPr>
                <a:t>Estonia</a:t>
              </a:r>
              <a:endParaRPr lang="ko-KR" altLang="en-US" sz="1600" b="1" dirty="0">
                <a:solidFill>
                  <a:srgbClr val="FFFFFF"/>
                </a:solidFill>
                <a:latin typeface="Century Gothic"/>
              </a:endParaRPr>
            </a:p>
          </p:txBody>
        </p:sp>
      </p:grpSp>
      <p:sp>
        <p:nvSpPr>
          <p:cNvPr id="3" name="Rectangle 2">
            <a:extLst>
              <a:ext uri="{FF2B5EF4-FFF2-40B4-BE49-F238E27FC236}">
                <a16:creationId xmlns:a16="http://schemas.microsoft.com/office/drawing/2014/main" id="{38864898-67ED-488C-A922-C1ACA9E298A2}"/>
              </a:ext>
            </a:extLst>
          </p:cNvPr>
          <p:cNvSpPr/>
          <p:nvPr/>
        </p:nvSpPr>
        <p:spPr>
          <a:xfrm>
            <a:off x="2250987" y="4327963"/>
            <a:ext cx="8849931" cy="2031325"/>
          </a:xfrm>
          <a:prstGeom prst="rect">
            <a:avLst/>
          </a:prstGeom>
        </p:spPr>
        <p:txBody>
          <a:bodyPr wrap="square">
            <a:spAutoFit/>
          </a:bodyPr>
          <a:lstStyle/>
          <a:p>
            <a:r>
              <a:rPr lang="en-US" dirty="0"/>
              <a:t>Estonia has implemented inter-ministerial coordinating mechanisms. </a:t>
            </a:r>
          </a:p>
          <a:p>
            <a:endParaRPr lang="en-US" dirty="0"/>
          </a:p>
          <a:p>
            <a:endParaRPr lang="en-US" dirty="0"/>
          </a:p>
          <a:p>
            <a:endParaRPr lang="en-US" dirty="0"/>
          </a:p>
          <a:p>
            <a:endParaRPr lang="en-US" dirty="0"/>
          </a:p>
          <a:p>
            <a:r>
              <a:rPr lang="en-US" dirty="0"/>
              <a:t>Georgia has created a joint technical working group from various ministries to oversee the implementation of SDGs. </a:t>
            </a:r>
          </a:p>
        </p:txBody>
      </p:sp>
      <p:grpSp>
        <p:nvGrpSpPr>
          <p:cNvPr id="23" name="그룹 25">
            <a:extLst>
              <a:ext uri="{FF2B5EF4-FFF2-40B4-BE49-F238E27FC236}">
                <a16:creationId xmlns:a16="http://schemas.microsoft.com/office/drawing/2014/main" id="{7B13B606-001D-4D06-A3E7-1BFF904DA3AB}"/>
              </a:ext>
            </a:extLst>
          </p:cNvPr>
          <p:cNvGrpSpPr/>
          <p:nvPr/>
        </p:nvGrpSpPr>
        <p:grpSpPr>
          <a:xfrm>
            <a:off x="110705" y="5331289"/>
            <a:ext cx="1480167" cy="1411693"/>
            <a:chOff x="467543" y="5013176"/>
            <a:chExt cx="1662906" cy="1512168"/>
          </a:xfrm>
          <a:solidFill>
            <a:schemeClr val="accent4">
              <a:lumMod val="50000"/>
            </a:schemeClr>
          </a:solidFill>
        </p:grpSpPr>
        <p:sp>
          <p:nvSpPr>
            <p:cNvPr id="24" name="타원 14">
              <a:extLst>
                <a:ext uri="{FF2B5EF4-FFF2-40B4-BE49-F238E27FC236}">
                  <a16:creationId xmlns:a16="http://schemas.microsoft.com/office/drawing/2014/main" id="{00D7E1C4-C398-4F63-B3AA-868C62006D59}"/>
                </a:ext>
              </a:extLst>
            </p:cNvPr>
            <p:cNvSpPr/>
            <p:nvPr/>
          </p:nvSpPr>
          <p:spPr bwMode="auto">
            <a:xfrm>
              <a:off x="467543" y="5013176"/>
              <a:ext cx="1662906"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25" name="TextBox 24">
              <a:extLst>
                <a:ext uri="{FF2B5EF4-FFF2-40B4-BE49-F238E27FC236}">
                  <a16:creationId xmlns:a16="http://schemas.microsoft.com/office/drawing/2014/main" id="{30B09075-21F5-4AA2-9C00-1F51FE72C079}"/>
                </a:ext>
              </a:extLst>
            </p:cNvPr>
            <p:cNvSpPr txBox="1"/>
            <p:nvPr/>
          </p:nvSpPr>
          <p:spPr>
            <a:xfrm>
              <a:off x="596309" y="5589240"/>
              <a:ext cx="1379911" cy="362650"/>
            </a:xfrm>
            <a:prstGeom prst="rect">
              <a:avLst/>
            </a:prstGeom>
            <a:grpFill/>
          </p:spPr>
          <p:txBody>
            <a:bodyPr wrap="square" rtlCol="0">
              <a:spAutoFit/>
            </a:bodyPr>
            <a:lstStyle/>
            <a:p>
              <a:pPr algn="ctr" defTabSz="914391"/>
              <a:r>
                <a:rPr lang="en-US" altLang="ko-KR" sz="1600" b="1" dirty="0">
                  <a:solidFill>
                    <a:srgbClr val="FFFFFF"/>
                  </a:solidFill>
                  <a:latin typeface="Century Gothic"/>
                </a:rPr>
                <a:t>Georgia</a:t>
              </a:r>
              <a:endParaRPr lang="ko-KR" altLang="en-US" sz="1600" b="1" dirty="0">
                <a:solidFill>
                  <a:srgbClr val="FFFFFF"/>
                </a:solidFill>
                <a:latin typeface="Century Gothic"/>
              </a:endParaRPr>
            </a:p>
          </p:txBody>
        </p:sp>
      </p:grpSp>
      <p:cxnSp>
        <p:nvCxnSpPr>
          <p:cNvPr id="26" name="직선 연결선 19">
            <a:extLst>
              <a:ext uri="{FF2B5EF4-FFF2-40B4-BE49-F238E27FC236}">
                <a16:creationId xmlns:a16="http://schemas.microsoft.com/office/drawing/2014/main" id="{27018694-67B0-4916-9B91-DB68D0157899}"/>
              </a:ext>
            </a:extLst>
          </p:cNvPr>
          <p:cNvCxnSpPr/>
          <p:nvPr/>
        </p:nvCxnSpPr>
        <p:spPr bwMode="auto">
          <a:xfrm>
            <a:off x="1913761" y="1423688"/>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7" name="직선 연결선 19">
            <a:extLst>
              <a:ext uri="{FF2B5EF4-FFF2-40B4-BE49-F238E27FC236}">
                <a16:creationId xmlns:a16="http://schemas.microsoft.com/office/drawing/2014/main" id="{5082933C-98AE-4A33-AD42-B76C073434CE}"/>
              </a:ext>
            </a:extLst>
          </p:cNvPr>
          <p:cNvCxnSpPr/>
          <p:nvPr/>
        </p:nvCxnSpPr>
        <p:spPr bwMode="auto">
          <a:xfrm>
            <a:off x="1952088" y="2655073"/>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8" name="직선 연결선 19">
            <a:extLst>
              <a:ext uri="{FF2B5EF4-FFF2-40B4-BE49-F238E27FC236}">
                <a16:creationId xmlns:a16="http://schemas.microsoft.com/office/drawing/2014/main" id="{056F2F38-ECAF-4DC8-BAF4-80A5F5DCA043}"/>
              </a:ext>
            </a:extLst>
          </p:cNvPr>
          <p:cNvCxnSpPr/>
          <p:nvPr/>
        </p:nvCxnSpPr>
        <p:spPr bwMode="auto">
          <a:xfrm>
            <a:off x="1961198" y="4057063"/>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9" name="직선 연결선 19">
            <a:extLst>
              <a:ext uri="{FF2B5EF4-FFF2-40B4-BE49-F238E27FC236}">
                <a16:creationId xmlns:a16="http://schemas.microsoft.com/office/drawing/2014/main" id="{B5AC30D6-52C9-44B5-B81A-A2AE0905BFB3}"/>
              </a:ext>
            </a:extLst>
          </p:cNvPr>
          <p:cNvCxnSpPr/>
          <p:nvPr/>
        </p:nvCxnSpPr>
        <p:spPr bwMode="auto">
          <a:xfrm>
            <a:off x="1950782" y="5605087"/>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17493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1270000"/>
          </a:xfrm>
        </p:spPr>
        <p:txBody>
          <a:bodyPr>
            <a:normAutofit/>
          </a:bodyPr>
          <a:lstStyle/>
          <a:p>
            <a:r>
              <a:rPr lang="en-US" sz="2800" dirty="0">
                <a:solidFill>
                  <a:srgbClr val="1F80CC"/>
                </a:solidFill>
                <a:latin typeface="Arial"/>
                <a:cs typeface="Arial"/>
              </a:rPr>
              <a:t>(c) Parliament’s Involvement</a:t>
            </a:r>
            <a:br>
              <a:rPr lang="en-US" sz="2800" dirty="0">
                <a:solidFill>
                  <a:srgbClr val="1F80CC"/>
                </a:solidFill>
                <a:latin typeface="Arial"/>
                <a:cs typeface="Arial"/>
              </a:rPr>
            </a:br>
            <a:endParaRPr lang="en-US" sz="2800" dirty="0">
              <a:solidFill>
                <a:srgbClr val="1F40A4"/>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1683360" y="1514588"/>
            <a:ext cx="10316942" cy="6096000"/>
          </a:xfrm>
        </p:spPr>
        <p:txBody>
          <a:bodyPr>
            <a:noAutofit/>
          </a:bodyPr>
          <a:lstStyle/>
          <a:p>
            <a:pPr marL="0" indent="0" algn="just">
              <a:buNone/>
            </a:pPr>
            <a:endParaRPr lang="en-US" sz="1800" dirty="0"/>
          </a:p>
          <a:p>
            <a:pPr marL="0" indent="0" algn="just">
              <a:buNone/>
            </a:pPr>
            <a:r>
              <a:rPr lang="en-US" sz="1800" dirty="0"/>
              <a:t>The parliament is involved in the monitoring of and accountability for SDG implementation. </a:t>
            </a:r>
          </a:p>
          <a:p>
            <a:pPr marL="0" indent="0" algn="just">
              <a:buNone/>
            </a:pPr>
            <a:endParaRPr lang="en-US" sz="1800" dirty="0"/>
          </a:p>
          <a:p>
            <a:pPr marL="0" indent="0" algn="just">
              <a:buNone/>
            </a:pPr>
            <a:endParaRPr lang="en-US" sz="1800" dirty="0"/>
          </a:p>
          <a:p>
            <a:pPr marL="0" indent="0" algn="just">
              <a:buNone/>
            </a:pPr>
            <a:r>
              <a:rPr lang="en-US" sz="1800" dirty="0"/>
              <a:t>There has been a revision of relevant laws and regulations to provide policy and legislative guarantees for implementation of SDGs. </a:t>
            </a:r>
          </a:p>
          <a:p>
            <a:pPr algn="just"/>
            <a:endParaRPr lang="en-US" sz="1800" dirty="0"/>
          </a:p>
          <a:p>
            <a:pPr marL="0" indent="0" algn="just">
              <a:buNone/>
            </a:pPr>
            <a:endParaRPr lang="en-US" sz="1800" dirty="0"/>
          </a:p>
          <a:p>
            <a:pPr marL="0" indent="0" algn="just">
              <a:buNone/>
            </a:pPr>
            <a:r>
              <a:rPr lang="en-US" sz="1800" dirty="0"/>
              <a:t>There is a Parliamentary Advisory Council on Sustainable Development which monitors the German government’s SDGs strategies.</a:t>
            </a:r>
          </a:p>
          <a:p>
            <a:pPr algn="just"/>
            <a:endParaRPr lang="en-US" sz="1800" dirty="0"/>
          </a:p>
          <a:p>
            <a:pPr marL="0" indent="0" algn="just">
              <a:buNone/>
            </a:pPr>
            <a:endParaRPr lang="en-US" sz="1800" dirty="0"/>
          </a:p>
          <a:p>
            <a:pPr marL="0" indent="0" algn="just">
              <a:buNone/>
            </a:pPr>
            <a:r>
              <a:rPr lang="en-US" sz="1800" dirty="0"/>
              <a:t>It is reported that engagement with the National Assembly is important and has played a significant role in shaping political impetus for implementation of SDGs.</a:t>
            </a:r>
            <a:endParaRPr lang="en-US" sz="1800" dirty="0">
              <a:solidFill>
                <a:srgbClr val="1F80CC"/>
              </a:solidFill>
              <a:latin typeface="Arial"/>
              <a:cs typeface="Arial"/>
            </a:endParaRPr>
          </a:p>
          <a:p>
            <a:pPr latinLnBrk="0"/>
            <a:endParaRPr lang="en-US" dirty="0">
              <a:solidFill>
                <a:srgbClr val="1F80CC"/>
              </a:solidFill>
            </a:endParaRPr>
          </a:p>
        </p:txBody>
      </p:sp>
      <p:grpSp>
        <p:nvGrpSpPr>
          <p:cNvPr id="6" name="그룹 23">
            <a:extLst>
              <a:ext uri="{FF2B5EF4-FFF2-40B4-BE49-F238E27FC236}">
                <a16:creationId xmlns:a16="http://schemas.microsoft.com/office/drawing/2014/main" id="{10BCAE98-0B2B-4D2A-9C26-2AA3B223ED5F}"/>
              </a:ext>
            </a:extLst>
          </p:cNvPr>
          <p:cNvGrpSpPr/>
          <p:nvPr/>
        </p:nvGrpSpPr>
        <p:grpSpPr>
          <a:xfrm>
            <a:off x="306315" y="1316681"/>
            <a:ext cx="1228271" cy="1270000"/>
            <a:chOff x="467544" y="1556792"/>
            <a:chExt cx="1512168" cy="1512168"/>
          </a:xfrm>
          <a:solidFill>
            <a:schemeClr val="accent6">
              <a:lumMod val="40000"/>
              <a:lumOff val="60000"/>
            </a:schemeClr>
          </a:solidFill>
        </p:grpSpPr>
        <p:sp>
          <p:nvSpPr>
            <p:cNvPr id="8" name="타원 10">
              <a:extLst>
                <a:ext uri="{FF2B5EF4-FFF2-40B4-BE49-F238E27FC236}">
                  <a16:creationId xmlns:a16="http://schemas.microsoft.com/office/drawing/2014/main" id="{E1BEE043-5AE5-43A1-AEB5-8F1D21E356C9}"/>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9" name="TextBox 8">
              <a:extLst>
                <a:ext uri="{FF2B5EF4-FFF2-40B4-BE49-F238E27FC236}">
                  <a16:creationId xmlns:a16="http://schemas.microsoft.com/office/drawing/2014/main" id="{754A3951-BDA9-4D74-852A-66DFEA521A07}"/>
                </a:ext>
              </a:extLst>
            </p:cNvPr>
            <p:cNvSpPr txBox="1"/>
            <p:nvPr/>
          </p:nvSpPr>
          <p:spPr>
            <a:xfrm>
              <a:off x="599978" y="2095117"/>
              <a:ext cx="1244251" cy="403111"/>
            </a:xfrm>
            <a:prstGeom prst="rect">
              <a:avLst/>
            </a:prstGeom>
            <a:grpFill/>
          </p:spPr>
          <p:txBody>
            <a:bodyPr wrap="square" rtlCol="0">
              <a:spAutoFit/>
            </a:bodyPr>
            <a:lstStyle/>
            <a:p>
              <a:pPr algn="ctr" defTabSz="914391"/>
              <a:r>
                <a:rPr lang="en-US" altLang="ko-KR" sz="1600" b="1" dirty="0">
                  <a:solidFill>
                    <a:srgbClr val="FFFFFF"/>
                  </a:solidFill>
                  <a:latin typeface="Century Gothic"/>
                </a:rPr>
                <a:t>Finland</a:t>
              </a:r>
              <a:endParaRPr lang="ko-KR" altLang="en-US" sz="1600" b="1" dirty="0">
                <a:solidFill>
                  <a:srgbClr val="FFFFFF"/>
                </a:solidFill>
                <a:latin typeface="Century Gothic"/>
              </a:endParaRPr>
            </a:p>
          </p:txBody>
        </p:sp>
      </p:grpSp>
      <p:grpSp>
        <p:nvGrpSpPr>
          <p:cNvPr id="10" name="그룹 24">
            <a:extLst>
              <a:ext uri="{FF2B5EF4-FFF2-40B4-BE49-F238E27FC236}">
                <a16:creationId xmlns:a16="http://schemas.microsoft.com/office/drawing/2014/main" id="{2FA93B58-6431-4072-9182-F44235902809}"/>
              </a:ext>
            </a:extLst>
          </p:cNvPr>
          <p:cNvGrpSpPr/>
          <p:nvPr/>
        </p:nvGrpSpPr>
        <p:grpSpPr>
          <a:xfrm>
            <a:off x="191699" y="2655851"/>
            <a:ext cx="1342887" cy="1293590"/>
            <a:chOff x="467544" y="3284984"/>
            <a:chExt cx="1512168" cy="1512168"/>
          </a:xfrm>
          <a:solidFill>
            <a:schemeClr val="accent6">
              <a:lumMod val="60000"/>
              <a:lumOff val="40000"/>
            </a:schemeClr>
          </a:solidFill>
        </p:grpSpPr>
        <p:sp>
          <p:nvSpPr>
            <p:cNvPr id="11" name="타원 11">
              <a:extLst>
                <a:ext uri="{FF2B5EF4-FFF2-40B4-BE49-F238E27FC236}">
                  <a16:creationId xmlns:a16="http://schemas.microsoft.com/office/drawing/2014/main" id="{1A1C952C-F76E-48C7-B194-4753C0386E4B}"/>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2" name="TextBox 11">
              <a:extLst>
                <a:ext uri="{FF2B5EF4-FFF2-40B4-BE49-F238E27FC236}">
                  <a16:creationId xmlns:a16="http://schemas.microsoft.com/office/drawing/2014/main" id="{358E2A94-5627-40D6-9DC9-83D71B7DD182}"/>
                </a:ext>
              </a:extLst>
            </p:cNvPr>
            <p:cNvSpPr txBox="1"/>
            <p:nvPr/>
          </p:nvSpPr>
          <p:spPr>
            <a:xfrm>
              <a:off x="503549" y="3823309"/>
              <a:ext cx="1440160" cy="395759"/>
            </a:xfrm>
            <a:prstGeom prst="rect">
              <a:avLst/>
            </a:prstGeom>
            <a:grpFill/>
          </p:spPr>
          <p:txBody>
            <a:bodyPr wrap="square" rtlCol="0">
              <a:spAutoFit/>
            </a:bodyPr>
            <a:lstStyle/>
            <a:p>
              <a:pPr algn="ctr" defTabSz="914391"/>
              <a:r>
                <a:rPr lang="en-US" altLang="ko-KR" sz="1600" b="1" dirty="0">
                  <a:solidFill>
                    <a:srgbClr val="FFFFFF"/>
                  </a:solidFill>
                  <a:latin typeface="Century Gothic"/>
                </a:rPr>
                <a:t>China</a:t>
              </a:r>
              <a:endParaRPr lang="ko-KR" altLang="en-US" sz="1600" b="1" dirty="0">
                <a:solidFill>
                  <a:srgbClr val="FFFFFF"/>
                </a:solidFill>
                <a:latin typeface="Century Gothic"/>
              </a:endParaRPr>
            </a:p>
          </p:txBody>
        </p:sp>
      </p:grpSp>
      <p:grpSp>
        <p:nvGrpSpPr>
          <p:cNvPr id="13" name="그룹 25">
            <a:extLst>
              <a:ext uri="{FF2B5EF4-FFF2-40B4-BE49-F238E27FC236}">
                <a16:creationId xmlns:a16="http://schemas.microsoft.com/office/drawing/2014/main" id="{F14AFF91-BCEA-4620-BF28-C41E30AF7B20}"/>
              </a:ext>
            </a:extLst>
          </p:cNvPr>
          <p:cNvGrpSpPr/>
          <p:nvPr/>
        </p:nvGrpSpPr>
        <p:grpSpPr>
          <a:xfrm>
            <a:off x="118680" y="4024800"/>
            <a:ext cx="1480167" cy="1411693"/>
            <a:chOff x="467543" y="5013176"/>
            <a:chExt cx="1662906" cy="1512168"/>
          </a:xfrm>
          <a:solidFill>
            <a:schemeClr val="accent6">
              <a:lumMod val="75000"/>
            </a:schemeClr>
          </a:solidFill>
        </p:grpSpPr>
        <p:sp>
          <p:nvSpPr>
            <p:cNvPr id="14" name="타원 14">
              <a:extLst>
                <a:ext uri="{FF2B5EF4-FFF2-40B4-BE49-F238E27FC236}">
                  <a16:creationId xmlns:a16="http://schemas.microsoft.com/office/drawing/2014/main" id="{81AF6B48-6288-4384-A18E-A7020D6F26B6}"/>
                </a:ext>
              </a:extLst>
            </p:cNvPr>
            <p:cNvSpPr/>
            <p:nvPr/>
          </p:nvSpPr>
          <p:spPr bwMode="auto">
            <a:xfrm>
              <a:off x="467543" y="5013176"/>
              <a:ext cx="1662906"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5" name="TextBox 14">
              <a:extLst>
                <a:ext uri="{FF2B5EF4-FFF2-40B4-BE49-F238E27FC236}">
                  <a16:creationId xmlns:a16="http://schemas.microsoft.com/office/drawing/2014/main" id="{158C67B6-A5C3-4820-87C8-D55BA0DFF21F}"/>
                </a:ext>
              </a:extLst>
            </p:cNvPr>
            <p:cNvSpPr txBox="1"/>
            <p:nvPr/>
          </p:nvSpPr>
          <p:spPr>
            <a:xfrm>
              <a:off x="549576" y="5589240"/>
              <a:ext cx="1472758" cy="362650"/>
            </a:xfrm>
            <a:prstGeom prst="rect">
              <a:avLst/>
            </a:prstGeom>
            <a:grpFill/>
          </p:spPr>
          <p:txBody>
            <a:bodyPr wrap="square" rtlCol="0">
              <a:spAutoFit/>
            </a:bodyPr>
            <a:lstStyle/>
            <a:p>
              <a:pPr algn="ctr" defTabSz="914391"/>
              <a:r>
                <a:rPr lang="en-US" altLang="ko-KR" sz="1600" b="1" dirty="0">
                  <a:solidFill>
                    <a:srgbClr val="FFFFFF"/>
                  </a:solidFill>
                  <a:latin typeface="Century Gothic"/>
                </a:rPr>
                <a:t>Germany</a:t>
              </a:r>
              <a:endParaRPr lang="ko-KR" altLang="en-US" sz="1600" b="1" dirty="0">
                <a:solidFill>
                  <a:srgbClr val="FFFFFF"/>
                </a:solidFill>
                <a:latin typeface="Century Gothic"/>
              </a:endParaRPr>
            </a:p>
          </p:txBody>
        </p:sp>
      </p:grpSp>
      <p:grpSp>
        <p:nvGrpSpPr>
          <p:cNvPr id="16" name="그룹 26">
            <a:extLst>
              <a:ext uri="{FF2B5EF4-FFF2-40B4-BE49-F238E27FC236}">
                <a16:creationId xmlns:a16="http://schemas.microsoft.com/office/drawing/2014/main" id="{E58E8A5E-4C6C-4159-A040-CE6D6243A599}"/>
              </a:ext>
            </a:extLst>
          </p:cNvPr>
          <p:cNvGrpSpPr/>
          <p:nvPr/>
        </p:nvGrpSpPr>
        <p:grpSpPr>
          <a:xfrm>
            <a:off x="118680" y="5446307"/>
            <a:ext cx="1466639" cy="1411693"/>
            <a:chOff x="467544" y="5013176"/>
            <a:chExt cx="1512168" cy="1512168"/>
          </a:xfrm>
          <a:solidFill>
            <a:schemeClr val="accent6">
              <a:lumMod val="50000"/>
            </a:schemeClr>
          </a:solidFill>
        </p:grpSpPr>
        <p:sp>
          <p:nvSpPr>
            <p:cNvPr id="17" name="타원 27">
              <a:extLst>
                <a:ext uri="{FF2B5EF4-FFF2-40B4-BE49-F238E27FC236}">
                  <a16:creationId xmlns:a16="http://schemas.microsoft.com/office/drawing/2014/main" id="{B64F2043-8D08-44D2-B429-C8027F17D086}"/>
                </a:ext>
              </a:extLst>
            </p:cNvPr>
            <p:cNvSpPr/>
            <p:nvPr/>
          </p:nvSpPr>
          <p:spPr bwMode="auto">
            <a:xfrm>
              <a:off x="467544" y="5013176"/>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8" name="TextBox 17">
              <a:extLst>
                <a:ext uri="{FF2B5EF4-FFF2-40B4-BE49-F238E27FC236}">
                  <a16:creationId xmlns:a16="http://schemas.microsoft.com/office/drawing/2014/main" id="{7A418B30-F5E4-49A9-A581-5E81D3AC4CEB}"/>
                </a:ext>
              </a:extLst>
            </p:cNvPr>
            <p:cNvSpPr txBox="1"/>
            <p:nvPr/>
          </p:nvSpPr>
          <p:spPr>
            <a:xfrm>
              <a:off x="500671" y="5569551"/>
              <a:ext cx="1459860" cy="395619"/>
            </a:xfrm>
            <a:prstGeom prst="rect">
              <a:avLst/>
            </a:prstGeom>
            <a:grpFill/>
          </p:spPr>
          <p:txBody>
            <a:bodyPr wrap="square" rtlCol="0">
              <a:spAutoFit/>
            </a:bodyPr>
            <a:lstStyle/>
            <a:p>
              <a:pPr algn="ctr" defTabSz="914391"/>
              <a:r>
                <a:rPr lang="en-US" altLang="ko-KR" b="1" dirty="0">
                  <a:solidFill>
                    <a:srgbClr val="FFFFFF"/>
                  </a:solidFill>
                  <a:latin typeface="Century Gothic"/>
                  <a:ea typeface="MS UI Gothic"/>
                </a:rPr>
                <a:t>Philippines</a:t>
              </a:r>
              <a:endParaRPr lang="ko-KR" altLang="en-US" b="1" dirty="0">
                <a:solidFill>
                  <a:srgbClr val="FFFFFF"/>
                </a:solidFill>
                <a:latin typeface="Century Gothic"/>
              </a:endParaRPr>
            </a:p>
          </p:txBody>
        </p:sp>
      </p:grpSp>
      <p:cxnSp>
        <p:nvCxnSpPr>
          <p:cNvPr id="19" name="직선 연결선 19">
            <a:extLst>
              <a:ext uri="{FF2B5EF4-FFF2-40B4-BE49-F238E27FC236}">
                <a16:creationId xmlns:a16="http://schemas.microsoft.com/office/drawing/2014/main" id="{045130B8-24C9-499F-B53B-4C573C0B2C4D}"/>
              </a:ext>
            </a:extLst>
          </p:cNvPr>
          <p:cNvCxnSpPr/>
          <p:nvPr/>
        </p:nvCxnSpPr>
        <p:spPr bwMode="auto">
          <a:xfrm>
            <a:off x="1683360" y="1454023"/>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0" name="직선 연결선 19">
            <a:extLst>
              <a:ext uri="{FF2B5EF4-FFF2-40B4-BE49-F238E27FC236}">
                <a16:creationId xmlns:a16="http://schemas.microsoft.com/office/drawing/2014/main" id="{A6BD23AA-BA35-42D9-86CF-F11FA50B0EB1}"/>
              </a:ext>
            </a:extLst>
          </p:cNvPr>
          <p:cNvCxnSpPr/>
          <p:nvPr/>
        </p:nvCxnSpPr>
        <p:spPr bwMode="auto">
          <a:xfrm>
            <a:off x="1683360" y="2822196"/>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1" name="직선 연결선 19">
            <a:extLst>
              <a:ext uri="{FF2B5EF4-FFF2-40B4-BE49-F238E27FC236}">
                <a16:creationId xmlns:a16="http://schemas.microsoft.com/office/drawing/2014/main" id="{360B72C2-C931-42B6-9F99-6533B7ECD51C}"/>
              </a:ext>
            </a:extLst>
          </p:cNvPr>
          <p:cNvCxnSpPr/>
          <p:nvPr/>
        </p:nvCxnSpPr>
        <p:spPr bwMode="auto">
          <a:xfrm>
            <a:off x="1683360" y="4185186"/>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 name="직선 연결선 19">
            <a:extLst>
              <a:ext uri="{FF2B5EF4-FFF2-40B4-BE49-F238E27FC236}">
                <a16:creationId xmlns:a16="http://schemas.microsoft.com/office/drawing/2014/main" id="{F4103E11-BBA1-427F-BE84-F9D07D5A3924}"/>
              </a:ext>
            </a:extLst>
          </p:cNvPr>
          <p:cNvCxnSpPr/>
          <p:nvPr/>
        </p:nvCxnSpPr>
        <p:spPr bwMode="auto">
          <a:xfrm>
            <a:off x="1683360" y="5665660"/>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0678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9" name="TextBox 8">
            <a:extLst>
              <a:ext uri="{FF2B5EF4-FFF2-40B4-BE49-F238E27FC236}">
                <a16:creationId xmlns:a16="http://schemas.microsoft.com/office/drawing/2014/main" id="{797F003B-730D-431D-A389-28A98A53690F}"/>
              </a:ext>
            </a:extLst>
          </p:cNvPr>
          <p:cNvSpPr txBox="1"/>
          <p:nvPr/>
        </p:nvSpPr>
        <p:spPr>
          <a:xfrm>
            <a:off x="154004" y="702644"/>
            <a:ext cx="11762072" cy="1292662"/>
          </a:xfrm>
          <a:prstGeom prst="rect">
            <a:avLst/>
          </a:prstGeom>
          <a:noFill/>
        </p:spPr>
        <p:txBody>
          <a:bodyPr wrap="square" rtlCol="0">
            <a:spAutoFit/>
          </a:bodyPr>
          <a:lstStyle/>
          <a:p>
            <a:r>
              <a:rPr lang="en-US" sz="2400" dirty="0">
                <a:solidFill>
                  <a:srgbClr val="1F80CC"/>
                </a:solidFill>
                <a:latin typeface="Arial"/>
                <a:cs typeface="Arial"/>
              </a:rPr>
              <a:t>(d) Role of Subnational governments and their involvement</a:t>
            </a:r>
          </a:p>
          <a:p>
            <a:br>
              <a:rPr lang="en-US" sz="1600" dirty="0"/>
            </a:br>
            <a:br>
              <a:rPr lang="en-US" sz="2000" dirty="0">
                <a:solidFill>
                  <a:srgbClr val="1F80CC"/>
                </a:solidFill>
                <a:latin typeface="Arial"/>
                <a:cs typeface="Arial"/>
              </a:rPr>
            </a:br>
            <a:endParaRPr lang="en-US" dirty="0"/>
          </a:p>
        </p:txBody>
      </p:sp>
      <p:grpSp>
        <p:nvGrpSpPr>
          <p:cNvPr id="5" name="그룹 23">
            <a:extLst>
              <a:ext uri="{FF2B5EF4-FFF2-40B4-BE49-F238E27FC236}">
                <a16:creationId xmlns:a16="http://schemas.microsoft.com/office/drawing/2014/main" id="{145F2D08-4DE3-48FB-B21C-3FA440EFC3CF}"/>
              </a:ext>
            </a:extLst>
          </p:cNvPr>
          <p:cNvGrpSpPr/>
          <p:nvPr/>
        </p:nvGrpSpPr>
        <p:grpSpPr>
          <a:xfrm>
            <a:off x="154004" y="1143408"/>
            <a:ext cx="1228271" cy="1270000"/>
            <a:chOff x="467544" y="1556792"/>
            <a:chExt cx="1512168" cy="1512168"/>
          </a:xfrm>
          <a:solidFill>
            <a:srgbClr val="CC00FF"/>
          </a:solidFill>
        </p:grpSpPr>
        <p:sp>
          <p:nvSpPr>
            <p:cNvPr id="6" name="타원 10">
              <a:extLst>
                <a:ext uri="{FF2B5EF4-FFF2-40B4-BE49-F238E27FC236}">
                  <a16:creationId xmlns:a16="http://schemas.microsoft.com/office/drawing/2014/main" id="{D4BB3268-462E-4ED3-A14F-88C044484796}"/>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7" name="TextBox 6">
              <a:extLst>
                <a:ext uri="{FF2B5EF4-FFF2-40B4-BE49-F238E27FC236}">
                  <a16:creationId xmlns:a16="http://schemas.microsoft.com/office/drawing/2014/main" id="{46AE9D19-B074-4C2D-8442-1B5CE68C85EC}"/>
                </a:ext>
              </a:extLst>
            </p:cNvPr>
            <p:cNvSpPr txBox="1"/>
            <p:nvPr/>
          </p:nvSpPr>
          <p:spPr>
            <a:xfrm>
              <a:off x="467545" y="2095117"/>
              <a:ext cx="1512167" cy="403111"/>
            </a:xfrm>
            <a:prstGeom prst="rect">
              <a:avLst/>
            </a:prstGeom>
            <a:grpFill/>
          </p:spPr>
          <p:txBody>
            <a:bodyPr wrap="square" rtlCol="0">
              <a:spAutoFit/>
            </a:bodyPr>
            <a:lstStyle/>
            <a:p>
              <a:pPr algn="ctr" defTabSz="914391"/>
              <a:r>
                <a:rPr lang="en-US" altLang="ko-KR" sz="1600" b="1" dirty="0">
                  <a:solidFill>
                    <a:srgbClr val="FFFFFF"/>
                  </a:solidFill>
                  <a:latin typeface="Century Gothic"/>
                </a:rPr>
                <a:t>Colombia</a:t>
              </a:r>
              <a:endParaRPr lang="ko-KR" altLang="en-US" sz="1600" b="1" dirty="0">
                <a:solidFill>
                  <a:srgbClr val="FFFFFF"/>
                </a:solidFill>
                <a:latin typeface="Century Gothic"/>
              </a:endParaRPr>
            </a:p>
          </p:txBody>
        </p:sp>
      </p:grpSp>
      <p:sp>
        <p:nvSpPr>
          <p:cNvPr id="2" name="Rectangle 1">
            <a:extLst>
              <a:ext uri="{FF2B5EF4-FFF2-40B4-BE49-F238E27FC236}">
                <a16:creationId xmlns:a16="http://schemas.microsoft.com/office/drawing/2014/main" id="{846300DA-8E22-4EBB-B35E-568637C771B2}"/>
              </a:ext>
            </a:extLst>
          </p:cNvPr>
          <p:cNvSpPr/>
          <p:nvPr/>
        </p:nvSpPr>
        <p:spPr>
          <a:xfrm>
            <a:off x="1534586" y="1226134"/>
            <a:ext cx="10657414" cy="1200329"/>
          </a:xfrm>
          <a:prstGeom prst="rect">
            <a:avLst/>
          </a:prstGeom>
        </p:spPr>
        <p:txBody>
          <a:bodyPr wrap="square">
            <a:spAutoFit/>
          </a:bodyPr>
          <a:lstStyle/>
          <a:p>
            <a:r>
              <a:rPr lang="en-US" dirty="0"/>
              <a:t>Colombia has developed mechanisms to create awareness among local and departmental governments about the SDGs and their inclusion in their local and departmental development plans. It has created mechanisms to engage the private sector and civil society. It has also started capacity building throughout society. </a:t>
            </a:r>
            <a:br>
              <a:rPr lang="en-US" dirty="0">
                <a:solidFill>
                  <a:srgbClr val="1F80CC"/>
                </a:solidFill>
                <a:latin typeface="Arial"/>
                <a:cs typeface="Arial"/>
              </a:rPr>
            </a:br>
            <a:endParaRPr lang="en-US" dirty="0"/>
          </a:p>
        </p:txBody>
      </p:sp>
      <p:grpSp>
        <p:nvGrpSpPr>
          <p:cNvPr id="8" name="그룹 24">
            <a:extLst>
              <a:ext uri="{FF2B5EF4-FFF2-40B4-BE49-F238E27FC236}">
                <a16:creationId xmlns:a16="http://schemas.microsoft.com/office/drawing/2014/main" id="{1EB10D91-A1C5-40DA-8F58-9559F6B6FD55}"/>
              </a:ext>
            </a:extLst>
          </p:cNvPr>
          <p:cNvGrpSpPr/>
          <p:nvPr/>
        </p:nvGrpSpPr>
        <p:grpSpPr>
          <a:xfrm>
            <a:off x="96695" y="2458751"/>
            <a:ext cx="1342887" cy="1293590"/>
            <a:chOff x="467544" y="3284984"/>
            <a:chExt cx="1512168" cy="1512168"/>
          </a:xfrm>
          <a:solidFill>
            <a:srgbClr val="FF33CC"/>
          </a:solidFill>
        </p:grpSpPr>
        <p:sp>
          <p:nvSpPr>
            <p:cNvPr id="10" name="타원 11">
              <a:extLst>
                <a:ext uri="{FF2B5EF4-FFF2-40B4-BE49-F238E27FC236}">
                  <a16:creationId xmlns:a16="http://schemas.microsoft.com/office/drawing/2014/main" id="{788171A8-F1F2-4BD9-9010-00E97C242F4E}"/>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1" name="TextBox 10">
              <a:extLst>
                <a:ext uri="{FF2B5EF4-FFF2-40B4-BE49-F238E27FC236}">
                  <a16:creationId xmlns:a16="http://schemas.microsoft.com/office/drawing/2014/main" id="{4C9EA02A-9E14-44C4-ABF7-8FC3AF24EC97}"/>
                </a:ext>
              </a:extLst>
            </p:cNvPr>
            <p:cNvSpPr txBox="1"/>
            <p:nvPr/>
          </p:nvSpPr>
          <p:spPr>
            <a:xfrm>
              <a:off x="503549" y="3823309"/>
              <a:ext cx="1440160" cy="395759"/>
            </a:xfrm>
            <a:prstGeom prst="rect">
              <a:avLst/>
            </a:prstGeom>
            <a:grpFill/>
          </p:spPr>
          <p:txBody>
            <a:bodyPr wrap="square" rtlCol="0">
              <a:spAutoFit/>
            </a:bodyPr>
            <a:lstStyle/>
            <a:p>
              <a:pPr algn="ctr" defTabSz="914391"/>
              <a:r>
                <a:rPr lang="en-US" altLang="ko-KR" sz="1600" b="1" dirty="0">
                  <a:solidFill>
                    <a:srgbClr val="FFFFFF"/>
                  </a:solidFill>
                  <a:latin typeface="Century Gothic"/>
                </a:rPr>
                <a:t>Uruguay</a:t>
              </a:r>
              <a:endParaRPr lang="ko-KR" altLang="en-US" sz="1600" b="1" dirty="0">
                <a:solidFill>
                  <a:srgbClr val="FFFFFF"/>
                </a:solidFill>
                <a:latin typeface="Century Gothic"/>
              </a:endParaRPr>
            </a:p>
          </p:txBody>
        </p:sp>
      </p:grpSp>
      <p:sp>
        <p:nvSpPr>
          <p:cNvPr id="3" name="Rectangle 2">
            <a:extLst>
              <a:ext uri="{FF2B5EF4-FFF2-40B4-BE49-F238E27FC236}">
                <a16:creationId xmlns:a16="http://schemas.microsoft.com/office/drawing/2014/main" id="{FE0A9705-C2A4-47BD-A042-345A39E2515B}"/>
              </a:ext>
            </a:extLst>
          </p:cNvPr>
          <p:cNvSpPr/>
          <p:nvPr/>
        </p:nvSpPr>
        <p:spPr>
          <a:xfrm>
            <a:off x="1623867" y="2867215"/>
            <a:ext cx="8424908" cy="369332"/>
          </a:xfrm>
          <a:prstGeom prst="rect">
            <a:avLst/>
          </a:prstGeom>
        </p:spPr>
        <p:txBody>
          <a:bodyPr wrap="square">
            <a:spAutoFit/>
          </a:bodyPr>
          <a:lstStyle/>
          <a:p>
            <a:r>
              <a:rPr lang="en-US" dirty="0"/>
              <a:t>Uruguay has held 10 social dialogues on the SDGs to design a long-term vision. </a:t>
            </a:r>
          </a:p>
        </p:txBody>
      </p:sp>
      <p:grpSp>
        <p:nvGrpSpPr>
          <p:cNvPr id="12" name="그룹 25">
            <a:extLst>
              <a:ext uri="{FF2B5EF4-FFF2-40B4-BE49-F238E27FC236}">
                <a16:creationId xmlns:a16="http://schemas.microsoft.com/office/drawing/2014/main" id="{8CEF1BF1-A08D-44CF-8594-00DA35AB83D6}"/>
              </a:ext>
            </a:extLst>
          </p:cNvPr>
          <p:cNvGrpSpPr/>
          <p:nvPr/>
        </p:nvGrpSpPr>
        <p:grpSpPr>
          <a:xfrm>
            <a:off x="28054" y="3792111"/>
            <a:ext cx="1480167" cy="1411693"/>
            <a:chOff x="467543" y="5013176"/>
            <a:chExt cx="1662906" cy="1512168"/>
          </a:xfrm>
          <a:solidFill>
            <a:srgbClr val="FF6699"/>
          </a:solidFill>
        </p:grpSpPr>
        <p:sp>
          <p:nvSpPr>
            <p:cNvPr id="13" name="타원 14">
              <a:extLst>
                <a:ext uri="{FF2B5EF4-FFF2-40B4-BE49-F238E27FC236}">
                  <a16:creationId xmlns:a16="http://schemas.microsoft.com/office/drawing/2014/main" id="{9FFCACB5-D7A0-48FD-A76F-012E59334D24}"/>
                </a:ext>
              </a:extLst>
            </p:cNvPr>
            <p:cNvSpPr/>
            <p:nvPr/>
          </p:nvSpPr>
          <p:spPr bwMode="auto">
            <a:xfrm>
              <a:off x="467543" y="5013176"/>
              <a:ext cx="1662906"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4" name="TextBox 13">
              <a:extLst>
                <a:ext uri="{FF2B5EF4-FFF2-40B4-BE49-F238E27FC236}">
                  <a16:creationId xmlns:a16="http://schemas.microsoft.com/office/drawing/2014/main" id="{40467C46-8D61-45D9-BC8C-14EC6BB7E593}"/>
                </a:ext>
              </a:extLst>
            </p:cNvPr>
            <p:cNvSpPr txBox="1"/>
            <p:nvPr/>
          </p:nvSpPr>
          <p:spPr>
            <a:xfrm>
              <a:off x="580579" y="5589240"/>
              <a:ext cx="1472756" cy="362650"/>
            </a:xfrm>
            <a:prstGeom prst="rect">
              <a:avLst/>
            </a:prstGeom>
            <a:grpFill/>
          </p:spPr>
          <p:txBody>
            <a:bodyPr wrap="square" rtlCol="0">
              <a:spAutoFit/>
            </a:bodyPr>
            <a:lstStyle/>
            <a:p>
              <a:pPr algn="ctr" defTabSz="914391"/>
              <a:r>
                <a:rPr lang="en-US" altLang="ko-KR" sz="1600" b="1" dirty="0">
                  <a:solidFill>
                    <a:srgbClr val="FFFFFF"/>
                  </a:solidFill>
                  <a:latin typeface="Century Gothic"/>
                </a:rPr>
                <a:t>Sri Lanka</a:t>
              </a:r>
              <a:endParaRPr lang="ko-KR" altLang="en-US" sz="1600" b="1" dirty="0">
                <a:solidFill>
                  <a:srgbClr val="FFFFFF"/>
                </a:solidFill>
                <a:latin typeface="Century Gothic"/>
              </a:endParaRPr>
            </a:p>
          </p:txBody>
        </p:sp>
      </p:grpSp>
      <p:sp>
        <p:nvSpPr>
          <p:cNvPr id="15" name="Rectangle 14">
            <a:extLst>
              <a:ext uri="{FF2B5EF4-FFF2-40B4-BE49-F238E27FC236}">
                <a16:creationId xmlns:a16="http://schemas.microsoft.com/office/drawing/2014/main" id="{DC3D9CCB-3AEA-4253-9459-FD40F78F4827}"/>
              </a:ext>
            </a:extLst>
          </p:cNvPr>
          <p:cNvSpPr/>
          <p:nvPr/>
        </p:nvSpPr>
        <p:spPr>
          <a:xfrm>
            <a:off x="1660531" y="3958737"/>
            <a:ext cx="10351103" cy="646331"/>
          </a:xfrm>
          <a:prstGeom prst="rect">
            <a:avLst/>
          </a:prstGeom>
        </p:spPr>
        <p:txBody>
          <a:bodyPr wrap="square">
            <a:spAutoFit/>
          </a:bodyPr>
          <a:lstStyle/>
          <a:p>
            <a:r>
              <a:rPr lang="en-US" dirty="0"/>
              <a:t>Sri Lanka launched an engagement platform to effectively involve local authorities and people to solicit their inputs into the national sustainable road map. </a:t>
            </a:r>
          </a:p>
        </p:txBody>
      </p:sp>
      <p:grpSp>
        <p:nvGrpSpPr>
          <p:cNvPr id="16" name="그룹 26">
            <a:extLst>
              <a:ext uri="{FF2B5EF4-FFF2-40B4-BE49-F238E27FC236}">
                <a16:creationId xmlns:a16="http://schemas.microsoft.com/office/drawing/2014/main" id="{0B93D3EB-5A07-478B-B420-0C0D1296F2C4}"/>
              </a:ext>
            </a:extLst>
          </p:cNvPr>
          <p:cNvGrpSpPr/>
          <p:nvPr/>
        </p:nvGrpSpPr>
        <p:grpSpPr>
          <a:xfrm>
            <a:off x="28054" y="5274106"/>
            <a:ext cx="1518728" cy="1411693"/>
            <a:chOff x="467544" y="5013176"/>
            <a:chExt cx="1512168" cy="1512168"/>
          </a:xfrm>
          <a:solidFill>
            <a:srgbClr val="FF0066"/>
          </a:solidFill>
        </p:grpSpPr>
        <p:sp>
          <p:nvSpPr>
            <p:cNvPr id="17" name="타원 27">
              <a:extLst>
                <a:ext uri="{FF2B5EF4-FFF2-40B4-BE49-F238E27FC236}">
                  <a16:creationId xmlns:a16="http://schemas.microsoft.com/office/drawing/2014/main" id="{AF0AE5F2-7AF3-4E6E-B1FD-CF2FD2058F23}"/>
                </a:ext>
              </a:extLst>
            </p:cNvPr>
            <p:cNvSpPr/>
            <p:nvPr/>
          </p:nvSpPr>
          <p:spPr bwMode="auto">
            <a:xfrm>
              <a:off x="467544" y="5013176"/>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8" name="TextBox 17">
              <a:extLst>
                <a:ext uri="{FF2B5EF4-FFF2-40B4-BE49-F238E27FC236}">
                  <a16:creationId xmlns:a16="http://schemas.microsoft.com/office/drawing/2014/main" id="{C88E78C4-DC2D-4876-8030-7DF3502F805C}"/>
                </a:ext>
              </a:extLst>
            </p:cNvPr>
            <p:cNvSpPr txBox="1"/>
            <p:nvPr/>
          </p:nvSpPr>
          <p:spPr>
            <a:xfrm>
              <a:off x="535888" y="5542991"/>
              <a:ext cx="1419017" cy="395619"/>
            </a:xfrm>
            <a:prstGeom prst="rect">
              <a:avLst/>
            </a:prstGeom>
            <a:grpFill/>
          </p:spPr>
          <p:txBody>
            <a:bodyPr wrap="square" rtlCol="0">
              <a:spAutoFit/>
            </a:bodyPr>
            <a:lstStyle/>
            <a:p>
              <a:pPr algn="ctr" defTabSz="914391"/>
              <a:r>
                <a:rPr lang="en-US" altLang="ko-KR" b="1" dirty="0">
                  <a:solidFill>
                    <a:srgbClr val="FFFFFF"/>
                  </a:solidFill>
                  <a:latin typeface="Century Gothic"/>
                  <a:ea typeface="MS UI Gothic"/>
                </a:rPr>
                <a:t>Ukraine</a:t>
              </a:r>
              <a:endParaRPr lang="ko-KR" altLang="en-US" b="1" dirty="0">
                <a:solidFill>
                  <a:srgbClr val="FFFFFF"/>
                </a:solidFill>
                <a:latin typeface="Century Gothic"/>
              </a:endParaRPr>
            </a:p>
          </p:txBody>
        </p:sp>
      </p:grpSp>
      <p:sp>
        <p:nvSpPr>
          <p:cNvPr id="19" name="Rectangle 18">
            <a:extLst>
              <a:ext uri="{FF2B5EF4-FFF2-40B4-BE49-F238E27FC236}">
                <a16:creationId xmlns:a16="http://schemas.microsoft.com/office/drawing/2014/main" id="{6C840CC2-0B3F-4E4D-AB60-25E3CCBD77D2}"/>
              </a:ext>
            </a:extLst>
          </p:cNvPr>
          <p:cNvSpPr/>
          <p:nvPr/>
        </p:nvSpPr>
        <p:spPr>
          <a:xfrm>
            <a:off x="1660531" y="5491719"/>
            <a:ext cx="10919688" cy="646331"/>
          </a:xfrm>
          <a:prstGeom prst="rect">
            <a:avLst/>
          </a:prstGeom>
        </p:spPr>
        <p:txBody>
          <a:bodyPr wrap="square">
            <a:spAutoFit/>
          </a:bodyPr>
          <a:lstStyle/>
          <a:p>
            <a:r>
              <a:rPr lang="en-US" dirty="0"/>
              <a:t>Ukraine launched nationwide consultations in order to raise awareness of the SDGs and define sustainable development priorities. </a:t>
            </a:r>
          </a:p>
        </p:txBody>
      </p:sp>
      <p:cxnSp>
        <p:nvCxnSpPr>
          <p:cNvPr id="20" name="직선 연결선 19">
            <a:extLst>
              <a:ext uri="{FF2B5EF4-FFF2-40B4-BE49-F238E27FC236}">
                <a16:creationId xmlns:a16="http://schemas.microsoft.com/office/drawing/2014/main" id="{B564EBAC-1699-413A-8991-D73C1CF8424E}"/>
              </a:ext>
            </a:extLst>
          </p:cNvPr>
          <p:cNvCxnSpPr/>
          <p:nvPr/>
        </p:nvCxnSpPr>
        <p:spPr bwMode="auto">
          <a:xfrm>
            <a:off x="1521868" y="1269461"/>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1" name="직선 연결선 19">
            <a:extLst>
              <a:ext uri="{FF2B5EF4-FFF2-40B4-BE49-F238E27FC236}">
                <a16:creationId xmlns:a16="http://schemas.microsoft.com/office/drawing/2014/main" id="{5C2B2AC6-93A2-4824-9098-B563A3D57DA2}"/>
              </a:ext>
            </a:extLst>
          </p:cNvPr>
          <p:cNvCxnSpPr/>
          <p:nvPr/>
        </p:nvCxnSpPr>
        <p:spPr bwMode="auto">
          <a:xfrm>
            <a:off x="1565879" y="2566119"/>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 name="직선 연결선 19">
            <a:extLst>
              <a:ext uri="{FF2B5EF4-FFF2-40B4-BE49-F238E27FC236}">
                <a16:creationId xmlns:a16="http://schemas.microsoft.com/office/drawing/2014/main" id="{2CD4AFA2-BB5F-4C3D-9F45-A1D3E6A50F08}"/>
              </a:ext>
            </a:extLst>
          </p:cNvPr>
          <p:cNvCxnSpPr/>
          <p:nvPr/>
        </p:nvCxnSpPr>
        <p:spPr bwMode="auto">
          <a:xfrm>
            <a:off x="1604538" y="3897851"/>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3" name="직선 연결선 19">
            <a:extLst>
              <a:ext uri="{FF2B5EF4-FFF2-40B4-BE49-F238E27FC236}">
                <a16:creationId xmlns:a16="http://schemas.microsoft.com/office/drawing/2014/main" id="{0D4A0D9F-0ACE-4010-A3A3-1592D918A595}"/>
              </a:ext>
            </a:extLst>
          </p:cNvPr>
          <p:cNvCxnSpPr/>
          <p:nvPr/>
        </p:nvCxnSpPr>
        <p:spPr bwMode="auto">
          <a:xfrm>
            <a:off x="1623867" y="5491719"/>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28735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9" name="TextBox 8">
            <a:extLst>
              <a:ext uri="{FF2B5EF4-FFF2-40B4-BE49-F238E27FC236}">
                <a16:creationId xmlns:a16="http://schemas.microsoft.com/office/drawing/2014/main" id="{797F003B-730D-431D-A389-28A98A53690F}"/>
              </a:ext>
            </a:extLst>
          </p:cNvPr>
          <p:cNvSpPr txBox="1"/>
          <p:nvPr/>
        </p:nvSpPr>
        <p:spPr>
          <a:xfrm>
            <a:off x="154004" y="702644"/>
            <a:ext cx="11762072" cy="1292662"/>
          </a:xfrm>
          <a:prstGeom prst="rect">
            <a:avLst/>
          </a:prstGeom>
          <a:noFill/>
        </p:spPr>
        <p:txBody>
          <a:bodyPr wrap="square" rtlCol="0">
            <a:spAutoFit/>
          </a:bodyPr>
          <a:lstStyle/>
          <a:p>
            <a:r>
              <a:rPr lang="en-US" sz="2400" dirty="0">
                <a:solidFill>
                  <a:srgbClr val="1F80CC"/>
                </a:solidFill>
                <a:latin typeface="Arial"/>
                <a:cs typeface="Arial"/>
              </a:rPr>
              <a:t>(d) Role of Subnational governments and their involvement</a:t>
            </a:r>
          </a:p>
          <a:p>
            <a:br>
              <a:rPr lang="en-US" sz="1600" dirty="0"/>
            </a:br>
            <a:br>
              <a:rPr lang="en-US" sz="2000" dirty="0">
                <a:solidFill>
                  <a:srgbClr val="1F80CC"/>
                </a:solidFill>
                <a:latin typeface="Arial"/>
                <a:cs typeface="Arial"/>
              </a:rPr>
            </a:br>
            <a:endParaRPr lang="en-US" dirty="0"/>
          </a:p>
        </p:txBody>
      </p:sp>
      <p:grpSp>
        <p:nvGrpSpPr>
          <p:cNvPr id="5" name="그룹 23">
            <a:extLst>
              <a:ext uri="{FF2B5EF4-FFF2-40B4-BE49-F238E27FC236}">
                <a16:creationId xmlns:a16="http://schemas.microsoft.com/office/drawing/2014/main" id="{145F2D08-4DE3-48FB-B21C-3FA440EFC3CF}"/>
              </a:ext>
            </a:extLst>
          </p:cNvPr>
          <p:cNvGrpSpPr/>
          <p:nvPr/>
        </p:nvGrpSpPr>
        <p:grpSpPr>
          <a:xfrm>
            <a:off x="139697" y="1114108"/>
            <a:ext cx="1228271" cy="1270000"/>
            <a:chOff x="467544" y="1556792"/>
            <a:chExt cx="1512168" cy="1512168"/>
          </a:xfrm>
          <a:solidFill>
            <a:srgbClr val="FF5050"/>
          </a:solidFill>
        </p:grpSpPr>
        <p:sp>
          <p:nvSpPr>
            <p:cNvPr id="6" name="타원 10">
              <a:extLst>
                <a:ext uri="{FF2B5EF4-FFF2-40B4-BE49-F238E27FC236}">
                  <a16:creationId xmlns:a16="http://schemas.microsoft.com/office/drawing/2014/main" id="{D4BB3268-462E-4ED3-A14F-88C044484796}"/>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7" name="TextBox 6">
              <a:extLst>
                <a:ext uri="{FF2B5EF4-FFF2-40B4-BE49-F238E27FC236}">
                  <a16:creationId xmlns:a16="http://schemas.microsoft.com/office/drawing/2014/main" id="{46AE9D19-B074-4C2D-8442-1B5CE68C85EC}"/>
                </a:ext>
              </a:extLst>
            </p:cNvPr>
            <p:cNvSpPr txBox="1"/>
            <p:nvPr/>
          </p:nvSpPr>
          <p:spPr>
            <a:xfrm>
              <a:off x="581631" y="2095117"/>
              <a:ext cx="1211796" cy="403111"/>
            </a:xfrm>
            <a:prstGeom prst="rect">
              <a:avLst/>
            </a:prstGeom>
            <a:grpFill/>
          </p:spPr>
          <p:txBody>
            <a:bodyPr wrap="square" rtlCol="0">
              <a:spAutoFit/>
            </a:bodyPr>
            <a:lstStyle/>
            <a:p>
              <a:pPr algn="ctr" defTabSz="914391"/>
              <a:r>
                <a:rPr lang="en-US" altLang="ko-KR" sz="1600" b="1" dirty="0">
                  <a:solidFill>
                    <a:srgbClr val="FFFFFF"/>
                  </a:solidFill>
                  <a:latin typeface="Century Gothic"/>
                </a:rPr>
                <a:t>Brazil</a:t>
              </a:r>
              <a:endParaRPr lang="ko-KR" altLang="en-US" sz="1600" b="1" dirty="0">
                <a:solidFill>
                  <a:srgbClr val="FFFFFF"/>
                </a:solidFill>
                <a:latin typeface="Century Gothic"/>
              </a:endParaRPr>
            </a:p>
          </p:txBody>
        </p:sp>
      </p:grpSp>
      <p:sp>
        <p:nvSpPr>
          <p:cNvPr id="2" name="Rectangle 1">
            <a:extLst>
              <a:ext uri="{FF2B5EF4-FFF2-40B4-BE49-F238E27FC236}">
                <a16:creationId xmlns:a16="http://schemas.microsoft.com/office/drawing/2014/main" id="{846300DA-8E22-4EBB-B35E-568637C771B2}"/>
              </a:ext>
            </a:extLst>
          </p:cNvPr>
          <p:cNvSpPr/>
          <p:nvPr/>
        </p:nvSpPr>
        <p:spPr>
          <a:xfrm>
            <a:off x="1534586" y="1301527"/>
            <a:ext cx="10657414" cy="1200329"/>
          </a:xfrm>
          <a:prstGeom prst="rect">
            <a:avLst/>
          </a:prstGeom>
        </p:spPr>
        <p:txBody>
          <a:bodyPr wrap="square">
            <a:spAutoFit/>
          </a:bodyPr>
          <a:lstStyle/>
          <a:p>
            <a:r>
              <a:rPr lang="en-US" dirty="0"/>
              <a:t>Brazil established an inter-ministerial working group with the participation of 27 ministries, local governments and civil society. </a:t>
            </a:r>
          </a:p>
          <a:p>
            <a:br>
              <a:rPr lang="en-US" dirty="0">
                <a:solidFill>
                  <a:srgbClr val="1F80CC"/>
                </a:solidFill>
                <a:latin typeface="Arial"/>
                <a:cs typeface="Arial"/>
              </a:rPr>
            </a:br>
            <a:endParaRPr lang="en-US" dirty="0"/>
          </a:p>
        </p:txBody>
      </p:sp>
      <p:grpSp>
        <p:nvGrpSpPr>
          <p:cNvPr id="8" name="그룹 24">
            <a:extLst>
              <a:ext uri="{FF2B5EF4-FFF2-40B4-BE49-F238E27FC236}">
                <a16:creationId xmlns:a16="http://schemas.microsoft.com/office/drawing/2014/main" id="{1EB10D91-A1C5-40DA-8F58-9559F6B6FD55}"/>
              </a:ext>
            </a:extLst>
          </p:cNvPr>
          <p:cNvGrpSpPr/>
          <p:nvPr/>
        </p:nvGrpSpPr>
        <p:grpSpPr>
          <a:xfrm>
            <a:off x="82390" y="2418683"/>
            <a:ext cx="1342887" cy="1293590"/>
            <a:chOff x="467544" y="3284984"/>
            <a:chExt cx="1512168" cy="1512168"/>
          </a:xfrm>
          <a:solidFill>
            <a:srgbClr val="FF0000"/>
          </a:solidFill>
        </p:grpSpPr>
        <p:sp>
          <p:nvSpPr>
            <p:cNvPr id="10" name="타원 11">
              <a:extLst>
                <a:ext uri="{FF2B5EF4-FFF2-40B4-BE49-F238E27FC236}">
                  <a16:creationId xmlns:a16="http://schemas.microsoft.com/office/drawing/2014/main" id="{788171A8-F1F2-4BD9-9010-00E97C242F4E}"/>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1" name="TextBox 10">
              <a:extLst>
                <a:ext uri="{FF2B5EF4-FFF2-40B4-BE49-F238E27FC236}">
                  <a16:creationId xmlns:a16="http://schemas.microsoft.com/office/drawing/2014/main" id="{4C9EA02A-9E14-44C4-ABF7-8FC3AF24EC97}"/>
                </a:ext>
              </a:extLst>
            </p:cNvPr>
            <p:cNvSpPr txBox="1"/>
            <p:nvPr/>
          </p:nvSpPr>
          <p:spPr>
            <a:xfrm>
              <a:off x="503549" y="3823309"/>
              <a:ext cx="1440160" cy="395759"/>
            </a:xfrm>
            <a:prstGeom prst="rect">
              <a:avLst/>
            </a:prstGeom>
            <a:grpFill/>
          </p:spPr>
          <p:txBody>
            <a:bodyPr wrap="square" rtlCol="0">
              <a:spAutoFit/>
            </a:bodyPr>
            <a:lstStyle/>
            <a:p>
              <a:pPr algn="ctr" defTabSz="914391"/>
              <a:r>
                <a:rPr lang="en-US" altLang="ko-KR" sz="1600" b="1" dirty="0">
                  <a:solidFill>
                    <a:srgbClr val="FFFFFF"/>
                  </a:solidFill>
                  <a:latin typeface="Century Gothic"/>
                </a:rPr>
                <a:t>Indonesia</a:t>
              </a:r>
              <a:endParaRPr lang="ko-KR" altLang="en-US" sz="1600" b="1" dirty="0">
                <a:solidFill>
                  <a:srgbClr val="FFFFFF"/>
                </a:solidFill>
                <a:latin typeface="Century Gothic"/>
              </a:endParaRPr>
            </a:p>
          </p:txBody>
        </p:sp>
      </p:grpSp>
      <p:sp>
        <p:nvSpPr>
          <p:cNvPr id="3" name="Rectangle 2">
            <a:extLst>
              <a:ext uri="{FF2B5EF4-FFF2-40B4-BE49-F238E27FC236}">
                <a16:creationId xmlns:a16="http://schemas.microsoft.com/office/drawing/2014/main" id="{FE0A9705-C2A4-47BD-A042-345A39E2515B}"/>
              </a:ext>
            </a:extLst>
          </p:cNvPr>
          <p:cNvSpPr/>
          <p:nvPr/>
        </p:nvSpPr>
        <p:spPr>
          <a:xfrm>
            <a:off x="1623867" y="2778855"/>
            <a:ext cx="10287153" cy="646331"/>
          </a:xfrm>
          <a:prstGeom prst="rect">
            <a:avLst/>
          </a:prstGeom>
        </p:spPr>
        <p:txBody>
          <a:bodyPr wrap="square">
            <a:spAutoFit/>
          </a:bodyPr>
          <a:lstStyle/>
          <a:p>
            <a:r>
              <a:rPr lang="en-US" dirty="0"/>
              <a:t>Indonesia has established a national coordination team with national and sub-national action plans, involving various actors. </a:t>
            </a:r>
          </a:p>
        </p:txBody>
      </p:sp>
      <p:grpSp>
        <p:nvGrpSpPr>
          <p:cNvPr id="12" name="그룹 25">
            <a:extLst>
              <a:ext uri="{FF2B5EF4-FFF2-40B4-BE49-F238E27FC236}">
                <a16:creationId xmlns:a16="http://schemas.microsoft.com/office/drawing/2014/main" id="{8CEF1BF1-A08D-44CF-8594-00DA35AB83D6}"/>
              </a:ext>
            </a:extLst>
          </p:cNvPr>
          <p:cNvGrpSpPr/>
          <p:nvPr/>
        </p:nvGrpSpPr>
        <p:grpSpPr>
          <a:xfrm>
            <a:off x="54418" y="3778698"/>
            <a:ext cx="1480167" cy="1411693"/>
            <a:chOff x="467543" y="5013176"/>
            <a:chExt cx="1662906" cy="1512168"/>
          </a:xfrm>
          <a:solidFill>
            <a:srgbClr val="FF3300"/>
          </a:solidFill>
        </p:grpSpPr>
        <p:sp>
          <p:nvSpPr>
            <p:cNvPr id="13" name="타원 14">
              <a:extLst>
                <a:ext uri="{FF2B5EF4-FFF2-40B4-BE49-F238E27FC236}">
                  <a16:creationId xmlns:a16="http://schemas.microsoft.com/office/drawing/2014/main" id="{9FFCACB5-D7A0-48FD-A76F-012E59334D24}"/>
                </a:ext>
              </a:extLst>
            </p:cNvPr>
            <p:cNvSpPr/>
            <p:nvPr/>
          </p:nvSpPr>
          <p:spPr bwMode="auto">
            <a:xfrm>
              <a:off x="467543" y="5013176"/>
              <a:ext cx="1662906"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4" name="TextBox 13">
              <a:extLst>
                <a:ext uri="{FF2B5EF4-FFF2-40B4-BE49-F238E27FC236}">
                  <a16:creationId xmlns:a16="http://schemas.microsoft.com/office/drawing/2014/main" id="{40467C46-8D61-45D9-BC8C-14EC6BB7E593}"/>
                </a:ext>
              </a:extLst>
            </p:cNvPr>
            <p:cNvSpPr txBox="1"/>
            <p:nvPr/>
          </p:nvSpPr>
          <p:spPr>
            <a:xfrm>
              <a:off x="609040" y="5589240"/>
              <a:ext cx="1362685" cy="362650"/>
            </a:xfrm>
            <a:prstGeom prst="rect">
              <a:avLst/>
            </a:prstGeom>
            <a:grpFill/>
          </p:spPr>
          <p:txBody>
            <a:bodyPr wrap="square" rtlCol="0">
              <a:spAutoFit/>
            </a:bodyPr>
            <a:lstStyle/>
            <a:p>
              <a:pPr algn="ctr" defTabSz="914391"/>
              <a:r>
                <a:rPr lang="en-US" altLang="ko-KR" sz="1600" b="1" dirty="0">
                  <a:solidFill>
                    <a:srgbClr val="FFFFFF"/>
                  </a:solidFill>
                  <a:latin typeface="Century Gothic"/>
                </a:rPr>
                <a:t>Kenya</a:t>
              </a:r>
              <a:endParaRPr lang="ko-KR" altLang="en-US" sz="1600" b="1" dirty="0">
                <a:solidFill>
                  <a:srgbClr val="FFFFFF"/>
                </a:solidFill>
                <a:latin typeface="Century Gothic"/>
              </a:endParaRPr>
            </a:p>
          </p:txBody>
        </p:sp>
      </p:grpSp>
      <p:sp>
        <p:nvSpPr>
          <p:cNvPr id="15" name="Rectangle 14">
            <a:extLst>
              <a:ext uri="{FF2B5EF4-FFF2-40B4-BE49-F238E27FC236}">
                <a16:creationId xmlns:a16="http://schemas.microsoft.com/office/drawing/2014/main" id="{DC3D9CCB-3AEA-4253-9459-FD40F78F4827}"/>
              </a:ext>
            </a:extLst>
          </p:cNvPr>
          <p:cNvSpPr/>
          <p:nvPr/>
        </p:nvSpPr>
        <p:spPr>
          <a:xfrm>
            <a:off x="1660531" y="4149988"/>
            <a:ext cx="10351103" cy="646331"/>
          </a:xfrm>
          <a:prstGeom prst="rect">
            <a:avLst/>
          </a:prstGeom>
        </p:spPr>
        <p:txBody>
          <a:bodyPr wrap="square">
            <a:spAutoFit/>
          </a:bodyPr>
          <a:lstStyle/>
          <a:p>
            <a:r>
              <a:rPr lang="en-US" dirty="0"/>
              <a:t>Kenya is also involving major groups and engaging grass-root level organizations to ensure ownership and sustainability both in terms of process and outcome. </a:t>
            </a:r>
          </a:p>
        </p:txBody>
      </p:sp>
      <p:grpSp>
        <p:nvGrpSpPr>
          <p:cNvPr id="16" name="그룹 26">
            <a:extLst>
              <a:ext uri="{FF2B5EF4-FFF2-40B4-BE49-F238E27FC236}">
                <a16:creationId xmlns:a16="http://schemas.microsoft.com/office/drawing/2014/main" id="{0B93D3EB-5A07-478B-B420-0C0D1296F2C4}"/>
              </a:ext>
            </a:extLst>
          </p:cNvPr>
          <p:cNvGrpSpPr/>
          <p:nvPr/>
        </p:nvGrpSpPr>
        <p:grpSpPr>
          <a:xfrm>
            <a:off x="47383" y="5285372"/>
            <a:ext cx="1466639" cy="1411693"/>
            <a:chOff x="467544" y="5013176"/>
            <a:chExt cx="1512168" cy="1512168"/>
          </a:xfrm>
          <a:solidFill>
            <a:srgbClr val="A50021"/>
          </a:solidFill>
        </p:grpSpPr>
        <p:sp>
          <p:nvSpPr>
            <p:cNvPr id="17" name="타원 27">
              <a:extLst>
                <a:ext uri="{FF2B5EF4-FFF2-40B4-BE49-F238E27FC236}">
                  <a16:creationId xmlns:a16="http://schemas.microsoft.com/office/drawing/2014/main" id="{AF0AE5F2-7AF3-4E6E-B1FD-CF2FD2058F23}"/>
                </a:ext>
              </a:extLst>
            </p:cNvPr>
            <p:cNvSpPr/>
            <p:nvPr/>
          </p:nvSpPr>
          <p:spPr bwMode="auto">
            <a:xfrm>
              <a:off x="467544" y="5013176"/>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8" name="TextBox 17">
              <a:extLst>
                <a:ext uri="{FF2B5EF4-FFF2-40B4-BE49-F238E27FC236}">
                  <a16:creationId xmlns:a16="http://schemas.microsoft.com/office/drawing/2014/main" id="{C88E78C4-DC2D-4876-8030-7DF3502F805C}"/>
                </a:ext>
              </a:extLst>
            </p:cNvPr>
            <p:cNvSpPr txBox="1"/>
            <p:nvPr/>
          </p:nvSpPr>
          <p:spPr>
            <a:xfrm>
              <a:off x="577475" y="5545156"/>
              <a:ext cx="1277772" cy="395619"/>
            </a:xfrm>
            <a:prstGeom prst="rect">
              <a:avLst/>
            </a:prstGeom>
            <a:grpFill/>
          </p:spPr>
          <p:txBody>
            <a:bodyPr wrap="square" rtlCol="0">
              <a:spAutoFit/>
            </a:bodyPr>
            <a:lstStyle/>
            <a:p>
              <a:pPr algn="ctr" defTabSz="914391"/>
              <a:r>
                <a:rPr lang="en-US" altLang="ko-KR" b="1" dirty="0">
                  <a:solidFill>
                    <a:srgbClr val="FFFFFF"/>
                  </a:solidFill>
                  <a:latin typeface="Century Gothic"/>
                  <a:ea typeface="MS UI Gothic"/>
                </a:rPr>
                <a:t>Georgia</a:t>
              </a:r>
              <a:endParaRPr lang="ko-KR" altLang="en-US" b="1" dirty="0">
                <a:solidFill>
                  <a:srgbClr val="FFFFFF"/>
                </a:solidFill>
                <a:latin typeface="Century Gothic"/>
              </a:endParaRPr>
            </a:p>
          </p:txBody>
        </p:sp>
      </p:grpSp>
      <p:sp>
        <p:nvSpPr>
          <p:cNvPr id="19" name="Rectangle 18">
            <a:extLst>
              <a:ext uri="{FF2B5EF4-FFF2-40B4-BE49-F238E27FC236}">
                <a16:creationId xmlns:a16="http://schemas.microsoft.com/office/drawing/2014/main" id="{6C840CC2-0B3F-4E4D-AB60-25E3CCBD77D2}"/>
              </a:ext>
            </a:extLst>
          </p:cNvPr>
          <p:cNvSpPr/>
          <p:nvPr/>
        </p:nvSpPr>
        <p:spPr>
          <a:xfrm>
            <a:off x="1647004" y="5587337"/>
            <a:ext cx="10919688" cy="646331"/>
          </a:xfrm>
          <a:prstGeom prst="rect">
            <a:avLst/>
          </a:prstGeom>
        </p:spPr>
        <p:txBody>
          <a:bodyPr wrap="square">
            <a:spAutoFit/>
          </a:bodyPr>
          <a:lstStyle/>
          <a:p>
            <a:r>
              <a:rPr lang="en-US" dirty="0"/>
              <a:t>Georgia has been nationalizing the SDGs through consultative, participatory frameworks that engage NGOs, academia and others and technical working groups were established. </a:t>
            </a:r>
          </a:p>
        </p:txBody>
      </p:sp>
      <p:cxnSp>
        <p:nvCxnSpPr>
          <p:cNvPr id="20" name="직선 연결선 19">
            <a:extLst>
              <a:ext uri="{FF2B5EF4-FFF2-40B4-BE49-F238E27FC236}">
                <a16:creationId xmlns:a16="http://schemas.microsoft.com/office/drawing/2014/main" id="{D75643E3-4E1E-479F-9A78-EBA5E053A15F}"/>
              </a:ext>
            </a:extLst>
          </p:cNvPr>
          <p:cNvCxnSpPr/>
          <p:nvPr/>
        </p:nvCxnSpPr>
        <p:spPr bwMode="auto">
          <a:xfrm>
            <a:off x="1514022" y="1285721"/>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1" name="직선 연결선 19">
            <a:extLst>
              <a:ext uri="{FF2B5EF4-FFF2-40B4-BE49-F238E27FC236}">
                <a16:creationId xmlns:a16="http://schemas.microsoft.com/office/drawing/2014/main" id="{0C03CECB-9A26-4E35-8867-C6B7295B20BD}"/>
              </a:ext>
            </a:extLst>
          </p:cNvPr>
          <p:cNvCxnSpPr/>
          <p:nvPr/>
        </p:nvCxnSpPr>
        <p:spPr bwMode="auto">
          <a:xfrm>
            <a:off x="1538606" y="2616424"/>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 name="직선 연결선 19">
            <a:extLst>
              <a:ext uri="{FF2B5EF4-FFF2-40B4-BE49-F238E27FC236}">
                <a16:creationId xmlns:a16="http://schemas.microsoft.com/office/drawing/2014/main" id="{015C05A1-8B9C-46BC-A166-E423552BF38D}"/>
              </a:ext>
            </a:extLst>
          </p:cNvPr>
          <p:cNvCxnSpPr/>
          <p:nvPr/>
        </p:nvCxnSpPr>
        <p:spPr bwMode="auto">
          <a:xfrm>
            <a:off x="1616659" y="4041105"/>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3" name="직선 연결선 19">
            <a:extLst>
              <a:ext uri="{FF2B5EF4-FFF2-40B4-BE49-F238E27FC236}">
                <a16:creationId xmlns:a16="http://schemas.microsoft.com/office/drawing/2014/main" id="{24391E19-DE3C-4158-BC14-1348E8B036CE}"/>
              </a:ext>
            </a:extLst>
          </p:cNvPr>
          <p:cNvCxnSpPr/>
          <p:nvPr/>
        </p:nvCxnSpPr>
        <p:spPr bwMode="auto">
          <a:xfrm>
            <a:off x="1616659" y="5485178"/>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38667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9" name="TextBox 8">
            <a:extLst>
              <a:ext uri="{FF2B5EF4-FFF2-40B4-BE49-F238E27FC236}">
                <a16:creationId xmlns:a16="http://schemas.microsoft.com/office/drawing/2014/main" id="{797F003B-730D-431D-A389-28A98A53690F}"/>
              </a:ext>
            </a:extLst>
          </p:cNvPr>
          <p:cNvSpPr txBox="1"/>
          <p:nvPr/>
        </p:nvSpPr>
        <p:spPr>
          <a:xfrm>
            <a:off x="154004" y="702644"/>
            <a:ext cx="11762072" cy="1600438"/>
          </a:xfrm>
          <a:prstGeom prst="rect">
            <a:avLst/>
          </a:prstGeom>
          <a:noFill/>
        </p:spPr>
        <p:txBody>
          <a:bodyPr wrap="square" rtlCol="0">
            <a:spAutoFit/>
          </a:bodyPr>
          <a:lstStyle/>
          <a:p>
            <a:r>
              <a:rPr lang="en-US" sz="2400" dirty="0">
                <a:solidFill>
                  <a:srgbClr val="1F80CC"/>
                </a:solidFill>
                <a:latin typeface="Arial"/>
                <a:cs typeface="Arial"/>
              </a:rPr>
              <a:t>(d) Role of Subnational governments and how are they involved?</a:t>
            </a:r>
          </a:p>
          <a:p>
            <a:br>
              <a:rPr lang="en-US" dirty="0"/>
            </a:br>
            <a:br>
              <a:rPr lang="en-US" dirty="0">
                <a:solidFill>
                  <a:srgbClr val="1F80CC"/>
                </a:solidFill>
                <a:latin typeface="Arial"/>
                <a:cs typeface="Arial"/>
              </a:rPr>
            </a:br>
            <a:br>
              <a:rPr lang="en-US" sz="2000" dirty="0">
                <a:solidFill>
                  <a:srgbClr val="1F80CC"/>
                </a:solidFill>
                <a:latin typeface="Arial"/>
                <a:cs typeface="Arial"/>
              </a:rPr>
            </a:br>
            <a:endParaRPr lang="en-US" dirty="0"/>
          </a:p>
        </p:txBody>
      </p:sp>
      <p:grpSp>
        <p:nvGrpSpPr>
          <p:cNvPr id="13" name="Group 12">
            <a:extLst>
              <a:ext uri="{FF2B5EF4-FFF2-40B4-BE49-F238E27FC236}">
                <a16:creationId xmlns:a16="http://schemas.microsoft.com/office/drawing/2014/main" id="{69AE2783-5F84-41C2-A70F-78552D8AAF60}"/>
              </a:ext>
            </a:extLst>
          </p:cNvPr>
          <p:cNvGrpSpPr/>
          <p:nvPr/>
        </p:nvGrpSpPr>
        <p:grpSpPr>
          <a:xfrm>
            <a:off x="575264" y="1734238"/>
            <a:ext cx="4020375" cy="2184195"/>
            <a:chOff x="575264" y="1734238"/>
            <a:chExt cx="4020375" cy="2184195"/>
          </a:xfrm>
        </p:grpSpPr>
        <p:sp>
          <p:nvSpPr>
            <p:cNvPr id="14" name="Freeform: Shape 13">
              <a:extLst>
                <a:ext uri="{FF2B5EF4-FFF2-40B4-BE49-F238E27FC236}">
                  <a16:creationId xmlns:a16="http://schemas.microsoft.com/office/drawing/2014/main" id="{15EBC4F9-CFA5-4E1E-8671-7B96F7914BF9}"/>
                </a:ext>
              </a:extLst>
            </p:cNvPr>
            <p:cNvSpPr/>
            <p:nvPr/>
          </p:nvSpPr>
          <p:spPr>
            <a:xfrm>
              <a:off x="2585452" y="2780166"/>
              <a:ext cx="1218161" cy="731053"/>
            </a:xfrm>
            <a:custGeom>
              <a:avLst/>
              <a:gdLst/>
              <a:ahLst/>
              <a:cxnLst/>
              <a:rect l="0" t="0" r="0" b="0"/>
              <a:pathLst>
                <a:path>
                  <a:moveTo>
                    <a:pt x="0" y="0"/>
                  </a:moveTo>
                  <a:lnTo>
                    <a:pt x="0" y="365526"/>
                  </a:lnTo>
                  <a:lnTo>
                    <a:pt x="1218161" y="365526"/>
                  </a:lnTo>
                  <a:lnTo>
                    <a:pt x="1218161" y="7310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240BD1D5-275D-4051-AB8C-E2B806DC81BB}"/>
                </a:ext>
              </a:extLst>
            </p:cNvPr>
            <p:cNvSpPr/>
            <p:nvPr/>
          </p:nvSpPr>
          <p:spPr>
            <a:xfrm>
              <a:off x="1427899" y="2780166"/>
              <a:ext cx="1157553" cy="731053"/>
            </a:xfrm>
            <a:custGeom>
              <a:avLst/>
              <a:gdLst/>
              <a:ahLst/>
              <a:cxnLst/>
              <a:rect l="0" t="0" r="0" b="0"/>
              <a:pathLst>
                <a:path>
                  <a:moveTo>
                    <a:pt x="1157553" y="0"/>
                  </a:moveTo>
                  <a:lnTo>
                    <a:pt x="1157553" y="365526"/>
                  </a:lnTo>
                  <a:lnTo>
                    <a:pt x="0" y="365526"/>
                  </a:lnTo>
                  <a:lnTo>
                    <a:pt x="0" y="7310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8CB7917E-81BF-47B6-9A81-E135D76A9128}"/>
                </a:ext>
              </a:extLst>
            </p:cNvPr>
            <p:cNvSpPr/>
            <p:nvPr/>
          </p:nvSpPr>
          <p:spPr>
            <a:xfrm>
              <a:off x="1515677" y="1734238"/>
              <a:ext cx="2139549" cy="1045928"/>
            </a:xfrm>
            <a:custGeom>
              <a:avLst/>
              <a:gdLst>
                <a:gd name="connsiteX0" fmla="*/ 0 w 2139549"/>
                <a:gd name="connsiteY0" fmla="*/ 0 h 1045928"/>
                <a:gd name="connsiteX1" fmla="*/ 2139549 w 2139549"/>
                <a:gd name="connsiteY1" fmla="*/ 0 h 1045928"/>
                <a:gd name="connsiteX2" fmla="*/ 2139549 w 2139549"/>
                <a:gd name="connsiteY2" fmla="*/ 1045928 h 1045928"/>
                <a:gd name="connsiteX3" fmla="*/ 0 w 2139549"/>
                <a:gd name="connsiteY3" fmla="*/ 1045928 h 1045928"/>
                <a:gd name="connsiteX4" fmla="*/ 0 w 2139549"/>
                <a:gd name="connsiteY4" fmla="*/ 0 h 104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549" h="1045928">
                  <a:moveTo>
                    <a:pt x="0" y="0"/>
                  </a:moveTo>
                  <a:lnTo>
                    <a:pt x="2139549" y="0"/>
                  </a:lnTo>
                  <a:lnTo>
                    <a:pt x="2139549" y="1045928"/>
                  </a:lnTo>
                  <a:lnTo>
                    <a:pt x="0" y="10459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Provide information about mechanisms to promote intergovernmental collaboration in their VNRs</a:t>
              </a:r>
            </a:p>
          </p:txBody>
        </p:sp>
        <p:sp>
          <p:nvSpPr>
            <p:cNvPr id="17" name="Freeform: Shape 16">
              <a:extLst>
                <a:ext uri="{FF2B5EF4-FFF2-40B4-BE49-F238E27FC236}">
                  <a16:creationId xmlns:a16="http://schemas.microsoft.com/office/drawing/2014/main" id="{9946D96A-025C-404D-B23E-EE307B64AF09}"/>
                </a:ext>
              </a:extLst>
            </p:cNvPr>
            <p:cNvSpPr/>
            <p:nvPr/>
          </p:nvSpPr>
          <p:spPr>
            <a:xfrm>
              <a:off x="575264" y="3511219"/>
              <a:ext cx="1705268" cy="407214"/>
            </a:xfrm>
            <a:custGeom>
              <a:avLst/>
              <a:gdLst>
                <a:gd name="connsiteX0" fmla="*/ 0 w 1705268"/>
                <a:gd name="connsiteY0" fmla="*/ 0 h 407214"/>
                <a:gd name="connsiteX1" fmla="*/ 1705268 w 1705268"/>
                <a:gd name="connsiteY1" fmla="*/ 0 h 407214"/>
                <a:gd name="connsiteX2" fmla="*/ 1705268 w 1705268"/>
                <a:gd name="connsiteY2" fmla="*/ 407214 h 407214"/>
                <a:gd name="connsiteX3" fmla="*/ 0 w 1705268"/>
                <a:gd name="connsiteY3" fmla="*/ 407214 h 407214"/>
                <a:gd name="connsiteX4" fmla="*/ 0 w 1705268"/>
                <a:gd name="connsiteY4" fmla="*/ 0 h 40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268" h="407214">
                  <a:moveTo>
                    <a:pt x="0" y="0"/>
                  </a:moveTo>
                  <a:lnTo>
                    <a:pt x="1705268" y="0"/>
                  </a:lnTo>
                  <a:lnTo>
                    <a:pt x="1705268" y="407214"/>
                  </a:lnTo>
                  <a:lnTo>
                    <a:pt x="0" y="4072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Switzerland</a:t>
              </a:r>
            </a:p>
          </p:txBody>
        </p:sp>
        <p:sp>
          <p:nvSpPr>
            <p:cNvPr id="18" name="Freeform: Shape 17">
              <a:extLst>
                <a:ext uri="{FF2B5EF4-FFF2-40B4-BE49-F238E27FC236}">
                  <a16:creationId xmlns:a16="http://schemas.microsoft.com/office/drawing/2014/main" id="{B0E68C19-477A-4804-8261-EF8B2D020145}"/>
                </a:ext>
              </a:extLst>
            </p:cNvPr>
            <p:cNvSpPr/>
            <p:nvPr/>
          </p:nvSpPr>
          <p:spPr>
            <a:xfrm>
              <a:off x="3011586" y="3511219"/>
              <a:ext cx="1584053" cy="389651"/>
            </a:xfrm>
            <a:custGeom>
              <a:avLst/>
              <a:gdLst>
                <a:gd name="connsiteX0" fmla="*/ 0 w 1584053"/>
                <a:gd name="connsiteY0" fmla="*/ 0 h 389651"/>
                <a:gd name="connsiteX1" fmla="*/ 1584053 w 1584053"/>
                <a:gd name="connsiteY1" fmla="*/ 0 h 389651"/>
                <a:gd name="connsiteX2" fmla="*/ 1584053 w 1584053"/>
                <a:gd name="connsiteY2" fmla="*/ 389651 h 389651"/>
                <a:gd name="connsiteX3" fmla="*/ 0 w 1584053"/>
                <a:gd name="connsiteY3" fmla="*/ 389651 h 389651"/>
                <a:gd name="connsiteX4" fmla="*/ 0 w 1584053"/>
                <a:gd name="connsiteY4" fmla="*/ 0 h 38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053" h="389651">
                  <a:moveTo>
                    <a:pt x="0" y="0"/>
                  </a:moveTo>
                  <a:lnTo>
                    <a:pt x="1584053" y="0"/>
                  </a:lnTo>
                  <a:lnTo>
                    <a:pt x="1584053" y="389651"/>
                  </a:lnTo>
                  <a:lnTo>
                    <a:pt x="0" y="38965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Germany</a:t>
              </a:r>
            </a:p>
          </p:txBody>
        </p:sp>
      </p:grpSp>
      <p:graphicFrame>
        <p:nvGraphicFramePr>
          <p:cNvPr id="5" name="Diagram 4">
            <a:extLst>
              <a:ext uri="{FF2B5EF4-FFF2-40B4-BE49-F238E27FC236}">
                <a16:creationId xmlns:a16="http://schemas.microsoft.com/office/drawing/2014/main" id="{A6EFF2FE-D086-436C-8E77-DD2C89A48688}"/>
              </a:ext>
            </a:extLst>
          </p:cNvPr>
          <p:cNvGraphicFramePr/>
          <p:nvPr>
            <p:extLst>
              <p:ext uri="{D42A27DB-BD31-4B8C-83A1-F6EECF244321}">
                <p14:modId xmlns:p14="http://schemas.microsoft.com/office/powerpoint/2010/main" val="2585888503"/>
              </p:ext>
            </p:extLst>
          </p:nvPr>
        </p:nvGraphicFramePr>
        <p:xfrm>
          <a:off x="6747310" y="981776"/>
          <a:ext cx="4870383" cy="3680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02B803DB-4ACF-4083-B26A-D641EF6BDF94}"/>
              </a:ext>
            </a:extLst>
          </p:cNvPr>
          <p:cNvGraphicFramePr/>
          <p:nvPr>
            <p:extLst>
              <p:ext uri="{D42A27DB-BD31-4B8C-83A1-F6EECF244321}">
                <p14:modId xmlns:p14="http://schemas.microsoft.com/office/powerpoint/2010/main" val="2441648152"/>
              </p:ext>
            </p:extLst>
          </p:nvPr>
        </p:nvGraphicFramePr>
        <p:xfrm>
          <a:off x="3479532" y="4675170"/>
          <a:ext cx="5553778" cy="14356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5145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215008" y="1223340"/>
            <a:ext cx="11184467" cy="6096000"/>
          </a:xfrm>
        </p:spPr>
        <p:txBody>
          <a:bodyPr>
            <a:noAutofit/>
          </a:bodyPr>
          <a:lstStyle/>
          <a:p>
            <a:pPr marL="0" indent="0">
              <a:buNone/>
            </a:pPr>
            <a:endParaRPr lang="en-US" baseline="30000" dirty="0"/>
          </a:p>
          <a:p>
            <a:r>
              <a:rPr lang="en-US" sz="1800" dirty="0"/>
              <a:t>Empowered citizens can pressure leaders and ensure that SDGs are kept on track and achieved. </a:t>
            </a:r>
          </a:p>
          <a:p>
            <a:r>
              <a:rPr lang="en-US" sz="1800" dirty="0"/>
              <a:t>Information should be disseminated by all possible means including conventional sources such as TV, print and radio, but also new ICTs.</a:t>
            </a:r>
          </a:p>
          <a:p>
            <a:r>
              <a:rPr lang="en-US" sz="1800" dirty="0"/>
              <a:t>Virtually all VNRs indicate some support for civil society and the private sector for the purposes of implementing the SDGs. </a:t>
            </a:r>
          </a:p>
          <a:p>
            <a:r>
              <a:rPr lang="en-US" sz="1800" dirty="0"/>
              <a:t>In Germany, dissemination to, and engagement with, the private sector, civil society, and academia is being done by three levels of government but limited details are provided. </a:t>
            </a:r>
          </a:p>
          <a:p>
            <a:r>
              <a:rPr lang="en-US" sz="1800" dirty="0"/>
              <a:t>Most countries note the importance of NGOs and their role in the achievement of the SDGs. In contrast, the private sector is less frequently mentioned.</a:t>
            </a:r>
          </a:p>
          <a:p>
            <a:r>
              <a:rPr lang="en-US" sz="1800" dirty="0"/>
              <a:t>Organizations such as the International Observatory on Participatory Democracy (IOPD) have been working with organizations that represent local governments, such as the United Cities and Local Governments (UCLG), in encouraging the localization of SDGs. </a:t>
            </a:r>
          </a:p>
          <a:p>
            <a:pPr marL="0" indent="0" latinLnBrk="0">
              <a:buNone/>
            </a:pPr>
            <a:endParaRPr lang="en-US" dirty="0">
              <a:solidFill>
                <a:srgbClr val="1F80CC"/>
              </a:solidFill>
            </a:endParaRPr>
          </a:p>
        </p:txBody>
      </p:sp>
      <p:sp>
        <p:nvSpPr>
          <p:cNvPr id="2" name="TextBox 1">
            <a:extLst>
              <a:ext uri="{FF2B5EF4-FFF2-40B4-BE49-F238E27FC236}">
                <a16:creationId xmlns:a16="http://schemas.microsoft.com/office/drawing/2014/main" id="{96460C60-A828-BF4D-8D56-939C723CEAD5}"/>
              </a:ext>
            </a:extLst>
          </p:cNvPr>
          <p:cNvSpPr txBox="1"/>
          <p:nvPr/>
        </p:nvSpPr>
        <p:spPr>
          <a:xfrm>
            <a:off x="383807" y="761675"/>
            <a:ext cx="10257552" cy="461665"/>
          </a:xfrm>
          <a:prstGeom prst="rect">
            <a:avLst/>
          </a:prstGeom>
          <a:noFill/>
        </p:spPr>
        <p:txBody>
          <a:bodyPr wrap="none" rtlCol="0">
            <a:spAutoFit/>
          </a:bodyPr>
          <a:lstStyle/>
          <a:p>
            <a:r>
              <a:rPr lang="en-US" sz="2400" dirty="0">
                <a:solidFill>
                  <a:srgbClr val="1F80CC"/>
                </a:solidFill>
                <a:latin typeface="Arial"/>
                <a:cs typeface="Arial"/>
              </a:rPr>
              <a:t>(e) Engagement of civil society, businesses, community associations, etc.: </a:t>
            </a:r>
          </a:p>
        </p:txBody>
      </p:sp>
    </p:spTree>
    <p:extLst>
      <p:ext uri="{BB962C8B-B14F-4D97-AF65-F5344CB8AC3E}">
        <p14:creationId xmlns:p14="http://schemas.microsoft.com/office/powerpoint/2010/main" val="34142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1270000"/>
          </a:xfrm>
        </p:spPr>
        <p:txBody>
          <a:bodyPr>
            <a:normAutofit/>
          </a:bodyPr>
          <a:lstStyle/>
          <a:p>
            <a:r>
              <a:rPr lang="en-US" sz="2400" dirty="0">
                <a:solidFill>
                  <a:srgbClr val="1F80CC"/>
                </a:solidFill>
                <a:latin typeface="Arial"/>
                <a:ea typeface="+mn-ea"/>
                <a:cs typeface="Arial"/>
              </a:rPr>
              <a:t>Budgetary allocation </a:t>
            </a:r>
          </a:p>
        </p:txBody>
      </p:sp>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503766" y="1384300"/>
            <a:ext cx="11184467" cy="6096000"/>
          </a:xfrm>
        </p:spPr>
        <p:txBody>
          <a:bodyPr>
            <a:noAutofit/>
          </a:bodyPr>
          <a:lstStyle/>
          <a:p>
            <a:pPr marL="0" indent="0">
              <a:buNone/>
            </a:pPr>
            <a:endParaRPr lang="en-US" baseline="30000" dirty="0"/>
          </a:p>
          <a:p>
            <a:pPr latinLnBrk="0"/>
            <a:endParaRPr lang="en-US" dirty="0">
              <a:solidFill>
                <a:srgbClr val="1F80CC"/>
              </a:solidFill>
            </a:endParaRPr>
          </a:p>
        </p:txBody>
      </p:sp>
      <p:sp>
        <p:nvSpPr>
          <p:cNvPr id="3" name="TextBox 2">
            <a:extLst>
              <a:ext uri="{FF2B5EF4-FFF2-40B4-BE49-F238E27FC236}">
                <a16:creationId xmlns:a16="http://schemas.microsoft.com/office/drawing/2014/main" id="{C18E5FDE-DA75-5A4D-8B6E-22EC703CD0C8}"/>
              </a:ext>
            </a:extLst>
          </p:cNvPr>
          <p:cNvSpPr txBox="1"/>
          <p:nvPr/>
        </p:nvSpPr>
        <p:spPr>
          <a:xfrm>
            <a:off x="2461706" y="1876674"/>
            <a:ext cx="9957038" cy="5078313"/>
          </a:xfrm>
          <a:prstGeom prst="rect">
            <a:avLst/>
          </a:prstGeom>
          <a:noFill/>
        </p:spPr>
        <p:txBody>
          <a:bodyPr wrap="square" rtlCol="0">
            <a:spAutoFit/>
          </a:bodyPr>
          <a:lstStyle/>
          <a:p>
            <a:r>
              <a:rPr lang="en-US" dirty="0"/>
              <a:t>Norway, reporting on the SDGs is included in annual budget documents. </a:t>
            </a:r>
          </a:p>
          <a:p>
            <a:endParaRPr lang="en-US" dirty="0"/>
          </a:p>
          <a:p>
            <a:endParaRPr lang="en-US" dirty="0"/>
          </a:p>
          <a:p>
            <a:endParaRPr lang="en-US" dirty="0"/>
          </a:p>
          <a:p>
            <a:endParaRPr lang="en-US" dirty="0"/>
          </a:p>
          <a:p>
            <a:r>
              <a:rPr lang="en-US" dirty="0"/>
              <a:t>In Sierra Leone, the SDGs have been integrated into the national budget and the national development plan.</a:t>
            </a:r>
          </a:p>
          <a:p>
            <a:endParaRPr lang="en-US" dirty="0"/>
          </a:p>
          <a:p>
            <a:endParaRPr lang="en-US" dirty="0"/>
          </a:p>
          <a:p>
            <a:endParaRPr lang="en-US" dirty="0"/>
          </a:p>
          <a:p>
            <a:endParaRPr lang="en-US" dirty="0"/>
          </a:p>
          <a:p>
            <a:endParaRPr lang="en-US" dirty="0"/>
          </a:p>
          <a:p>
            <a:r>
              <a:rPr lang="en-US" dirty="0"/>
              <a:t>In Colombia, budgetary and regulatory policy measures in line with SDGs have been included in the regional development plans of elected local authorities. </a:t>
            </a:r>
          </a:p>
          <a:p>
            <a:endParaRPr lang="en-US" dirty="0"/>
          </a:p>
          <a:p>
            <a:endParaRPr lang="en-US" dirty="0"/>
          </a:p>
          <a:p>
            <a:r>
              <a:rPr lang="en-US" dirty="0"/>
              <a:t> </a:t>
            </a:r>
          </a:p>
          <a:p>
            <a:endParaRPr lang="en-US" dirty="0"/>
          </a:p>
        </p:txBody>
      </p:sp>
      <p:grpSp>
        <p:nvGrpSpPr>
          <p:cNvPr id="6" name="그룹 23">
            <a:extLst>
              <a:ext uri="{FF2B5EF4-FFF2-40B4-BE49-F238E27FC236}">
                <a16:creationId xmlns:a16="http://schemas.microsoft.com/office/drawing/2014/main" id="{073295D5-C27D-4502-B626-5DF311AE8955}"/>
              </a:ext>
            </a:extLst>
          </p:cNvPr>
          <p:cNvGrpSpPr/>
          <p:nvPr/>
        </p:nvGrpSpPr>
        <p:grpSpPr>
          <a:xfrm>
            <a:off x="216017" y="1458383"/>
            <a:ext cx="1515178" cy="1418186"/>
            <a:chOff x="467544" y="1556792"/>
            <a:chExt cx="1512168" cy="1512168"/>
          </a:xfrm>
          <a:solidFill>
            <a:schemeClr val="accent2">
              <a:lumMod val="60000"/>
              <a:lumOff val="40000"/>
            </a:schemeClr>
          </a:solidFill>
        </p:grpSpPr>
        <p:sp>
          <p:nvSpPr>
            <p:cNvPr id="8" name="타원 10">
              <a:extLst>
                <a:ext uri="{FF2B5EF4-FFF2-40B4-BE49-F238E27FC236}">
                  <a16:creationId xmlns:a16="http://schemas.microsoft.com/office/drawing/2014/main" id="{AC1E2142-8C31-4F43-B663-E57A2A62984E}"/>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9" name="TextBox 8">
              <a:extLst>
                <a:ext uri="{FF2B5EF4-FFF2-40B4-BE49-F238E27FC236}">
                  <a16:creationId xmlns:a16="http://schemas.microsoft.com/office/drawing/2014/main" id="{EC4B2CAF-C0B7-4AFD-AA56-9A0B9460AC9E}"/>
                </a:ext>
              </a:extLst>
            </p:cNvPr>
            <p:cNvSpPr txBox="1"/>
            <p:nvPr/>
          </p:nvSpPr>
          <p:spPr>
            <a:xfrm>
              <a:off x="539552" y="2132856"/>
              <a:ext cx="1368152" cy="435518"/>
            </a:xfrm>
            <a:prstGeom prst="rect">
              <a:avLst/>
            </a:prstGeom>
            <a:grpFill/>
          </p:spPr>
          <p:txBody>
            <a:bodyPr wrap="square" rtlCol="0">
              <a:spAutoFit/>
            </a:bodyPr>
            <a:lstStyle/>
            <a:p>
              <a:pPr algn="ctr" defTabSz="914391"/>
              <a:r>
                <a:rPr lang="en-US" altLang="ko-KR" sz="1600" b="1" dirty="0">
                  <a:solidFill>
                    <a:srgbClr val="FFFFFF"/>
                  </a:solidFill>
                  <a:latin typeface="Century Gothic"/>
                </a:rPr>
                <a:t>Norway</a:t>
              </a:r>
              <a:endParaRPr lang="ko-KR" altLang="en-US" sz="1600" b="1" dirty="0">
                <a:solidFill>
                  <a:srgbClr val="FFFFFF"/>
                </a:solidFill>
                <a:latin typeface="Century Gothic"/>
              </a:endParaRPr>
            </a:p>
          </p:txBody>
        </p:sp>
      </p:grpSp>
      <p:grpSp>
        <p:nvGrpSpPr>
          <p:cNvPr id="10" name="그룹 24">
            <a:extLst>
              <a:ext uri="{FF2B5EF4-FFF2-40B4-BE49-F238E27FC236}">
                <a16:creationId xmlns:a16="http://schemas.microsoft.com/office/drawing/2014/main" id="{FE7F53EF-82C2-495F-8DF6-2C4102838625}"/>
              </a:ext>
            </a:extLst>
          </p:cNvPr>
          <p:cNvGrpSpPr/>
          <p:nvPr/>
        </p:nvGrpSpPr>
        <p:grpSpPr>
          <a:xfrm>
            <a:off x="200571" y="3039847"/>
            <a:ext cx="1546068" cy="1418186"/>
            <a:chOff x="467544" y="3284984"/>
            <a:chExt cx="1512168" cy="1512168"/>
          </a:xfrm>
          <a:solidFill>
            <a:schemeClr val="accent2">
              <a:lumMod val="75000"/>
            </a:schemeClr>
          </a:solidFill>
        </p:grpSpPr>
        <p:sp>
          <p:nvSpPr>
            <p:cNvPr id="11" name="타원 11">
              <a:extLst>
                <a:ext uri="{FF2B5EF4-FFF2-40B4-BE49-F238E27FC236}">
                  <a16:creationId xmlns:a16="http://schemas.microsoft.com/office/drawing/2014/main" id="{067C2698-6007-4495-BC49-E29E8EA2BD10}"/>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2" name="TextBox 11">
              <a:extLst>
                <a:ext uri="{FF2B5EF4-FFF2-40B4-BE49-F238E27FC236}">
                  <a16:creationId xmlns:a16="http://schemas.microsoft.com/office/drawing/2014/main" id="{012E1CE2-C71A-4954-ABDB-7B4F24649027}"/>
                </a:ext>
              </a:extLst>
            </p:cNvPr>
            <p:cNvSpPr txBox="1"/>
            <p:nvPr/>
          </p:nvSpPr>
          <p:spPr>
            <a:xfrm>
              <a:off x="509339" y="3860347"/>
              <a:ext cx="1384698" cy="372935"/>
            </a:xfrm>
            <a:prstGeom prst="rect">
              <a:avLst/>
            </a:prstGeom>
            <a:grpFill/>
          </p:spPr>
          <p:txBody>
            <a:bodyPr wrap="square" rtlCol="0">
              <a:spAutoFit/>
            </a:bodyPr>
            <a:lstStyle/>
            <a:p>
              <a:pPr algn="ctr" defTabSz="914391"/>
              <a:r>
                <a:rPr lang="en-US" altLang="ko-KR" sz="1600" b="1" dirty="0">
                  <a:solidFill>
                    <a:srgbClr val="FFFFFF"/>
                  </a:solidFill>
                  <a:latin typeface="Century Gothic"/>
                </a:rPr>
                <a:t>Sierra Leone</a:t>
              </a:r>
              <a:endParaRPr lang="ko-KR" altLang="en-US" sz="1600" b="1" dirty="0">
                <a:solidFill>
                  <a:srgbClr val="FFFFFF"/>
                </a:solidFill>
                <a:latin typeface="Century Gothic"/>
              </a:endParaRPr>
            </a:p>
          </p:txBody>
        </p:sp>
      </p:grpSp>
      <p:grpSp>
        <p:nvGrpSpPr>
          <p:cNvPr id="13" name="그룹 24">
            <a:extLst>
              <a:ext uri="{FF2B5EF4-FFF2-40B4-BE49-F238E27FC236}">
                <a16:creationId xmlns:a16="http://schemas.microsoft.com/office/drawing/2014/main" id="{A0E4036C-496D-46BB-88ED-E9B0BFC27430}"/>
              </a:ext>
            </a:extLst>
          </p:cNvPr>
          <p:cNvGrpSpPr/>
          <p:nvPr/>
        </p:nvGrpSpPr>
        <p:grpSpPr>
          <a:xfrm>
            <a:off x="225380" y="4846225"/>
            <a:ext cx="1546068" cy="1418186"/>
            <a:chOff x="467544" y="3284984"/>
            <a:chExt cx="1512168" cy="1512168"/>
          </a:xfrm>
          <a:solidFill>
            <a:schemeClr val="accent2">
              <a:lumMod val="50000"/>
            </a:schemeClr>
          </a:solidFill>
        </p:grpSpPr>
        <p:sp>
          <p:nvSpPr>
            <p:cNvPr id="14" name="타원 11">
              <a:extLst>
                <a:ext uri="{FF2B5EF4-FFF2-40B4-BE49-F238E27FC236}">
                  <a16:creationId xmlns:a16="http://schemas.microsoft.com/office/drawing/2014/main" id="{67EE2E29-978C-44DD-950C-617AB9ECB618}"/>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5" name="TextBox 14">
              <a:extLst>
                <a:ext uri="{FF2B5EF4-FFF2-40B4-BE49-F238E27FC236}">
                  <a16:creationId xmlns:a16="http://schemas.microsoft.com/office/drawing/2014/main" id="{95C1D146-E22C-46BA-BA1A-EBD64CAF9035}"/>
                </a:ext>
              </a:extLst>
            </p:cNvPr>
            <p:cNvSpPr txBox="1"/>
            <p:nvPr/>
          </p:nvSpPr>
          <p:spPr>
            <a:xfrm>
              <a:off x="509339" y="3860347"/>
              <a:ext cx="1440160" cy="360990"/>
            </a:xfrm>
            <a:prstGeom prst="rect">
              <a:avLst/>
            </a:prstGeom>
            <a:grpFill/>
          </p:spPr>
          <p:txBody>
            <a:bodyPr wrap="square" rtlCol="0">
              <a:spAutoFit/>
            </a:bodyPr>
            <a:lstStyle/>
            <a:p>
              <a:pPr algn="ctr" defTabSz="914391"/>
              <a:r>
                <a:rPr lang="en-US" altLang="ko-KR" sz="1600" b="1" dirty="0">
                  <a:solidFill>
                    <a:srgbClr val="FFFFFF"/>
                  </a:solidFill>
                  <a:latin typeface="Century Gothic"/>
                </a:rPr>
                <a:t>Colombia</a:t>
              </a:r>
              <a:endParaRPr lang="ko-KR" altLang="en-US" sz="1600" b="1" dirty="0">
                <a:solidFill>
                  <a:srgbClr val="FFFFFF"/>
                </a:solidFill>
                <a:latin typeface="Century Gothic"/>
              </a:endParaRPr>
            </a:p>
          </p:txBody>
        </p:sp>
      </p:grpSp>
      <p:cxnSp>
        <p:nvCxnSpPr>
          <p:cNvPr id="16" name="직선 연결선 19">
            <a:extLst>
              <a:ext uri="{FF2B5EF4-FFF2-40B4-BE49-F238E27FC236}">
                <a16:creationId xmlns:a16="http://schemas.microsoft.com/office/drawing/2014/main" id="{E1214667-FD9A-411D-99E4-77C9C90544C9}"/>
              </a:ext>
            </a:extLst>
          </p:cNvPr>
          <p:cNvCxnSpPr/>
          <p:nvPr/>
        </p:nvCxnSpPr>
        <p:spPr bwMode="auto">
          <a:xfrm>
            <a:off x="2285209" y="1685613"/>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7" name="직선 연결선 19">
            <a:extLst>
              <a:ext uri="{FF2B5EF4-FFF2-40B4-BE49-F238E27FC236}">
                <a16:creationId xmlns:a16="http://schemas.microsoft.com/office/drawing/2014/main" id="{11825C27-2F38-470E-BAE5-C76150343695}"/>
              </a:ext>
            </a:extLst>
          </p:cNvPr>
          <p:cNvCxnSpPr/>
          <p:nvPr/>
        </p:nvCxnSpPr>
        <p:spPr bwMode="auto">
          <a:xfrm>
            <a:off x="2285209" y="3065112"/>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8" name="직선 연결선 19">
            <a:extLst>
              <a:ext uri="{FF2B5EF4-FFF2-40B4-BE49-F238E27FC236}">
                <a16:creationId xmlns:a16="http://schemas.microsoft.com/office/drawing/2014/main" id="{FDEBC37B-EC40-483C-9C80-46AB46E61F74}"/>
              </a:ext>
            </a:extLst>
          </p:cNvPr>
          <p:cNvCxnSpPr/>
          <p:nvPr/>
        </p:nvCxnSpPr>
        <p:spPr bwMode="auto">
          <a:xfrm>
            <a:off x="2314898" y="4957381"/>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77173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663596"/>
          </a:xfrm>
        </p:spPr>
        <p:txBody>
          <a:bodyPr>
            <a:normAutofit/>
          </a:bodyPr>
          <a:lstStyle/>
          <a:p>
            <a:r>
              <a:rPr lang="en-US" sz="2400" dirty="0">
                <a:solidFill>
                  <a:srgbClr val="1F80CC"/>
                </a:solidFill>
                <a:latin typeface="Arial"/>
                <a:ea typeface="+mn-ea"/>
                <a:cs typeface="Arial"/>
              </a:rPr>
              <a:t>Oversight, transparency and accountability</a:t>
            </a:r>
          </a:p>
        </p:txBody>
      </p:sp>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503766" y="1384300"/>
            <a:ext cx="11184467" cy="6096000"/>
          </a:xfrm>
        </p:spPr>
        <p:txBody>
          <a:bodyPr>
            <a:noAutofit/>
          </a:bodyPr>
          <a:lstStyle/>
          <a:p>
            <a:pPr marL="0" indent="0">
              <a:buNone/>
            </a:pPr>
            <a:endParaRPr lang="en-US" baseline="30000" dirty="0"/>
          </a:p>
          <a:p>
            <a:pPr latinLnBrk="0"/>
            <a:endParaRPr lang="en-US" dirty="0">
              <a:solidFill>
                <a:srgbClr val="1F80CC"/>
              </a:solidFill>
            </a:endParaRPr>
          </a:p>
        </p:txBody>
      </p:sp>
      <p:sp>
        <p:nvSpPr>
          <p:cNvPr id="3" name="TextBox 2">
            <a:extLst>
              <a:ext uri="{FF2B5EF4-FFF2-40B4-BE49-F238E27FC236}">
                <a16:creationId xmlns:a16="http://schemas.microsoft.com/office/drawing/2014/main" id="{C18E5FDE-DA75-5A4D-8B6E-22EC703CD0C8}"/>
              </a:ext>
            </a:extLst>
          </p:cNvPr>
          <p:cNvSpPr txBox="1"/>
          <p:nvPr/>
        </p:nvSpPr>
        <p:spPr>
          <a:xfrm>
            <a:off x="2046243" y="1399095"/>
            <a:ext cx="9607097" cy="5355312"/>
          </a:xfrm>
          <a:prstGeom prst="rect">
            <a:avLst/>
          </a:prstGeom>
          <a:noFill/>
        </p:spPr>
        <p:txBody>
          <a:bodyPr wrap="square" rtlCol="0">
            <a:spAutoFit/>
          </a:bodyPr>
          <a:lstStyle/>
          <a:p>
            <a:r>
              <a:rPr lang="en-US" dirty="0"/>
              <a:t>The Philippines reports the creation of an SDGs Special Committee in the House of Representatives </a:t>
            </a:r>
          </a:p>
          <a:p>
            <a:endParaRPr lang="en-US" dirty="0"/>
          </a:p>
          <a:p>
            <a:endParaRPr lang="en-US" dirty="0"/>
          </a:p>
          <a:p>
            <a:endParaRPr lang="en-US" dirty="0"/>
          </a:p>
          <a:p>
            <a:endParaRPr lang="en-US" dirty="0"/>
          </a:p>
          <a:p>
            <a:endParaRPr lang="en-US" dirty="0"/>
          </a:p>
          <a:p>
            <a:r>
              <a:rPr lang="en-US" dirty="0"/>
              <a:t>Samoa and Togo report awareness programs through legislative workshops and seminars </a:t>
            </a:r>
          </a:p>
          <a:p>
            <a:endParaRPr lang="en-US" dirty="0"/>
          </a:p>
          <a:p>
            <a:endParaRPr lang="en-US" dirty="0"/>
          </a:p>
          <a:p>
            <a:endParaRPr lang="en-US" dirty="0"/>
          </a:p>
          <a:p>
            <a:r>
              <a:rPr lang="en-US" dirty="0"/>
              <a:t>Argentina’s Parliament has established the Agenda 2030 Parliamentary Observatory to promote the adaptation and implementation of SDGs. </a:t>
            </a:r>
          </a:p>
          <a:p>
            <a:endParaRPr lang="en-US" dirty="0"/>
          </a:p>
          <a:p>
            <a:endParaRPr lang="en-US" dirty="0"/>
          </a:p>
          <a:p>
            <a:endParaRPr lang="en-US" dirty="0"/>
          </a:p>
          <a:p>
            <a:endParaRPr lang="en-US" dirty="0"/>
          </a:p>
          <a:p>
            <a:r>
              <a:rPr lang="en-US" dirty="0"/>
              <a:t>Costa Rica’s parliament has implemented programs to oversee the implementation of SDGs 12, 13, and 16. It will also monitor implementation of the 2030 Agenda.</a:t>
            </a:r>
          </a:p>
          <a:p>
            <a:endParaRPr lang="en-US" dirty="0"/>
          </a:p>
        </p:txBody>
      </p:sp>
      <p:grpSp>
        <p:nvGrpSpPr>
          <p:cNvPr id="6" name="그룹 23">
            <a:extLst>
              <a:ext uri="{FF2B5EF4-FFF2-40B4-BE49-F238E27FC236}">
                <a16:creationId xmlns:a16="http://schemas.microsoft.com/office/drawing/2014/main" id="{AE72FA42-C051-459D-BEAF-1811E508D11C}"/>
              </a:ext>
            </a:extLst>
          </p:cNvPr>
          <p:cNvGrpSpPr/>
          <p:nvPr/>
        </p:nvGrpSpPr>
        <p:grpSpPr>
          <a:xfrm>
            <a:off x="189209" y="1080686"/>
            <a:ext cx="1430469" cy="1345711"/>
            <a:chOff x="467544" y="1556792"/>
            <a:chExt cx="1512168" cy="1512168"/>
          </a:xfrm>
          <a:solidFill>
            <a:schemeClr val="accent6">
              <a:lumMod val="40000"/>
              <a:lumOff val="60000"/>
            </a:schemeClr>
          </a:solidFill>
        </p:grpSpPr>
        <p:sp>
          <p:nvSpPr>
            <p:cNvPr id="8" name="타원 10">
              <a:extLst>
                <a:ext uri="{FF2B5EF4-FFF2-40B4-BE49-F238E27FC236}">
                  <a16:creationId xmlns:a16="http://schemas.microsoft.com/office/drawing/2014/main" id="{202F063F-D92B-46BF-B399-2C03FCD96F09}"/>
                </a:ext>
              </a:extLst>
            </p:cNvPr>
            <p:cNvSpPr/>
            <p:nvPr/>
          </p:nvSpPr>
          <p:spPr bwMode="auto">
            <a:xfrm>
              <a:off x="467544" y="1556792"/>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9" name="TextBox 8">
              <a:extLst>
                <a:ext uri="{FF2B5EF4-FFF2-40B4-BE49-F238E27FC236}">
                  <a16:creationId xmlns:a16="http://schemas.microsoft.com/office/drawing/2014/main" id="{8C6434E2-A147-4054-955B-A6CEAAAA61C6}"/>
                </a:ext>
              </a:extLst>
            </p:cNvPr>
            <p:cNvSpPr txBox="1"/>
            <p:nvPr/>
          </p:nvSpPr>
          <p:spPr>
            <a:xfrm>
              <a:off x="539552" y="2132856"/>
              <a:ext cx="1315275" cy="380431"/>
            </a:xfrm>
            <a:prstGeom prst="rect">
              <a:avLst/>
            </a:prstGeom>
            <a:grpFill/>
          </p:spPr>
          <p:txBody>
            <a:bodyPr wrap="square" rtlCol="0">
              <a:spAutoFit/>
            </a:bodyPr>
            <a:lstStyle/>
            <a:p>
              <a:pPr algn="ctr" defTabSz="914391"/>
              <a:r>
                <a:rPr lang="en-US" altLang="ko-KR" sz="1600" b="1" dirty="0">
                  <a:solidFill>
                    <a:srgbClr val="FFFFFF"/>
                  </a:solidFill>
                  <a:latin typeface="Century Gothic"/>
                </a:rPr>
                <a:t>Philippines</a:t>
              </a:r>
              <a:endParaRPr lang="ko-KR" altLang="en-US" sz="1600" b="1" dirty="0">
                <a:solidFill>
                  <a:srgbClr val="FFFFFF"/>
                </a:solidFill>
                <a:latin typeface="Century Gothic"/>
              </a:endParaRPr>
            </a:p>
          </p:txBody>
        </p:sp>
      </p:grpSp>
      <p:grpSp>
        <p:nvGrpSpPr>
          <p:cNvPr id="10" name="그룹 24">
            <a:extLst>
              <a:ext uri="{FF2B5EF4-FFF2-40B4-BE49-F238E27FC236}">
                <a16:creationId xmlns:a16="http://schemas.microsoft.com/office/drawing/2014/main" id="{37397C14-1D71-491C-A15B-0501F9627778}"/>
              </a:ext>
            </a:extLst>
          </p:cNvPr>
          <p:cNvGrpSpPr/>
          <p:nvPr/>
        </p:nvGrpSpPr>
        <p:grpSpPr>
          <a:xfrm>
            <a:off x="89110" y="2474120"/>
            <a:ext cx="1530568" cy="1418187"/>
            <a:chOff x="467544" y="3284984"/>
            <a:chExt cx="1512168" cy="1512168"/>
          </a:xfrm>
          <a:solidFill>
            <a:schemeClr val="accent6">
              <a:lumMod val="60000"/>
              <a:lumOff val="40000"/>
            </a:schemeClr>
          </a:solidFill>
        </p:grpSpPr>
        <p:sp>
          <p:nvSpPr>
            <p:cNvPr id="11" name="타원 11">
              <a:extLst>
                <a:ext uri="{FF2B5EF4-FFF2-40B4-BE49-F238E27FC236}">
                  <a16:creationId xmlns:a16="http://schemas.microsoft.com/office/drawing/2014/main" id="{4B6EB1B4-F59D-40CD-8982-89F2F0EA5BFC}"/>
                </a:ext>
              </a:extLst>
            </p:cNvPr>
            <p:cNvSpPr/>
            <p:nvPr/>
          </p:nvSpPr>
          <p:spPr bwMode="auto">
            <a:xfrm>
              <a:off x="467544" y="3284984"/>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2" name="TextBox 11">
              <a:extLst>
                <a:ext uri="{FF2B5EF4-FFF2-40B4-BE49-F238E27FC236}">
                  <a16:creationId xmlns:a16="http://schemas.microsoft.com/office/drawing/2014/main" id="{618880B6-96C1-4376-9CD6-04F6E8D4F552}"/>
                </a:ext>
              </a:extLst>
            </p:cNvPr>
            <p:cNvSpPr txBox="1"/>
            <p:nvPr/>
          </p:nvSpPr>
          <p:spPr>
            <a:xfrm>
              <a:off x="503548" y="3729304"/>
              <a:ext cx="1440160" cy="623528"/>
            </a:xfrm>
            <a:prstGeom prst="rect">
              <a:avLst/>
            </a:prstGeom>
            <a:grpFill/>
          </p:spPr>
          <p:txBody>
            <a:bodyPr wrap="square" rtlCol="0">
              <a:spAutoFit/>
            </a:bodyPr>
            <a:lstStyle/>
            <a:p>
              <a:pPr algn="ctr" defTabSz="914391"/>
              <a:r>
                <a:rPr lang="en-US" altLang="ko-KR" sz="1600" b="1" dirty="0">
                  <a:solidFill>
                    <a:srgbClr val="FFFFFF"/>
                  </a:solidFill>
                  <a:latin typeface="Century Gothic"/>
                </a:rPr>
                <a:t>Samoa &amp; Togo</a:t>
              </a:r>
              <a:endParaRPr lang="ko-KR" altLang="en-US" sz="1600" b="1" dirty="0">
                <a:solidFill>
                  <a:srgbClr val="FFFFFF"/>
                </a:solidFill>
                <a:latin typeface="Century Gothic"/>
              </a:endParaRPr>
            </a:p>
          </p:txBody>
        </p:sp>
      </p:grpSp>
      <p:grpSp>
        <p:nvGrpSpPr>
          <p:cNvPr id="13" name="그룹 25">
            <a:extLst>
              <a:ext uri="{FF2B5EF4-FFF2-40B4-BE49-F238E27FC236}">
                <a16:creationId xmlns:a16="http://schemas.microsoft.com/office/drawing/2014/main" id="{00638DE4-5436-4C76-BBBE-F79257BDDC72}"/>
              </a:ext>
            </a:extLst>
          </p:cNvPr>
          <p:cNvGrpSpPr/>
          <p:nvPr/>
        </p:nvGrpSpPr>
        <p:grpSpPr>
          <a:xfrm>
            <a:off x="167493" y="3939865"/>
            <a:ext cx="1464094" cy="1418187"/>
            <a:chOff x="467544" y="5013176"/>
            <a:chExt cx="1512168" cy="1512168"/>
          </a:xfrm>
          <a:solidFill>
            <a:schemeClr val="accent6">
              <a:lumMod val="75000"/>
            </a:schemeClr>
          </a:solidFill>
        </p:grpSpPr>
        <p:sp>
          <p:nvSpPr>
            <p:cNvPr id="14" name="타원 14">
              <a:extLst>
                <a:ext uri="{FF2B5EF4-FFF2-40B4-BE49-F238E27FC236}">
                  <a16:creationId xmlns:a16="http://schemas.microsoft.com/office/drawing/2014/main" id="{136ADDAD-29D2-4B62-A791-E48AA857C86B}"/>
                </a:ext>
              </a:extLst>
            </p:cNvPr>
            <p:cNvSpPr/>
            <p:nvPr/>
          </p:nvSpPr>
          <p:spPr bwMode="auto">
            <a:xfrm>
              <a:off x="467544" y="5013176"/>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5" name="TextBox 14">
              <a:extLst>
                <a:ext uri="{FF2B5EF4-FFF2-40B4-BE49-F238E27FC236}">
                  <a16:creationId xmlns:a16="http://schemas.microsoft.com/office/drawing/2014/main" id="{B1306375-7514-41B4-80A1-D4B76F15B037}"/>
                </a:ext>
              </a:extLst>
            </p:cNvPr>
            <p:cNvSpPr txBox="1"/>
            <p:nvPr/>
          </p:nvSpPr>
          <p:spPr>
            <a:xfrm>
              <a:off x="560326" y="5588997"/>
              <a:ext cx="1338428" cy="360989"/>
            </a:xfrm>
            <a:prstGeom prst="rect">
              <a:avLst/>
            </a:prstGeom>
            <a:grpFill/>
          </p:spPr>
          <p:txBody>
            <a:bodyPr wrap="square" rtlCol="0">
              <a:spAutoFit/>
            </a:bodyPr>
            <a:lstStyle/>
            <a:p>
              <a:pPr algn="ctr" defTabSz="914391"/>
              <a:r>
                <a:rPr lang="en-US" altLang="ko-KR" sz="1600" b="1" dirty="0">
                  <a:solidFill>
                    <a:srgbClr val="FFFFFF"/>
                  </a:solidFill>
                  <a:latin typeface="Century Gothic"/>
                </a:rPr>
                <a:t>Argentina</a:t>
              </a:r>
              <a:endParaRPr lang="ko-KR" altLang="en-US" sz="1600" b="1" dirty="0">
                <a:solidFill>
                  <a:srgbClr val="FFFFFF"/>
                </a:solidFill>
                <a:latin typeface="Century Gothic"/>
              </a:endParaRPr>
            </a:p>
          </p:txBody>
        </p:sp>
      </p:grpSp>
      <p:grpSp>
        <p:nvGrpSpPr>
          <p:cNvPr id="16" name="그룹 25">
            <a:extLst>
              <a:ext uri="{FF2B5EF4-FFF2-40B4-BE49-F238E27FC236}">
                <a16:creationId xmlns:a16="http://schemas.microsoft.com/office/drawing/2014/main" id="{56B23402-AB03-479C-94C4-25AD26148047}"/>
              </a:ext>
            </a:extLst>
          </p:cNvPr>
          <p:cNvGrpSpPr/>
          <p:nvPr/>
        </p:nvGrpSpPr>
        <p:grpSpPr>
          <a:xfrm>
            <a:off x="127756" y="5431895"/>
            <a:ext cx="1464094" cy="1407817"/>
            <a:chOff x="467544" y="5013176"/>
            <a:chExt cx="1512168" cy="1512168"/>
          </a:xfrm>
          <a:solidFill>
            <a:schemeClr val="accent6">
              <a:lumMod val="50000"/>
            </a:schemeClr>
          </a:solidFill>
        </p:grpSpPr>
        <p:sp>
          <p:nvSpPr>
            <p:cNvPr id="17" name="타원 14">
              <a:extLst>
                <a:ext uri="{FF2B5EF4-FFF2-40B4-BE49-F238E27FC236}">
                  <a16:creationId xmlns:a16="http://schemas.microsoft.com/office/drawing/2014/main" id="{13BCC94C-49DB-4084-90EE-321E337BDE0E}"/>
                </a:ext>
              </a:extLst>
            </p:cNvPr>
            <p:cNvSpPr/>
            <p:nvPr/>
          </p:nvSpPr>
          <p:spPr bwMode="auto">
            <a:xfrm>
              <a:off x="467544" y="5013176"/>
              <a:ext cx="1512168" cy="1512168"/>
            </a:xfrm>
            <a:prstGeom prst="ellipse">
              <a:avLst/>
            </a:prstGeom>
            <a:grp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1" compatLnSpc="1">
              <a:prstTxWarp prst="textNoShape">
                <a:avLst/>
              </a:prstTxWarp>
            </a:bodyPr>
            <a:lstStyle/>
            <a:p>
              <a:pPr defTabSz="914391"/>
              <a:endParaRPr lang="ko-KR" altLang="en-US" sz="2000" dirty="0">
                <a:solidFill>
                  <a:srgbClr val="000000"/>
                </a:solidFill>
                <a:latin typeface="Century Gothic"/>
                <a:ea typeface="MS PGothic" pitchFamily="34" charset="-128"/>
              </a:endParaRPr>
            </a:p>
          </p:txBody>
        </p:sp>
        <p:sp>
          <p:nvSpPr>
            <p:cNvPr id="18" name="TextBox 17">
              <a:extLst>
                <a:ext uri="{FF2B5EF4-FFF2-40B4-BE49-F238E27FC236}">
                  <a16:creationId xmlns:a16="http://schemas.microsoft.com/office/drawing/2014/main" id="{6E9E570B-31E6-471F-BC5C-030ED7BA33C0}"/>
                </a:ext>
              </a:extLst>
            </p:cNvPr>
            <p:cNvSpPr txBox="1"/>
            <p:nvPr/>
          </p:nvSpPr>
          <p:spPr>
            <a:xfrm>
              <a:off x="508584" y="5588997"/>
              <a:ext cx="1390171" cy="363648"/>
            </a:xfrm>
            <a:prstGeom prst="rect">
              <a:avLst/>
            </a:prstGeom>
            <a:grpFill/>
          </p:spPr>
          <p:txBody>
            <a:bodyPr wrap="square" rtlCol="0">
              <a:spAutoFit/>
            </a:bodyPr>
            <a:lstStyle/>
            <a:p>
              <a:pPr algn="ctr" defTabSz="914391"/>
              <a:r>
                <a:rPr lang="en-US" altLang="ko-KR" sz="1600" b="1" dirty="0">
                  <a:solidFill>
                    <a:srgbClr val="FFFFFF"/>
                  </a:solidFill>
                  <a:latin typeface="Century Gothic"/>
                </a:rPr>
                <a:t>Costa Rica</a:t>
              </a:r>
              <a:endParaRPr lang="ko-KR" altLang="en-US" sz="1600" b="1" dirty="0">
                <a:solidFill>
                  <a:srgbClr val="FFFFFF"/>
                </a:solidFill>
                <a:latin typeface="Century Gothic"/>
              </a:endParaRPr>
            </a:p>
          </p:txBody>
        </p:sp>
      </p:grpSp>
      <p:cxnSp>
        <p:nvCxnSpPr>
          <p:cNvPr id="19" name="직선 연결선 19">
            <a:extLst>
              <a:ext uri="{FF2B5EF4-FFF2-40B4-BE49-F238E27FC236}">
                <a16:creationId xmlns:a16="http://schemas.microsoft.com/office/drawing/2014/main" id="{2C29CD96-EF69-4783-9A6C-94816AB60648}"/>
              </a:ext>
            </a:extLst>
          </p:cNvPr>
          <p:cNvCxnSpPr/>
          <p:nvPr/>
        </p:nvCxnSpPr>
        <p:spPr bwMode="auto">
          <a:xfrm>
            <a:off x="1871322" y="1234875"/>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0" name="직선 연결선 19">
            <a:extLst>
              <a:ext uri="{FF2B5EF4-FFF2-40B4-BE49-F238E27FC236}">
                <a16:creationId xmlns:a16="http://schemas.microsoft.com/office/drawing/2014/main" id="{2DEEBD75-89C4-442B-AEBC-1D4C1A59CDE3}"/>
              </a:ext>
            </a:extLst>
          </p:cNvPr>
          <p:cNvCxnSpPr/>
          <p:nvPr/>
        </p:nvCxnSpPr>
        <p:spPr bwMode="auto">
          <a:xfrm>
            <a:off x="1871322" y="2728910"/>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1" name="직선 연결선 19">
            <a:extLst>
              <a:ext uri="{FF2B5EF4-FFF2-40B4-BE49-F238E27FC236}">
                <a16:creationId xmlns:a16="http://schemas.microsoft.com/office/drawing/2014/main" id="{CCF4A4B4-A9D4-46E4-BE34-E0460D99E142}"/>
              </a:ext>
            </a:extLst>
          </p:cNvPr>
          <p:cNvCxnSpPr/>
          <p:nvPr/>
        </p:nvCxnSpPr>
        <p:spPr bwMode="auto">
          <a:xfrm>
            <a:off x="1891385" y="4064823"/>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 name="직선 연결선 19">
            <a:extLst>
              <a:ext uri="{FF2B5EF4-FFF2-40B4-BE49-F238E27FC236}">
                <a16:creationId xmlns:a16="http://schemas.microsoft.com/office/drawing/2014/main" id="{7C2FA504-EFDF-4F9D-927F-E39D3B9FDDEB}"/>
              </a:ext>
            </a:extLst>
          </p:cNvPr>
          <p:cNvCxnSpPr/>
          <p:nvPr/>
        </p:nvCxnSpPr>
        <p:spPr bwMode="auto">
          <a:xfrm>
            <a:off x="1909844" y="5681389"/>
            <a:ext cx="0" cy="86409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36196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2"/>
          <a:stretch>
            <a:fillRect/>
          </a:stretch>
        </p:blipFill>
        <p:spPr>
          <a:xfrm>
            <a:off x="0" y="0"/>
            <a:ext cx="12192000" cy="600716"/>
          </a:xfrm>
          <a:prstGeom prst="rect">
            <a:avLst/>
          </a:prstGeom>
        </p:spPr>
      </p:pic>
      <p:sp>
        <p:nvSpPr>
          <p:cNvPr id="7" name="제목 5"/>
          <p:cNvSpPr>
            <a:spLocks noGrp="1"/>
          </p:cNvSpPr>
          <p:nvPr>
            <p:ph type="title"/>
          </p:nvPr>
        </p:nvSpPr>
        <p:spPr>
          <a:xfrm>
            <a:off x="770820" y="553861"/>
            <a:ext cx="8445500" cy="1270000"/>
          </a:xfrm>
        </p:spPr>
        <p:txBody>
          <a:bodyPr/>
          <a:lstStyle/>
          <a:p>
            <a:r>
              <a:rPr dirty="0">
                <a:solidFill>
                  <a:srgbClr val="1F40A4"/>
                </a:solidFill>
                <a:latin typeface="Arial" panose="020B0604020202020204" pitchFamily="34" charset="0"/>
                <a:ea typeface="MS PGothic" pitchFamily="34" charset="-128"/>
                <a:cs typeface="Arial" panose="020B0604020202020204" pitchFamily="34" charset="0"/>
              </a:rPr>
              <a:t>CONTENTS</a:t>
            </a:r>
            <a:endParaRPr lang="ko-KR" altLang="en-US" dirty="0">
              <a:solidFill>
                <a:srgbClr val="1F40A4"/>
              </a:solidFill>
              <a:latin typeface="Arial" panose="020B0604020202020204" pitchFamily="34" charset="0"/>
              <a:ea typeface="MS PGothic" pitchFamily="34" charset="-128"/>
              <a:cs typeface="Arial" panose="020B0604020202020204" pitchFamily="34" charset="0"/>
            </a:endParaRPr>
          </a:p>
        </p:txBody>
      </p:sp>
      <p:sp>
        <p:nvSpPr>
          <p:cNvPr id="8" name="Slide Number Placeholder 4"/>
          <p:cNvSpPr>
            <a:spLocks noGrp="1"/>
          </p:cNvSpPr>
          <p:nvPr>
            <p:ph type="sldNum" sz="quarter" idx="11"/>
          </p:nvPr>
        </p:nvSpPr>
        <p:spPr>
          <a:xfrm>
            <a:off x="6981472" y="7328959"/>
            <a:ext cx="2370667" cy="276930"/>
          </a:xfrm>
          <a:noFill/>
        </p:spPr>
        <p:txBody>
          <a:bodyPr/>
          <a:lstStyle/>
          <a:p>
            <a:fld id="{95976C38-1A0C-435B-86BD-CBFA9B0D5442}" type="slidenum">
              <a:rPr lang="en-US" altLang="ko-KR"/>
              <a:pPr/>
              <a:t>2</a:t>
            </a:fld>
            <a:endParaRPr lang="en-US" altLang="ko-KR" dirty="0"/>
          </a:p>
        </p:txBody>
      </p:sp>
      <p:grpSp>
        <p:nvGrpSpPr>
          <p:cNvPr id="9" name="그룹 17"/>
          <p:cNvGrpSpPr/>
          <p:nvPr/>
        </p:nvGrpSpPr>
        <p:grpSpPr>
          <a:xfrm>
            <a:off x="1906451" y="1819278"/>
            <a:ext cx="7991134" cy="4534206"/>
            <a:chOff x="1135625" y="1416488"/>
            <a:chExt cx="7002379" cy="4478986"/>
          </a:xfrm>
        </p:grpSpPr>
        <p:sp>
          <p:nvSpPr>
            <p:cNvPr id="10" name="모서리가 둥근 직사각형 8"/>
            <p:cNvSpPr/>
            <p:nvPr/>
          </p:nvSpPr>
          <p:spPr bwMode="auto">
            <a:xfrm>
              <a:off x="1506846" y="1416488"/>
              <a:ext cx="6570055" cy="895777"/>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ko-KR" sz="2000" b="1" dirty="0">
                  <a:solidFill>
                    <a:srgbClr val="0070C0"/>
                  </a:solidFill>
                  <a:latin typeface="Arial" panose="020B0604020202020204" pitchFamily="34" charset="0"/>
                  <a:ea typeface="MS PGothic" pitchFamily="34" charset="-128"/>
                  <a:cs typeface="Arial" panose="020B0604020202020204" pitchFamily="34" charset="0"/>
                </a:rPr>
                <a:t>The 2030 Agenda and the Process to Review Progress</a:t>
              </a:r>
            </a:p>
          </p:txBody>
        </p:sp>
        <p:sp>
          <p:nvSpPr>
            <p:cNvPr id="11" name="모서리가 둥근 직사각형 9"/>
            <p:cNvSpPr/>
            <p:nvPr/>
          </p:nvSpPr>
          <p:spPr bwMode="auto">
            <a:xfrm>
              <a:off x="1540624" y="3329808"/>
              <a:ext cx="6556248" cy="648072"/>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ko-KR" sz="2000" b="1" dirty="0">
                  <a:solidFill>
                    <a:srgbClr val="0070C0"/>
                  </a:solidFill>
                  <a:latin typeface="Arial" panose="020B0604020202020204" pitchFamily="34" charset="0"/>
                  <a:ea typeface="MS PGothic" pitchFamily="34" charset="-128"/>
                  <a:cs typeface="Arial" panose="020B0604020202020204" pitchFamily="34" charset="0"/>
                </a:rPr>
                <a:t>Lessons Learned and Key Messages from VNRs/HLPF  </a:t>
              </a:r>
            </a:p>
          </p:txBody>
        </p:sp>
        <p:sp>
          <p:nvSpPr>
            <p:cNvPr id="12" name="모서리가 둥근 직사각형 9"/>
            <p:cNvSpPr/>
            <p:nvPr/>
          </p:nvSpPr>
          <p:spPr bwMode="auto">
            <a:xfrm>
              <a:off x="1540624" y="2481264"/>
              <a:ext cx="6570332" cy="646332"/>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ko-KR" sz="2000" b="1" dirty="0">
                  <a:solidFill>
                    <a:srgbClr val="0070C0"/>
                  </a:solidFill>
                  <a:latin typeface="Arial" panose="020B0604020202020204" pitchFamily="34" charset="0"/>
                  <a:ea typeface="MS PGothic" pitchFamily="34" charset="-128"/>
                  <a:cs typeface="Arial" panose="020B0604020202020204" pitchFamily="34" charset="0"/>
                </a:rPr>
                <a:t>Key Elements for Implementation based on the VNR reports</a:t>
              </a:r>
            </a:p>
          </p:txBody>
        </p:sp>
        <p:sp>
          <p:nvSpPr>
            <p:cNvPr id="13" name="모서리가 둥근 직사각형 9"/>
            <p:cNvSpPr/>
            <p:nvPr/>
          </p:nvSpPr>
          <p:spPr bwMode="auto">
            <a:xfrm>
              <a:off x="1567672" y="4184038"/>
              <a:ext cx="6570332" cy="894231"/>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ltLang="ko-KR" sz="2000" b="1" dirty="0">
                <a:solidFill>
                  <a:srgbClr val="0070C0"/>
                </a:solidFill>
                <a:latin typeface="Arial" panose="020B0604020202020204" pitchFamily="34" charset="0"/>
                <a:ea typeface="MS PGothic" pitchFamily="34" charset="-128"/>
                <a:cs typeface="Arial" panose="020B0604020202020204" pitchFamily="34" charset="0"/>
              </a:endParaRPr>
            </a:p>
          </p:txBody>
        </p:sp>
        <p:sp>
          <p:nvSpPr>
            <p:cNvPr id="15" name="TextBox 14"/>
            <p:cNvSpPr txBox="1"/>
            <p:nvPr/>
          </p:nvSpPr>
          <p:spPr>
            <a:xfrm>
              <a:off x="1135625" y="1548746"/>
              <a:ext cx="545583" cy="646331"/>
            </a:xfrm>
            <a:prstGeom prst="rect">
              <a:avLst/>
            </a:prstGeom>
            <a:noFill/>
          </p:spPr>
          <p:txBody>
            <a:bodyPr wrap="square" rtlCol="0">
              <a:spAutoFit/>
            </a:bodyPr>
            <a:lstStyle/>
            <a:p>
              <a:r>
                <a:rPr lang="en-US" altLang="ko-KR" sz="3200" b="1" dirty="0">
                  <a:solidFill>
                    <a:schemeClr val="tx1"/>
                  </a:solidFill>
                  <a:latin typeface="Arial" panose="020B0604020202020204" pitchFamily="34" charset="0"/>
                  <a:cs typeface="Arial" panose="020B0604020202020204" pitchFamily="34" charset="0"/>
                </a:rPr>
                <a:t>1</a:t>
              </a:r>
              <a:endParaRPr lang="ko-KR" altLang="en-US" sz="3200" b="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1147210" y="2495882"/>
              <a:ext cx="432048" cy="646331"/>
            </a:xfrm>
            <a:prstGeom prst="rect">
              <a:avLst/>
            </a:prstGeom>
            <a:noFill/>
          </p:spPr>
          <p:txBody>
            <a:bodyPr wrap="square" rtlCol="0">
              <a:spAutoFit/>
            </a:bodyPr>
            <a:lstStyle/>
            <a:p>
              <a:r>
                <a:rPr lang="en-US" altLang="ko-KR" sz="3200" b="1" dirty="0">
                  <a:solidFill>
                    <a:schemeClr val="tx1"/>
                  </a:solidFill>
                  <a:latin typeface="Arial" panose="020B0604020202020204" pitchFamily="34" charset="0"/>
                  <a:cs typeface="Arial" panose="020B0604020202020204" pitchFamily="34" charset="0"/>
                </a:rPr>
                <a:t>2</a:t>
              </a:r>
              <a:endParaRPr lang="ko-KR" altLang="en-US" sz="3200" b="1" dirty="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1152458" y="3402513"/>
              <a:ext cx="432048" cy="646331"/>
            </a:xfrm>
            <a:prstGeom prst="rect">
              <a:avLst/>
            </a:prstGeom>
            <a:noFill/>
          </p:spPr>
          <p:txBody>
            <a:bodyPr wrap="square" rtlCol="0">
              <a:spAutoFit/>
            </a:bodyPr>
            <a:lstStyle/>
            <a:p>
              <a:r>
                <a:rPr lang="en-US" altLang="ko-KR" sz="3200" b="1" dirty="0">
                  <a:solidFill>
                    <a:schemeClr val="tx1"/>
                  </a:solidFill>
                  <a:latin typeface="Arial" panose="020B0604020202020204" pitchFamily="34" charset="0"/>
                  <a:cs typeface="Arial" panose="020B0604020202020204" pitchFamily="34" charset="0"/>
                </a:rPr>
                <a:t>3</a:t>
              </a:r>
              <a:endParaRPr lang="ko-KR" altLang="en-US" sz="3200" b="1" dirty="0">
                <a:solidFill>
                  <a:schemeClr val="tx1"/>
                </a:solidFill>
                <a:latin typeface="Arial" panose="020B0604020202020204" pitchFamily="34" charset="0"/>
                <a:cs typeface="Arial" panose="020B0604020202020204" pitchFamily="34" charset="0"/>
              </a:endParaRPr>
            </a:p>
          </p:txBody>
        </p:sp>
        <p:sp>
          <p:nvSpPr>
            <p:cNvPr id="18" name="TextBox 17"/>
            <p:cNvSpPr txBox="1"/>
            <p:nvPr/>
          </p:nvSpPr>
          <p:spPr>
            <a:xfrm>
              <a:off x="1138864" y="4290011"/>
              <a:ext cx="432048" cy="646331"/>
            </a:xfrm>
            <a:prstGeom prst="rect">
              <a:avLst/>
            </a:prstGeom>
            <a:noFill/>
          </p:spPr>
          <p:txBody>
            <a:bodyPr wrap="square" rtlCol="0">
              <a:spAutoFit/>
            </a:bodyPr>
            <a:lstStyle/>
            <a:p>
              <a:r>
                <a:rPr lang="en-US" altLang="ko-KR" sz="3200" b="1" dirty="0">
                  <a:solidFill>
                    <a:schemeClr val="tx1"/>
                  </a:solidFill>
                  <a:latin typeface="Arial" panose="020B0604020202020204" pitchFamily="34" charset="0"/>
                  <a:cs typeface="Arial" panose="020B0604020202020204" pitchFamily="34" charset="0"/>
                </a:rPr>
                <a:t>4</a:t>
              </a:r>
              <a:endParaRPr lang="ko-KR" altLang="en-US" sz="3200" b="1"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1147210" y="5249143"/>
              <a:ext cx="432048" cy="646331"/>
            </a:xfrm>
            <a:prstGeom prst="rect">
              <a:avLst/>
            </a:prstGeom>
            <a:noFill/>
          </p:spPr>
          <p:txBody>
            <a:bodyPr wrap="square" rtlCol="0">
              <a:spAutoFit/>
            </a:bodyPr>
            <a:lstStyle/>
            <a:p>
              <a:endParaRPr lang="ko-KR" altLang="en-US" sz="3600" b="1" dirty="0">
                <a:solidFill>
                  <a:schemeClr val="tx1"/>
                </a:solidFill>
                <a:latin typeface="Arial" panose="020B0604020202020204" pitchFamily="34" charset="0"/>
                <a:cs typeface="Arial" panose="020B0604020202020204" pitchFamily="34" charset="0"/>
              </a:endParaRPr>
            </a:p>
          </p:txBody>
        </p:sp>
      </p:grpSp>
      <p:pic>
        <p:nvPicPr>
          <p:cNvPr id="20" name="Picture 19" descr="http://orrfellowship.org/wp-content/uploads/2016/04/learn.jpg">
            <a:extLst>
              <a:ext uri="{FF2B5EF4-FFF2-40B4-BE49-F238E27FC236}">
                <a16:creationId xmlns:a16="http://schemas.microsoft.com/office/drawing/2014/main" id="{499BA91C-84D3-4FB7-83F8-6B547FA2B83D}"/>
              </a:ext>
            </a:extLst>
          </p:cNvPr>
          <p:cNvPicPr/>
          <p:nvPr/>
        </p:nvPicPr>
        <p:blipFill>
          <a:blip r:embed="rId3" cstate="print">
            <a:clrChange>
              <a:clrFrom>
                <a:srgbClr val="E9E9EB"/>
              </a:clrFrom>
              <a:clrTo>
                <a:srgbClr val="E9E9EB">
                  <a:alpha val="0"/>
                </a:srgbClr>
              </a:clrTo>
            </a:clrChange>
            <a:extLst>
              <a:ext uri="{28A0092B-C50C-407E-A947-70E740481C1C}">
                <a14:useLocalDpi xmlns:a14="http://schemas.microsoft.com/office/drawing/2010/main" val="0"/>
              </a:ext>
            </a:extLst>
          </a:blip>
          <a:srcRect l="19047" r="19048" b="4726"/>
          <a:stretch>
            <a:fillRect/>
          </a:stretch>
        </p:blipFill>
        <p:spPr bwMode="auto">
          <a:xfrm>
            <a:off x="584200" y="3505200"/>
            <a:ext cx="990600" cy="1981200"/>
          </a:xfrm>
          <a:prstGeom prst="rect">
            <a:avLst/>
          </a:prstGeom>
          <a:noFill/>
          <a:ln>
            <a:noFill/>
          </a:ln>
        </p:spPr>
      </p:pic>
      <p:sp>
        <p:nvSpPr>
          <p:cNvPr id="2" name="TextBox 1">
            <a:extLst>
              <a:ext uri="{FF2B5EF4-FFF2-40B4-BE49-F238E27FC236}">
                <a16:creationId xmlns:a16="http://schemas.microsoft.com/office/drawing/2014/main" id="{3DA9C179-1DA2-434D-A66B-67318170A0AD}"/>
              </a:ext>
            </a:extLst>
          </p:cNvPr>
          <p:cNvSpPr txBox="1"/>
          <p:nvPr/>
        </p:nvSpPr>
        <p:spPr>
          <a:xfrm>
            <a:off x="2529072" y="4837898"/>
            <a:ext cx="2503558"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ea typeface="MS PGothic" pitchFamily="34" charset="-128"/>
                <a:cs typeface="Arial" panose="020B0604020202020204" pitchFamily="34" charset="0"/>
              </a:rPr>
              <a:t>Holistic approach</a:t>
            </a:r>
          </a:p>
        </p:txBody>
      </p:sp>
    </p:spTree>
    <p:extLst>
      <p:ext uri="{BB962C8B-B14F-4D97-AF65-F5344CB8AC3E}">
        <p14:creationId xmlns:p14="http://schemas.microsoft.com/office/powerpoint/2010/main" val="356694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251056" y="421739"/>
            <a:ext cx="10330098" cy="1270000"/>
          </a:xfrm>
        </p:spPr>
        <p:txBody>
          <a:bodyPr>
            <a:normAutofit/>
          </a:bodyPr>
          <a:lstStyle/>
          <a:p>
            <a:r>
              <a:rPr lang="en-US" sz="2400" dirty="0">
                <a:solidFill>
                  <a:srgbClr val="1F80CC"/>
                </a:solidFill>
                <a:latin typeface="Arial"/>
                <a:ea typeface="+mn-ea"/>
                <a:cs typeface="Arial"/>
              </a:rPr>
              <a:t>Capacity development efforts to implement the SDGs</a:t>
            </a:r>
          </a:p>
        </p:txBody>
      </p:sp>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503766" y="1384300"/>
            <a:ext cx="11184467" cy="6096000"/>
          </a:xfrm>
        </p:spPr>
        <p:txBody>
          <a:bodyPr>
            <a:noAutofit/>
          </a:bodyPr>
          <a:lstStyle/>
          <a:p>
            <a:pPr marL="0" indent="0">
              <a:buNone/>
            </a:pPr>
            <a:endParaRPr lang="en-US" baseline="30000" dirty="0"/>
          </a:p>
          <a:p>
            <a:pPr latinLnBrk="0"/>
            <a:endParaRPr lang="en-US" dirty="0">
              <a:solidFill>
                <a:srgbClr val="1F80CC"/>
              </a:solidFill>
            </a:endParaRPr>
          </a:p>
        </p:txBody>
      </p:sp>
      <p:graphicFrame>
        <p:nvGraphicFramePr>
          <p:cNvPr id="2" name="Diagram 1">
            <a:extLst>
              <a:ext uri="{FF2B5EF4-FFF2-40B4-BE49-F238E27FC236}">
                <a16:creationId xmlns:a16="http://schemas.microsoft.com/office/drawing/2014/main" id="{1834AC32-F698-478C-8BB6-AE7BEC766381}"/>
              </a:ext>
            </a:extLst>
          </p:cNvPr>
          <p:cNvGraphicFramePr/>
          <p:nvPr>
            <p:extLst>
              <p:ext uri="{D42A27DB-BD31-4B8C-83A1-F6EECF244321}">
                <p14:modId xmlns:p14="http://schemas.microsoft.com/office/powerpoint/2010/main" val="2443549444"/>
              </p:ext>
            </p:extLst>
          </p:nvPr>
        </p:nvGraphicFramePr>
        <p:xfrm>
          <a:off x="135822" y="806423"/>
          <a:ext cx="9402814" cy="3043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3D1424ED-6079-4B64-95C0-4316D0B2C7E9}"/>
              </a:ext>
            </a:extLst>
          </p:cNvPr>
          <p:cNvGraphicFramePr/>
          <p:nvPr>
            <p:extLst>
              <p:ext uri="{D42A27DB-BD31-4B8C-83A1-F6EECF244321}">
                <p14:modId xmlns:p14="http://schemas.microsoft.com/office/powerpoint/2010/main" val="3244907144"/>
              </p:ext>
            </p:extLst>
          </p:nvPr>
        </p:nvGraphicFramePr>
        <p:xfrm>
          <a:off x="9619116" y="1415046"/>
          <a:ext cx="2572884" cy="182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EF927B03-8A3B-473F-909A-ECB4424DAFDE}"/>
              </a:ext>
            </a:extLst>
          </p:cNvPr>
          <p:cNvGraphicFramePr/>
          <p:nvPr>
            <p:extLst>
              <p:ext uri="{D42A27DB-BD31-4B8C-83A1-F6EECF244321}">
                <p14:modId xmlns:p14="http://schemas.microsoft.com/office/powerpoint/2010/main" val="2646733749"/>
              </p:ext>
            </p:extLst>
          </p:nvPr>
        </p:nvGraphicFramePr>
        <p:xfrm>
          <a:off x="2483318" y="3229404"/>
          <a:ext cx="7308028" cy="350828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15108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29109B3C-F7EF-4D72-8D32-AA0FFC55A074}"/>
              </a:ext>
            </a:extLst>
          </p:cNvPr>
          <p:cNvSpPr>
            <a:spLocks noGrp="1"/>
          </p:cNvSpPr>
          <p:nvPr>
            <p:ph type="title"/>
          </p:nvPr>
        </p:nvSpPr>
        <p:spPr>
          <a:xfrm>
            <a:off x="203199" y="553861"/>
            <a:ext cx="11868260" cy="1270000"/>
          </a:xfrm>
        </p:spPr>
        <p:txBody>
          <a:bodyPr>
            <a:normAutofit/>
          </a:bodyPr>
          <a:lstStyle/>
          <a:p>
            <a:r>
              <a:rPr lang="en-US" sz="2400" dirty="0">
                <a:solidFill>
                  <a:srgbClr val="1F80CC"/>
                </a:solidFill>
                <a:latin typeface="Arial"/>
                <a:ea typeface="+mn-ea"/>
                <a:cs typeface="Arial"/>
              </a:rPr>
              <a:t>Key highlights/lessons learned for Implementation:</a:t>
            </a:r>
            <a:br>
              <a:rPr lang="en-US" sz="2400" dirty="0">
                <a:solidFill>
                  <a:srgbClr val="1F80CC"/>
                </a:solidFill>
                <a:latin typeface="Arial"/>
                <a:ea typeface="+mn-ea"/>
                <a:cs typeface="Arial"/>
              </a:rPr>
            </a:br>
            <a:endParaRPr lang="en-US" sz="2400" dirty="0">
              <a:solidFill>
                <a:srgbClr val="1F80CC"/>
              </a:solidFill>
              <a:latin typeface="Arial"/>
              <a:ea typeface="+mn-ea"/>
              <a:cs typeface="Arial"/>
            </a:endParaRPr>
          </a:p>
        </p:txBody>
      </p:sp>
      <p:sp>
        <p:nvSpPr>
          <p:cNvPr id="7" name="Content Placeholder 2">
            <a:extLst>
              <a:ext uri="{FF2B5EF4-FFF2-40B4-BE49-F238E27FC236}">
                <a16:creationId xmlns:a16="http://schemas.microsoft.com/office/drawing/2014/main" id="{6B144C0E-A04D-4BAA-A07D-D72195900923}"/>
              </a:ext>
            </a:extLst>
          </p:cNvPr>
          <p:cNvSpPr>
            <a:spLocks noGrp="1"/>
          </p:cNvSpPr>
          <p:nvPr>
            <p:ph idx="1"/>
          </p:nvPr>
        </p:nvSpPr>
        <p:spPr>
          <a:xfrm>
            <a:off x="363062" y="1643574"/>
            <a:ext cx="11548534" cy="5551310"/>
          </a:xfrm>
        </p:spPr>
        <p:txBody>
          <a:bodyPr/>
          <a:lstStyle/>
          <a:p>
            <a:pPr eaLnBrk="0" latinLnBrk="0"/>
            <a:r>
              <a:rPr lang="en-US" sz="1800" dirty="0"/>
              <a:t>Leadership at the highest level is needed for effectiveness</a:t>
            </a:r>
          </a:p>
          <a:p>
            <a:pPr marL="0" indent="0" eaLnBrk="0" latinLnBrk="0">
              <a:buNone/>
            </a:pPr>
            <a:endParaRPr lang="en-US" sz="1800" dirty="0"/>
          </a:p>
          <a:p>
            <a:pPr eaLnBrk="0" latinLnBrk="0">
              <a:buFont typeface="Arial" panose="020B0604020202020204" pitchFamily="34" charset="0"/>
              <a:buChar char="•"/>
            </a:pPr>
            <a:r>
              <a:rPr lang="en-US" sz="1800" dirty="0"/>
              <a:t>Lack of information of how the coordination mechanisms function and if they are effective</a:t>
            </a:r>
          </a:p>
          <a:p>
            <a:pPr eaLnBrk="0" latinLnBrk="0">
              <a:buFont typeface="Arial" panose="020B0604020202020204" pitchFamily="34" charset="0"/>
              <a:buChar char="•"/>
            </a:pPr>
            <a:endParaRPr lang="en-US" sz="1800" dirty="0"/>
          </a:p>
          <a:p>
            <a:pPr eaLnBrk="0" latinLnBrk="0">
              <a:buFont typeface="Arial" panose="020B0604020202020204" pitchFamily="34" charset="0"/>
              <a:buChar char="•"/>
            </a:pPr>
            <a:r>
              <a:rPr lang="en-US" sz="1800" dirty="0"/>
              <a:t>Integrating and coordinating actions of all parts of government for implementation (horizontal and vertical coherence) remains a challenge</a:t>
            </a:r>
          </a:p>
          <a:p>
            <a:pPr marL="0" indent="0" eaLnBrk="0" latinLnBrk="0">
              <a:buNone/>
            </a:pPr>
            <a:endParaRPr lang="en-US" sz="1800" dirty="0"/>
          </a:p>
          <a:p>
            <a:pPr eaLnBrk="0"/>
            <a:r>
              <a:rPr lang="en-US" sz="1800" dirty="0"/>
              <a:t>Limited engagement and resources of local governments and authorities</a:t>
            </a:r>
          </a:p>
          <a:p>
            <a:pPr eaLnBrk="0" latinLnBrk="0">
              <a:buFont typeface="Arial" panose="020B0604020202020204" pitchFamily="34" charset="0"/>
              <a:buChar char="•"/>
            </a:pPr>
            <a:endParaRPr lang="en-US" sz="1800" dirty="0"/>
          </a:p>
          <a:p>
            <a:pPr eaLnBrk="0" latinLnBrk="0">
              <a:buFont typeface="Arial" panose="020B0604020202020204" pitchFamily="34" charset="0"/>
              <a:buChar char="•"/>
            </a:pPr>
            <a:r>
              <a:rPr lang="en-US" sz="1800" dirty="0"/>
              <a:t>Sustainable development not as an additional policy but as the foundation for Government frameworks. </a:t>
            </a:r>
          </a:p>
          <a:p>
            <a:pPr eaLnBrk="0" latinLnBrk="0">
              <a:buFont typeface="Arial" panose="020B0604020202020204" pitchFamily="34" charset="0"/>
              <a:buChar char="•"/>
            </a:pPr>
            <a:endParaRPr lang="en-US" sz="1800" dirty="0"/>
          </a:p>
          <a:p>
            <a:pPr eaLnBrk="0" latinLnBrk="0">
              <a:buFont typeface="Arial" panose="020B0604020202020204" pitchFamily="34" charset="0"/>
              <a:buChar char="•"/>
            </a:pPr>
            <a:r>
              <a:rPr lang="en-US" sz="1800" dirty="0"/>
              <a:t>The VNR reports do not address in depth the various issues</a:t>
            </a:r>
          </a:p>
        </p:txBody>
      </p:sp>
    </p:spTree>
    <p:extLst>
      <p:ext uri="{BB962C8B-B14F-4D97-AF65-F5344CB8AC3E}">
        <p14:creationId xmlns:p14="http://schemas.microsoft.com/office/powerpoint/2010/main" val="167561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AAA6CCA4-C8F3-48FE-A3A7-1967E891E805}"/>
              </a:ext>
            </a:extLst>
          </p:cNvPr>
          <p:cNvSpPr>
            <a:spLocks noGrp="1"/>
          </p:cNvSpPr>
          <p:nvPr>
            <p:ph type="title"/>
          </p:nvPr>
        </p:nvSpPr>
        <p:spPr>
          <a:xfrm>
            <a:off x="770820" y="518831"/>
            <a:ext cx="9877778" cy="1305030"/>
          </a:xfrm>
        </p:spPr>
        <p:txBody>
          <a:bodyPr>
            <a:normAutofit/>
          </a:bodyPr>
          <a:lstStyle/>
          <a:p>
            <a:r>
              <a:rPr lang="en-US" sz="2400" dirty="0">
                <a:solidFill>
                  <a:srgbClr val="1F80CC"/>
                </a:solidFill>
                <a:latin typeface="Arial"/>
                <a:ea typeface="+mn-ea"/>
                <a:cs typeface="Arial"/>
              </a:rPr>
              <a:t>Lessons learned:</a:t>
            </a:r>
          </a:p>
        </p:txBody>
      </p:sp>
      <p:sp>
        <p:nvSpPr>
          <p:cNvPr id="7" name="Content Placeholder 2">
            <a:extLst>
              <a:ext uri="{FF2B5EF4-FFF2-40B4-BE49-F238E27FC236}">
                <a16:creationId xmlns:a16="http://schemas.microsoft.com/office/drawing/2014/main" id="{FC183DC5-6E1B-4F9E-9649-36FD916194DB}"/>
              </a:ext>
            </a:extLst>
          </p:cNvPr>
          <p:cNvSpPr>
            <a:spLocks noGrp="1"/>
          </p:cNvSpPr>
          <p:nvPr>
            <p:ph idx="1"/>
          </p:nvPr>
        </p:nvSpPr>
        <p:spPr>
          <a:xfrm>
            <a:off x="507999" y="1608667"/>
            <a:ext cx="11288889" cy="5782733"/>
          </a:xfrm>
        </p:spPr>
        <p:txBody>
          <a:bodyPr/>
          <a:lstStyle/>
          <a:p>
            <a:pPr lvl="0" latinLnBrk="0">
              <a:buFont typeface="Arial" panose="020B0604020202020204" pitchFamily="34" charset="0"/>
              <a:buChar char="•"/>
            </a:pPr>
            <a:r>
              <a:rPr lang="en-US" sz="1800" dirty="0"/>
              <a:t>While there is an increasing awareness of the 2030 Agenda’s commitments, there is less understanding of how to implement the goals. Implementation is the challenge. </a:t>
            </a:r>
          </a:p>
          <a:p>
            <a:pPr marL="0" lvl="0" indent="0" latinLnBrk="0">
              <a:buNone/>
            </a:pPr>
            <a:endParaRPr lang="en-US" sz="1800" dirty="0"/>
          </a:p>
          <a:p>
            <a:pPr lvl="0" latinLnBrk="0">
              <a:buFont typeface="Arial" panose="020B0604020202020204" pitchFamily="34" charset="0"/>
              <a:buChar char="•"/>
            </a:pPr>
            <a:r>
              <a:rPr lang="en-US" sz="1800" dirty="0"/>
              <a:t>Individual and institutional capacity become a fundamental element to implement the SDGs. </a:t>
            </a:r>
          </a:p>
          <a:p>
            <a:pPr marL="0" lvl="0" indent="0" latinLnBrk="0">
              <a:buNone/>
            </a:pPr>
            <a:endParaRPr lang="en-US" sz="1800" dirty="0"/>
          </a:p>
          <a:p>
            <a:pPr lvl="0" latinLnBrk="0">
              <a:buFont typeface="Arial" panose="020B0604020202020204" pitchFamily="34" charset="0"/>
              <a:buChar char="•"/>
            </a:pPr>
            <a:r>
              <a:rPr lang="en-US" sz="1800" dirty="0"/>
              <a:t>Better understanding of how institutions change is necessary.</a:t>
            </a:r>
          </a:p>
          <a:p>
            <a:pPr marL="0" lvl="0" indent="0" latinLnBrk="0">
              <a:buNone/>
            </a:pPr>
            <a:endParaRPr lang="en-US" sz="1800" dirty="0"/>
          </a:p>
          <a:p>
            <a:pPr lvl="0" latinLnBrk="0">
              <a:buFont typeface="Arial" panose="020B0604020202020204" pitchFamily="34" charset="0"/>
              <a:buChar char="•"/>
            </a:pPr>
            <a:r>
              <a:rPr lang="en-US" sz="1800" dirty="0"/>
              <a:t>It is important to transform institutional architectures, but it is even more important to transform mindsets.</a:t>
            </a:r>
          </a:p>
          <a:p>
            <a:pPr lvl="0" latinLnBrk="0">
              <a:buFont typeface="Arial" panose="020B0604020202020204" pitchFamily="34" charset="0"/>
              <a:buChar char="•"/>
            </a:pPr>
            <a:endParaRPr lang="en-US" sz="1800" dirty="0"/>
          </a:p>
          <a:p>
            <a:pPr lvl="0" latinLnBrk="0">
              <a:buFont typeface="Arial" panose="020B0604020202020204" pitchFamily="34" charset="0"/>
              <a:buChar char="•"/>
            </a:pPr>
            <a:r>
              <a:rPr lang="en-US" sz="1800" dirty="0"/>
              <a:t>There is need to mobilize resources</a:t>
            </a:r>
          </a:p>
          <a:p>
            <a:pPr lvl="0" latinLnBrk="0">
              <a:buFont typeface="Arial" panose="020B0604020202020204" pitchFamily="34" charset="0"/>
              <a:buChar char="•"/>
            </a:pPr>
            <a:endParaRPr lang="en-US" sz="2400" dirty="0">
              <a:solidFill>
                <a:srgbClr val="1F80CC"/>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2214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Oval 2"/>
          <p:cNvSpPr>
            <a:spLocks noChangeArrowheads="1"/>
          </p:cNvSpPr>
          <p:nvPr/>
        </p:nvSpPr>
        <p:spPr bwMode="auto">
          <a:xfrm>
            <a:off x="119945" y="712612"/>
            <a:ext cx="5951361" cy="6357055"/>
          </a:xfrm>
          <a:prstGeom prst="ellipse">
            <a:avLst/>
          </a:prstGeom>
          <a:solidFill>
            <a:srgbClr val="CCCC00"/>
          </a:solidFill>
          <a:ln w="38100">
            <a:solidFill>
              <a:srgbClr val="0000FF"/>
            </a:solidFill>
            <a:round/>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s-ES_tradnl" altLang="en-US" sz="1100" b="0">
                <a:solidFill>
                  <a:srgbClr val="000000"/>
                </a:solidFill>
                <a:latin typeface="Arial" pitchFamily="34" charset="0"/>
                <a:ea typeface="MS PGothic" pitchFamily="34" charset="-128"/>
                <a:cs typeface="Times New Roman" pitchFamily="18" charset="0"/>
              </a:rPr>
              <a:t> </a:t>
            </a:r>
            <a:endParaRPr lang="es-ES_tradnl" altLang="en-US" sz="2000" b="0">
              <a:solidFill>
                <a:srgbClr val="000000"/>
              </a:solidFill>
              <a:latin typeface="Arial" pitchFamily="34" charset="0"/>
              <a:ea typeface="MS PGothic" pitchFamily="34" charset="-128"/>
              <a:cs typeface="Times New Roman" pitchFamily="18" charset="0"/>
            </a:endParaRPr>
          </a:p>
        </p:txBody>
      </p:sp>
      <p:sp>
        <p:nvSpPr>
          <p:cNvPr id="7" name="Oval 3"/>
          <p:cNvSpPr>
            <a:spLocks noChangeArrowheads="1"/>
          </p:cNvSpPr>
          <p:nvPr/>
        </p:nvSpPr>
        <p:spPr bwMode="auto">
          <a:xfrm>
            <a:off x="444500" y="726722"/>
            <a:ext cx="5242278" cy="6371167"/>
          </a:xfrm>
          <a:prstGeom prst="ellipse">
            <a:avLst/>
          </a:prstGeom>
          <a:solidFill>
            <a:srgbClr val="FFFFFF"/>
          </a:solidFill>
          <a:ln w="28575">
            <a:solidFill>
              <a:srgbClr val="99CCFF"/>
            </a:solidFill>
            <a:round/>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endParaRPr lang="en-GB" altLang="en-US" b="0">
              <a:solidFill>
                <a:srgbClr val="000000"/>
              </a:solidFill>
              <a:latin typeface="Arial" pitchFamily="34" charset="0"/>
              <a:ea typeface="MS PGothic" pitchFamily="34" charset="-128"/>
            </a:endParaRPr>
          </a:p>
        </p:txBody>
      </p:sp>
      <p:sp>
        <p:nvSpPr>
          <p:cNvPr id="8" name="AutoShape 4"/>
          <p:cNvSpPr>
            <a:spLocks noChangeArrowheads="1"/>
          </p:cNvSpPr>
          <p:nvPr/>
        </p:nvSpPr>
        <p:spPr bwMode="auto">
          <a:xfrm>
            <a:off x="1672167" y="1088321"/>
            <a:ext cx="2695222" cy="122943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0264 h 21600"/>
            </a:gdLst>
            <a:ahLst/>
            <a:cxnLst>
              <a:cxn ang="T8">
                <a:pos x="T0" y="T1"/>
              </a:cxn>
              <a:cxn ang="T9">
                <a:pos x="T2" y="T3"/>
              </a:cxn>
              <a:cxn ang="T10">
                <a:pos x="T4" y="T5"/>
              </a:cxn>
              <a:cxn ang="T11">
                <a:pos x="T6" y="T7"/>
              </a:cxn>
            </a:cxnLst>
            <a:rect l="T12" t="T13" r="T14" b="T15"/>
            <a:pathLst>
              <a:path w="21600" h="21600">
                <a:moveTo>
                  <a:pt x="5057" y="12083"/>
                </a:moveTo>
                <a:cubicBezTo>
                  <a:pt x="4963" y="11662"/>
                  <a:pt x="4916" y="11231"/>
                  <a:pt x="4916" y="10800"/>
                </a:cubicBezTo>
                <a:cubicBezTo>
                  <a:pt x="4916" y="7550"/>
                  <a:pt x="7550" y="4916"/>
                  <a:pt x="10800" y="4916"/>
                </a:cubicBezTo>
                <a:cubicBezTo>
                  <a:pt x="14049" y="4916"/>
                  <a:pt x="16684" y="7550"/>
                  <a:pt x="16684" y="10800"/>
                </a:cubicBezTo>
                <a:cubicBezTo>
                  <a:pt x="16683" y="11231"/>
                  <a:pt x="16636" y="11662"/>
                  <a:pt x="16542" y="12083"/>
                </a:cubicBezTo>
                <a:lnTo>
                  <a:pt x="21339" y="13156"/>
                </a:lnTo>
                <a:cubicBezTo>
                  <a:pt x="21512" y="12382"/>
                  <a:pt x="21600" y="11592"/>
                  <a:pt x="21600" y="10800"/>
                </a:cubicBezTo>
                <a:cubicBezTo>
                  <a:pt x="21600" y="4835"/>
                  <a:pt x="16764" y="0"/>
                  <a:pt x="10800" y="0"/>
                </a:cubicBezTo>
                <a:cubicBezTo>
                  <a:pt x="4835" y="0"/>
                  <a:pt x="0" y="4835"/>
                  <a:pt x="0" y="10800"/>
                </a:cubicBezTo>
                <a:cubicBezTo>
                  <a:pt x="-1" y="11592"/>
                  <a:pt x="87" y="12382"/>
                  <a:pt x="260" y="13156"/>
                </a:cubicBezTo>
                <a:lnTo>
                  <a:pt x="5057" y="12083"/>
                </a:lnTo>
                <a:close/>
              </a:path>
            </a:pathLst>
          </a:custGeom>
          <a:gradFill rotWithShape="1">
            <a:gsLst>
              <a:gs pos="0">
                <a:srgbClr val="CCFF66"/>
              </a:gs>
              <a:gs pos="100000">
                <a:srgbClr val="5E762F"/>
              </a:gs>
            </a:gsLst>
            <a:lin ang="5400000" scaled="1"/>
          </a:gradFill>
          <a:ln w="6350">
            <a:solidFill>
              <a:srgbClr val="339933"/>
            </a:solidFill>
            <a:miter lim="800000"/>
            <a:headEnd/>
            <a:tailEnd/>
          </a:ln>
        </p:spPr>
        <p:txBody>
          <a:bodyPr lIns="101599" tIns="50799" rIns="101599" bIns="50799"/>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9" name="Rectangle 5"/>
          <p:cNvSpPr>
            <a:spLocks noChangeArrowheads="1"/>
          </p:cNvSpPr>
          <p:nvPr/>
        </p:nvSpPr>
        <p:spPr bwMode="auto">
          <a:xfrm>
            <a:off x="3534833" y="1693334"/>
            <a:ext cx="1143000" cy="499181"/>
          </a:xfrm>
          <a:prstGeom prst="rect">
            <a:avLst/>
          </a:prstGeom>
          <a:solidFill>
            <a:srgbClr val="CCFF99"/>
          </a:solidFill>
          <a:ln w="6350">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700">
                <a:solidFill>
                  <a:srgbClr val="FF3300"/>
                </a:solidFill>
                <a:latin typeface="Arial" pitchFamily="34" charset="0"/>
                <a:ea typeface="MS PGothic" pitchFamily="34" charset="-128"/>
                <a:cs typeface="Times New Roman" pitchFamily="18" charset="0"/>
              </a:rPr>
              <a:t>LEGAL &amp;    NORMATIVE    </a:t>
            </a:r>
            <a:r>
              <a:rPr lang="en-GB" altLang="en-US" sz="700">
                <a:solidFill>
                  <a:srgbClr val="FF3300"/>
                </a:solidFill>
                <a:latin typeface="Arial" pitchFamily="34" charset="0"/>
                <a:ea typeface="MS PGothic" pitchFamily="34" charset="-128"/>
                <a:cs typeface="Times New Roman" pitchFamily="18" charset="0"/>
              </a:rPr>
              <a:t>Frameworks</a:t>
            </a:r>
            <a:endParaRPr lang="en-GB" altLang="en-US" sz="2000" b="0">
              <a:solidFill>
                <a:srgbClr val="FF3300"/>
              </a:solidFill>
              <a:latin typeface="Arial" pitchFamily="34" charset="0"/>
              <a:ea typeface="MS PGothic" pitchFamily="34" charset="-128"/>
              <a:cs typeface="Times New Roman" pitchFamily="18" charset="0"/>
            </a:endParaRPr>
          </a:p>
        </p:txBody>
      </p:sp>
      <p:sp>
        <p:nvSpPr>
          <p:cNvPr id="10" name="Rectangle 6"/>
          <p:cNvSpPr>
            <a:spLocks noChangeArrowheads="1"/>
          </p:cNvSpPr>
          <p:nvPr/>
        </p:nvSpPr>
        <p:spPr bwMode="auto">
          <a:xfrm>
            <a:off x="1502833" y="1726848"/>
            <a:ext cx="917222" cy="492124"/>
          </a:xfrm>
          <a:prstGeom prst="rect">
            <a:avLst/>
          </a:prstGeom>
          <a:solidFill>
            <a:srgbClr val="CCFF99"/>
          </a:solidFill>
          <a:ln w="6350">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700">
                <a:solidFill>
                  <a:srgbClr val="FF3300"/>
                </a:solidFill>
                <a:latin typeface="Arial" pitchFamily="34" charset="0"/>
                <a:ea typeface="MS PGothic" pitchFamily="34" charset="-128"/>
                <a:cs typeface="Times New Roman" pitchFamily="18" charset="0"/>
              </a:rPr>
              <a:t>VALUES</a:t>
            </a:r>
            <a:endParaRPr lang="en-US" altLang="en-US" sz="1200" b="0">
              <a:solidFill>
                <a:srgbClr val="FF3300"/>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a:solidFill>
                  <a:srgbClr val="FF3300"/>
                </a:solidFill>
                <a:latin typeface="Arial" pitchFamily="34" charset="0"/>
                <a:ea typeface="MS PGothic" pitchFamily="34" charset="-128"/>
                <a:cs typeface="Times New Roman" pitchFamily="18" charset="0"/>
              </a:rPr>
              <a:t>BELIEFS</a:t>
            </a:r>
            <a:endParaRPr lang="en-US" altLang="en-US" sz="1200" b="0">
              <a:solidFill>
                <a:srgbClr val="FF3300"/>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a:solidFill>
                  <a:srgbClr val="FF3300"/>
                </a:solidFill>
                <a:latin typeface="Arial" pitchFamily="34" charset="0"/>
                <a:ea typeface="MS PGothic" pitchFamily="34" charset="-128"/>
                <a:cs typeface="Times New Roman" pitchFamily="18" charset="0"/>
              </a:rPr>
              <a:t>BEHAVIOR</a:t>
            </a:r>
            <a:endParaRPr lang="en-US" altLang="en-US" sz="2000" b="0">
              <a:solidFill>
                <a:srgbClr val="FF3300"/>
              </a:solidFill>
              <a:latin typeface="Arial" pitchFamily="34" charset="0"/>
              <a:ea typeface="MS PGothic" pitchFamily="34" charset="-128"/>
              <a:cs typeface="Times New Roman" pitchFamily="18" charset="0"/>
            </a:endParaRPr>
          </a:p>
        </p:txBody>
      </p:sp>
      <p:sp>
        <p:nvSpPr>
          <p:cNvPr id="11" name="AutoShape 7"/>
          <p:cNvSpPr>
            <a:spLocks noChangeArrowheads="1"/>
          </p:cNvSpPr>
          <p:nvPr/>
        </p:nvSpPr>
        <p:spPr bwMode="auto">
          <a:xfrm>
            <a:off x="2344209" y="943681"/>
            <a:ext cx="1213556" cy="137230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E762F"/>
              </a:gs>
              <a:gs pos="50000">
                <a:srgbClr val="CCFF66"/>
              </a:gs>
              <a:gs pos="100000">
                <a:srgbClr val="5E762F"/>
              </a:gs>
            </a:gsLst>
            <a:lin ang="5400000" scaled="1"/>
          </a:gradFill>
          <a:ln w="19050">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GB" altLang="en-US" sz="900" dirty="0">
                <a:solidFill>
                  <a:srgbClr val="FF3300"/>
                </a:solidFill>
                <a:latin typeface="Arial" pitchFamily="34" charset="0"/>
                <a:ea typeface="MS PGothic" pitchFamily="34" charset="-128"/>
                <a:cs typeface="Times New Roman" pitchFamily="18" charset="0"/>
              </a:rPr>
              <a:t>Vision of Holistic framework for Responsive Service delivery</a:t>
            </a:r>
            <a:r>
              <a:rPr lang="es-ES_tradnl" altLang="en-US" sz="900" dirty="0">
                <a:solidFill>
                  <a:srgbClr val="FF3300"/>
                </a:solidFill>
                <a:latin typeface="Times New Roman" pitchFamily="18" charset="0"/>
                <a:ea typeface="MS PGothic" pitchFamily="34" charset="-128"/>
                <a:cs typeface="Times New Roman" pitchFamily="18" charset="0"/>
              </a:rPr>
              <a:t> </a:t>
            </a:r>
            <a:endParaRPr lang="es-ES_tradnl" altLang="en-US" sz="900" b="0" dirty="0">
              <a:solidFill>
                <a:srgbClr val="FF3300"/>
              </a:solidFill>
              <a:latin typeface="Arial" pitchFamily="34" charset="0"/>
              <a:ea typeface="MS PGothic" pitchFamily="34" charset="-128"/>
              <a:cs typeface="Times New Roman" pitchFamily="18" charset="0"/>
            </a:endParaRPr>
          </a:p>
        </p:txBody>
      </p:sp>
      <p:sp>
        <p:nvSpPr>
          <p:cNvPr id="12" name="Rectangle 8"/>
          <p:cNvSpPr>
            <a:spLocks noChangeArrowheads="1"/>
          </p:cNvSpPr>
          <p:nvPr/>
        </p:nvSpPr>
        <p:spPr bwMode="auto">
          <a:xfrm>
            <a:off x="1375834" y="2633487"/>
            <a:ext cx="3046237" cy="608541"/>
          </a:xfrm>
          <a:prstGeom prst="rect">
            <a:avLst/>
          </a:prstGeom>
          <a:solidFill>
            <a:srgbClr val="CCECFF"/>
          </a:solidFill>
          <a:ln w="6350">
            <a:solidFill>
              <a:srgbClr val="CCECF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1000" dirty="0">
                <a:solidFill>
                  <a:srgbClr val="0000FF"/>
                </a:solidFill>
                <a:latin typeface="Calibri" pitchFamily="34" charset="0"/>
                <a:ea typeface="MS PGothic" pitchFamily="34" charset="-128"/>
                <a:cs typeface="Times New Roman" pitchFamily="18" charset="0"/>
              </a:rPr>
              <a:t>      </a:t>
            </a:r>
            <a:r>
              <a:rPr lang="en-US" altLang="en-US" sz="1000" dirty="0">
                <a:solidFill>
                  <a:srgbClr val="CC00CC"/>
                </a:solidFill>
                <a:latin typeface="Calibri" pitchFamily="34" charset="0"/>
                <a:ea typeface="MS PGothic" pitchFamily="34" charset="-128"/>
                <a:cs typeface="Times New Roman" pitchFamily="18" charset="0"/>
              </a:rPr>
              <a:t>  3. National Governance Framework and Road-Map for Sustainable Development</a:t>
            </a:r>
            <a:endParaRPr lang="en-US" altLang="en-US" sz="2000" b="0" dirty="0">
              <a:solidFill>
                <a:srgbClr val="CC00CC"/>
              </a:solidFill>
              <a:latin typeface="Arial" pitchFamily="34" charset="0"/>
              <a:ea typeface="MS PGothic" pitchFamily="34" charset="-128"/>
              <a:cs typeface="Times New Roman" pitchFamily="18" charset="0"/>
            </a:endParaRPr>
          </a:p>
        </p:txBody>
      </p:sp>
      <p:sp>
        <p:nvSpPr>
          <p:cNvPr id="13" name="AutoShape 9"/>
          <p:cNvSpPr>
            <a:spLocks noChangeArrowheads="1"/>
          </p:cNvSpPr>
          <p:nvPr/>
        </p:nvSpPr>
        <p:spPr bwMode="auto">
          <a:xfrm>
            <a:off x="1088320" y="4737805"/>
            <a:ext cx="3774722" cy="860778"/>
          </a:xfrm>
          <a:prstGeom prst="flowChartExtract">
            <a:avLst/>
          </a:prstGeom>
          <a:solidFill>
            <a:srgbClr val="CCCC00"/>
          </a:solidFill>
          <a:ln w="28575">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US" altLang="en-US" sz="700">
                <a:solidFill>
                  <a:srgbClr val="000000"/>
                </a:solidFill>
                <a:latin typeface="Arial" pitchFamily="34" charset="0"/>
                <a:ea typeface="MS PGothic" pitchFamily="34" charset="-128"/>
                <a:cs typeface="Times New Roman" pitchFamily="18" charset="0"/>
              </a:rPr>
              <a:t>    </a:t>
            </a:r>
            <a:r>
              <a:rPr lang="en-US" altLang="en-US" sz="800">
                <a:solidFill>
                  <a:srgbClr val="000000"/>
                </a:solidFill>
                <a:latin typeface="Times New Roman" pitchFamily="18" charset="0"/>
                <a:ea typeface="MS PGothic" pitchFamily="34" charset="-128"/>
                <a:cs typeface="Times New Roman" pitchFamily="18" charset="0"/>
              </a:rPr>
              <a:t>Public Administration  in action </a:t>
            </a:r>
            <a:r>
              <a:rPr lang="en-US" altLang="en-US" sz="700">
                <a:solidFill>
                  <a:srgbClr val="FF3300"/>
                </a:solidFill>
                <a:latin typeface="Times New Roman" pitchFamily="18" charset="0"/>
                <a:ea typeface="MS PGothic" pitchFamily="34" charset="-128"/>
                <a:cs typeface="Times New Roman" pitchFamily="18" charset="0"/>
              </a:rPr>
              <a:t>Standards-Performance-Procedures-Systems-Processes (duties-responsibilities)</a:t>
            </a:r>
            <a:endParaRPr lang="en-US" altLang="en-US" sz="2000">
              <a:solidFill>
                <a:srgbClr val="000000"/>
              </a:solidFill>
              <a:latin typeface="Arial" pitchFamily="34" charset="0"/>
              <a:ea typeface="MS PGothic" pitchFamily="34" charset="-128"/>
              <a:cs typeface="Times New Roman" pitchFamily="18" charset="0"/>
            </a:endParaRPr>
          </a:p>
        </p:txBody>
      </p:sp>
      <p:sp>
        <p:nvSpPr>
          <p:cNvPr id="14" name="AutoShape 10"/>
          <p:cNvSpPr>
            <a:spLocks noChangeArrowheads="1"/>
          </p:cNvSpPr>
          <p:nvPr/>
        </p:nvSpPr>
        <p:spPr bwMode="auto">
          <a:xfrm>
            <a:off x="1105959" y="3996972"/>
            <a:ext cx="3443111" cy="860778"/>
          </a:xfrm>
          <a:prstGeom prst="flowChartExtract">
            <a:avLst/>
          </a:prstGeom>
          <a:solidFill>
            <a:srgbClr val="CCCC00"/>
          </a:solidFill>
          <a:ln w="28575">
            <a:solidFill>
              <a:srgbClr val="CC0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US" altLang="en-US" sz="1100" i="1">
                <a:solidFill>
                  <a:srgbClr val="FF3300"/>
                </a:solidFill>
                <a:latin typeface="Times New Roman" pitchFamily="18" charset="0"/>
                <a:ea typeface="MS PGothic" pitchFamily="34" charset="-128"/>
                <a:cs typeface="Times New Roman" pitchFamily="18" charset="0"/>
              </a:rPr>
              <a:t> </a:t>
            </a:r>
            <a:endParaRPr lang="en-US" altLang="en-US" sz="1100" b="0">
              <a:solidFill>
                <a:srgbClr val="000000"/>
              </a:solidFill>
              <a:latin typeface="Arial" pitchFamily="34" charset="0"/>
              <a:ea typeface="MS PGothic" pitchFamily="34" charset="-128"/>
              <a:cs typeface="Times New Roman" pitchFamily="18" charset="0"/>
            </a:endParaRPr>
          </a:p>
        </p:txBody>
      </p:sp>
      <p:sp>
        <p:nvSpPr>
          <p:cNvPr id="15" name="Rectangle 11"/>
          <p:cNvSpPr>
            <a:spLocks noChangeArrowheads="1"/>
          </p:cNvSpPr>
          <p:nvPr/>
        </p:nvSpPr>
        <p:spPr bwMode="auto">
          <a:xfrm>
            <a:off x="222250" y="3039181"/>
            <a:ext cx="5771444" cy="1488722"/>
          </a:xfrm>
          <a:prstGeom prst="rect">
            <a:avLst/>
          </a:prstGeom>
          <a:solidFill>
            <a:srgbClr val="FFFFFF"/>
          </a:solidFill>
          <a:ln w="28575">
            <a:solidFill>
              <a:srgbClr val="CC33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endParaRPr lang="en-GB" altLang="en-US" b="0">
              <a:solidFill>
                <a:srgbClr val="000000"/>
              </a:solidFill>
              <a:latin typeface="Arial" pitchFamily="34" charset="0"/>
              <a:ea typeface="MS PGothic" pitchFamily="34" charset="-128"/>
            </a:endParaRPr>
          </a:p>
        </p:txBody>
      </p:sp>
      <p:sp>
        <p:nvSpPr>
          <p:cNvPr id="16" name="Rectangle 12"/>
          <p:cNvSpPr>
            <a:spLocks noChangeArrowheads="1"/>
          </p:cNvSpPr>
          <p:nvPr/>
        </p:nvSpPr>
        <p:spPr bwMode="auto">
          <a:xfrm>
            <a:off x="4086931" y="3120320"/>
            <a:ext cx="1806222" cy="818444"/>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US" altLang="en-US" sz="900">
                <a:solidFill>
                  <a:srgbClr val="0000FF"/>
                </a:solidFill>
                <a:latin typeface="Arial" pitchFamily="34" charset="0"/>
                <a:ea typeface="MS PGothic" pitchFamily="34" charset="-128"/>
                <a:cs typeface="Times New Roman" pitchFamily="18" charset="0"/>
              </a:rPr>
              <a:t>Process Innovation: Multi-channel service delivery/ bridging digital divide for inclusion of vulnerable groups</a:t>
            </a:r>
            <a:endParaRPr lang="en-US" altLang="en-US" sz="900">
              <a:solidFill>
                <a:srgbClr val="000000"/>
              </a:solidFill>
              <a:latin typeface="Arial" pitchFamily="34" charset="0"/>
              <a:ea typeface="MS PGothic" pitchFamily="34" charset="-128"/>
              <a:cs typeface="Times New Roman" pitchFamily="18" charset="0"/>
            </a:endParaRPr>
          </a:p>
        </p:txBody>
      </p:sp>
      <p:sp>
        <p:nvSpPr>
          <p:cNvPr id="17" name="Rectangle 13"/>
          <p:cNvSpPr>
            <a:spLocks noChangeArrowheads="1"/>
          </p:cNvSpPr>
          <p:nvPr/>
        </p:nvSpPr>
        <p:spPr bwMode="auto">
          <a:xfrm>
            <a:off x="381000" y="3212042"/>
            <a:ext cx="2361848" cy="612069"/>
          </a:xfrm>
          <a:prstGeom prst="rect">
            <a:avLst/>
          </a:prstGeom>
          <a:solidFill>
            <a:srgbClr val="FFFFFF"/>
          </a:solidFill>
          <a:ln w="19050">
            <a:solidFill>
              <a:srgbClr val="CC33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900" i="1" dirty="0">
                <a:solidFill>
                  <a:srgbClr val="0000FF"/>
                </a:solidFill>
                <a:latin typeface="Arial" pitchFamily="34" charset="0"/>
                <a:ea typeface="MS PGothic" pitchFamily="34" charset="-128"/>
                <a:cs typeface="Times New Roman" pitchFamily="18" charset="0"/>
              </a:rPr>
              <a:t>Institutional and Organizational  Innovation: </a:t>
            </a:r>
          </a:p>
          <a:p>
            <a:pPr algn="ctr" eaLnBrk="0" fontAlgn="base" hangingPunct="0">
              <a:spcBef>
                <a:spcPct val="0"/>
              </a:spcBef>
              <a:spcAft>
                <a:spcPct val="0"/>
              </a:spcAft>
              <a:buFontTx/>
              <a:buNone/>
            </a:pPr>
            <a:r>
              <a:rPr lang="en-US" altLang="en-US" sz="900" i="1" dirty="0">
                <a:solidFill>
                  <a:srgbClr val="0000FF"/>
                </a:solidFill>
                <a:latin typeface="Arial" pitchFamily="34" charset="0"/>
                <a:ea typeface="MS PGothic" pitchFamily="34" charset="-128"/>
                <a:cs typeface="Times New Roman" pitchFamily="18" charset="0"/>
              </a:rPr>
              <a:t>Whole-of-government Approaches and Effective Vertical coordination</a:t>
            </a:r>
            <a:endParaRPr lang="en-US" altLang="en-US" sz="900" dirty="0">
              <a:solidFill>
                <a:srgbClr val="0000FF"/>
              </a:solidFill>
              <a:latin typeface="Arial" pitchFamily="34" charset="0"/>
              <a:ea typeface="MS PGothic" pitchFamily="34" charset="-128"/>
              <a:cs typeface="Times New Roman" pitchFamily="18" charset="0"/>
            </a:endParaRPr>
          </a:p>
        </p:txBody>
      </p:sp>
      <p:sp>
        <p:nvSpPr>
          <p:cNvPr id="18" name="Rectangle 15"/>
          <p:cNvSpPr>
            <a:spLocks noChangeArrowheads="1"/>
          </p:cNvSpPr>
          <p:nvPr/>
        </p:nvSpPr>
        <p:spPr bwMode="auto">
          <a:xfrm>
            <a:off x="2042584" y="4663722"/>
            <a:ext cx="1578681" cy="418042"/>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US" altLang="en-US" sz="700">
                <a:solidFill>
                  <a:srgbClr val="0000FF"/>
                </a:solidFill>
                <a:latin typeface="Arial" pitchFamily="34" charset="0"/>
                <a:ea typeface="MS PGothic" pitchFamily="34" charset="-128"/>
                <a:cs typeface="Times New Roman" pitchFamily="18" charset="0"/>
              </a:rPr>
              <a:t>Improved Knowledge Management</a:t>
            </a:r>
            <a:endParaRPr lang="en-US" altLang="en-US" sz="1200" b="0">
              <a:solidFill>
                <a:srgbClr val="000000"/>
              </a:solidFill>
              <a:latin typeface="Arial" pitchFamily="34" charset="0"/>
              <a:ea typeface="MS PGothic" pitchFamily="34" charset="-128"/>
              <a:cs typeface="Times New Roman" pitchFamily="18" charset="0"/>
            </a:endParaRPr>
          </a:p>
          <a:p>
            <a:pPr eaLnBrk="0" fontAlgn="base" hangingPunct="0">
              <a:spcBef>
                <a:spcPct val="0"/>
              </a:spcBef>
              <a:spcAft>
                <a:spcPct val="0"/>
              </a:spcAft>
              <a:buFontTx/>
              <a:buNone/>
            </a:pPr>
            <a:r>
              <a:rPr lang="en-US" altLang="en-US" sz="700">
                <a:solidFill>
                  <a:srgbClr val="0000FF"/>
                </a:solidFill>
                <a:latin typeface="Arial" pitchFamily="34" charset="0"/>
                <a:ea typeface="MS PGothic" pitchFamily="34" charset="-128"/>
                <a:cs typeface="Times New Roman" pitchFamily="18" charset="0"/>
              </a:rPr>
              <a:t>Info-Communication</a:t>
            </a:r>
            <a:endParaRPr lang="en-US" altLang="en-US" sz="2000" b="0">
              <a:solidFill>
                <a:srgbClr val="000000"/>
              </a:solidFill>
              <a:latin typeface="Arial" pitchFamily="34" charset="0"/>
              <a:ea typeface="MS PGothic" pitchFamily="34" charset="-128"/>
              <a:cs typeface="Times New Roman" pitchFamily="18" charset="0"/>
            </a:endParaRPr>
          </a:p>
        </p:txBody>
      </p:sp>
      <p:sp>
        <p:nvSpPr>
          <p:cNvPr id="19" name="Rectangle 16"/>
          <p:cNvSpPr>
            <a:spLocks noChangeArrowheads="1"/>
          </p:cNvSpPr>
          <p:nvPr/>
        </p:nvSpPr>
        <p:spPr bwMode="auto">
          <a:xfrm>
            <a:off x="4099278" y="4118682"/>
            <a:ext cx="1836209" cy="476250"/>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900" dirty="0">
                <a:solidFill>
                  <a:srgbClr val="0000FF"/>
                </a:solidFill>
                <a:latin typeface="Arial" pitchFamily="34" charset="0"/>
                <a:ea typeface="MS PGothic" pitchFamily="34" charset="-128"/>
                <a:cs typeface="Times New Roman" pitchFamily="18" charset="0"/>
              </a:rPr>
              <a:t>Environment &amp; Technology: Leveraging the potential of ICT, frontier technologies and mobilizing data</a:t>
            </a:r>
            <a:endParaRPr lang="en-US" altLang="en-US" sz="900" dirty="0">
              <a:solidFill>
                <a:srgbClr val="000000"/>
              </a:solidFill>
              <a:latin typeface="Arial" pitchFamily="34" charset="0"/>
              <a:ea typeface="MS PGothic" pitchFamily="34" charset="-128"/>
              <a:cs typeface="Times New Roman" pitchFamily="18" charset="0"/>
            </a:endParaRPr>
          </a:p>
        </p:txBody>
      </p:sp>
      <p:sp>
        <p:nvSpPr>
          <p:cNvPr id="20" name="Rectangle 17"/>
          <p:cNvSpPr>
            <a:spLocks noChangeArrowheads="1"/>
          </p:cNvSpPr>
          <p:nvPr/>
        </p:nvSpPr>
        <p:spPr bwMode="auto">
          <a:xfrm>
            <a:off x="372181" y="3877028"/>
            <a:ext cx="2370667" cy="594431"/>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US" altLang="en-US" sz="900" i="1">
                <a:solidFill>
                  <a:srgbClr val="0000FF"/>
                </a:solidFill>
                <a:latin typeface="Arial" pitchFamily="34" charset="0"/>
                <a:ea typeface="MS PGothic" pitchFamily="34" charset="-128"/>
                <a:cs typeface="Times New Roman" pitchFamily="18" charset="0"/>
              </a:rPr>
              <a:t>Innovative Mechanisms for citizen engagement in service delivery</a:t>
            </a:r>
            <a:endParaRPr lang="en-US" altLang="en-US" sz="900">
              <a:solidFill>
                <a:srgbClr val="000000"/>
              </a:solidFill>
              <a:latin typeface="Arial" pitchFamily="34" charset="0"/>
              <a:ea typeface="MS PGothic" pitchFamily="34" charset="-128"/>
              <a:cs typeface="Times New Roman" pitchFamily="18" charset="0"/>
            </a:endParaRPr>
          </a:p>
        </p:txBody>
      </p:sp>
      <p:sp>
        <p:nvSpPr>
          <p:cNvPr id="21" name="AutoShape 18"/>
          <p:cNvSpPr>
            <a:spLocks noChangeArrowheads="1"/>
          </p:cNvSpPr>
          <p:nvPr/>
        </p:nvSpPr>
        <p:spPr bwMode="auto">
          <a:xfrm>
            <a:off x="3802945" y="5570361"/>
            <a:ext cx="943681" cy="749653"/>
          </a:xfrm>
          <a:prstGeom prst="downArrowCallout">
            <a:avLst>
              <a:gd name="adj1" fmla="val 31471"/>
              <a:gd name="adj2" fmla="val 31471"/>
              <a:gd name="adj3" fmla="val 16667"/>
              <a:gd name="adj4" fmla="val 66667"/>
            </a:avLst>
          </a:prstGeom>
          <a:solidFill>
            <a:srgbClr val="FFFFFF"/>
          </a:solidFill>
          <a:ln w="6350">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700" b="0">
                <a:solidFill>
                  <a:srgbClr val="FF0000"/>
                </a:solidFill>
                <a:latin typeface="Times New Roman" pitchFamily="18" charset="0"/>
                <a:ea typeface="MS PGothic" pitchFamily="34" charset="-128"/>
                <a:cs typeface="Times New Roman" pitchFamily="18" charset="0"/>
              </a:rPr>
              <a:t>Public Good</a:t>
            </a:r>
            <a:endParaRPr lang="en-US" altLang="en-US" sz="1200" b="0">
              <a:solidFill>
                <a:srgbClr val="000000"/>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b="0">
                <a:solidFill>
                  <a:srgbClr val="FF0000"/>
                </a:solidFill>
                <a:latin typeface="Times New Roman" pitchFamily="18" charset="0"/>
                <a:ea typeface="MS PGothic" pitchFamily="34" charset="-128"/>
                <a:cs typeface="Times New Roman" pitchFamily="18" charset="0"/>
              </a:rPr>
              <a:t>Trust &amp; Legitimacy</a:t>
            </a:r>
            <a:endParaRPr lang="en-US" altLang="en-US" sz="2000" b="0">
              <a:solidFill>
                <a:srgbClr val="000000"/>
              </a:solidFill>
              <a:latin typeface="Arial" pitchFamily="34" charset="0"/>
              <a:ea typeface="MS PGothic" pitchFamily="34" charset="-128"/>
              <a:cs typeface="Times New Roman" pitchFamily="18" charset="0"/>
            </a:endParaRPr>
          </a:p>
        </p:txBody>
      </p:sp>
      <p:sp>
        <p:nvSpPr>
          <p:cNvPr id="22" name="AutoShape 19"/>
          <p:cNvSpPr>
            <a:spLocks noChangeArrowheads="1"/>
          </p:cNvSpPr>
          <p:nvPr/>
        </p:nvSpPr>
        <p:spPr bwMode="auto">
          <a:xfrm>
            <a:off x="2485320" y="5593292"/>
            <a:ext cx="1079500" cy="747889"/>
          </a:xfrm>
          <a:prstGeom prst="downArrowCallout">
            <a:avLst>
              <a:gd name="adj1" fmla="val 36085"/>
              <a:gd name="adj2" fmla="val 36085"/>
              <a:gd name="adj3" fmla="val 16667"/>
              <a:gd name="adj4" fmla="val 66667"/>
            </a:avLst>
          </a:prstGeom>
          <a:solidFill>
            <a:srgbClr val="CCFF99"/>
          </a:solidFill>
          <a:ln w="6350">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700">
                <a:solidFill>
                  <a:srgbClr val="008000"/>
                </a:solidFill>
                <a:latin typeface="Times New Roman" pitchFamily="18" charset="0"/>
                <a:ea typeface="MS PGothic" pitchFamily="34" charset="-128"/>
                <a:cs typeface="Times New Roman" pitchFamily="18" charset="0"/>
              </a:rPr>
              <a:t>Service Delivery</a:t>
            </a:r>
            <a:endParaRPr lang="en-US" altLang="en-US" sz="1200" b="0">
              <a:solidFill>
                <a:srgbClr val="008000"/>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b="0">
                <a:solidFill>
                  <a:srgbClr val="008000"/>
                </a:solidFill>
                <a:latin typeface="Times New Roman" pitchFamily="18" charset="0"/>
                <a:ea typeface="MS PGothic" pitchFamily="34" charset="-128"/>
                <a:cs typeface="Times New Roman" pitchFamily="18" charset="0"/>
              </a:rPr>
              <a:t>(Access-Quality-Responsiveness, Cost-effectiveness</a:t>
            </a:r>
            <a:r>
              <a:rPr lang="en-US" altLang="en-US" sz="800" b="0">
                <a:solidFill>
                  <a:srgbClr val="008000"/>
                </a:solidFill>
                <a:latin typeface="Arial" pitchFamily="34" charset="0"/>
                <a:ea typeface="MS PGothic" pitchFamily="34" charset="-128"/>
                <a:cs typeface="Times New Roman" pitchFamily="18" charset="0"/>
              </a:rPr>
              <a:t>)</a:t>
            </a:r>
            <a:endParaRPr lang="en-US" altLang="en-US" sz="2000" b="0">
              <a:solidFill>
                <a:srgbClr val="008000"/>
              </a:solidFill>
              <a:latin typeface="Arial" pitchFamily="34" charset="0"/>
              <a:ea typeface="MS PGothic" pitchFamily="34" charset="-128"/>
              <a:cs typeface="Times New Roman" pitchFamily="18" charset="0"/>
            </a:endParaRPr>
          </a:p>
        </p:txBody>
      </p:sp>
      <p:sp>
        <p:nvSpPr>
          <p:cNvPr id="23" name="AutoShape 20"/>
          <p:cNvSpPr>
            <a:spLocks noChangeArrowheads="1"/>
          </p:cNvSpPr>
          <p:nvPr/>
        </p:nvSpPr>
        <p:spPr bwMode="auto">
          <a:xfrm>
            <a:off x="1342320" y="5593293"/>
            <a:ext cx="943680" cy="737306"/>
          </a:xfrm>
          <a:prstGeom prst="downArrowCallout">
            <a:avLst>
              <a:gd name="adj1" fmla="val 31998"/>
              <a:gd name="adj2" fmla="val 31998"/>
              <a:gd name="adj3" fmla="val 16667"/>
              <a:gd name="adj4" fmla="val 66667"/>
            </a:avLst>
          </a:prstGeom>
          <a:solidFill>
            <a:srgbClr val="FFFFFF"/>
          </a:solidFill>
          <a:ln w="6350">
            <a:solidFill>
              <a:srgbClr val="339933"/>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700">
                <a:solidFill>
                  <a:srgbClr val="FF0000"/>
                </a:solidFill>
                <a:latin typeface="Times New Roman" pitchFamily="18" charset="0"/>
                <a:ea typeface="MS PGothic" pitchFamily="34" charset="-128"/>
                <a:cs typeface="Times New Roman" pitchFamily="18" charset="0"/>
              </a:rPr>
              <a:t>Monitoring</a:t>
            </a:r>
            <a:endParaRPr lang="en-US" altLang="en-US" sz="1200">
              <a:solidFill>
                <a:srgbClr val="000000"/>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a:solidFill>
                  <a:srgbClr val="FF0000"/>
                </a:solidFill>
                <a:latin typeface="Times New Roman" pitchFamily="18" charset="0"/>
                <a:ea typeface="MS PGothic" pitchFamily="34" charset="-128"/>
                <a:cs typeface="Times New Roman" pitchFamily="18" charset="0"/>
              </a:rPr>
              <a:t>Evaluation</a:t>
            </a:r>
            <a:endParaRPr lang="en-US" altLang="en-US" sz="1200">
              <a:solidFill>
                <a:srgbClr val="000000"/>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a:solidFill>
                  <a:srgbClr val="FF0000"/>
                </a:solidFill>
                <a:latin typeface="Times New Roman" pitchFamily="18" charset="0"/>
                <a:ea typeface="MS PGothic" pitchFamily="34" charset="-128"/>
                <a:cs typeface="Times New Roman" pitchFamily="18" charset="0"/>
              </a:rPr>
              <a:t>Accountability</a:t>
            </a:r>
            <a:endParaRPr lang="en-US" altLang="en-US" sz="2000">
              <a:solidFill>
                <a:srgbClr val="000000"/>
              </a:solidFill>
              <a:latin typeface="Arial" pitchFamily="34" charset="0"/>
              <a:ea typeface="MS PGothic" pitchFamily="34" charset="-128"/>
              <a:cs typeface="Times New Roman" pitchFamily="18" charset="0"/>
            </a:endParaRPr>
          </a:p>
        </p:txBody>
      </p:sp>
      <p:sp>
        <p:nvSpPr>
          <p:cNvPr id="24" name="Rectangle 21"/>
          <p:cNvSpPr>
            <a:spLocks noChangeArrowheads="1"/>
          </p:cNvSpPr>
          <p:nvPr/>
        </p:nvSpPr>
        <p:spPr bwMode="auto">
          <a:xfrm>
            <a:off x="1651000" y="6324600"/>
            <a:ext cx="3266722" cy="537987"/>
          </a:xfrm>
          <a:prstGeom prst="rect">
            <a:avLst/>
          </a:prstGeom>
          <a:solidFill>
            <a:srgbClr val="66CCFF"/>
          </a:solidFill>
          <a:ln w="38100">
            <a:solidFill>
              <a:srgbClr val="99CCF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700" dirty="0">
                <a:solidFill>
                  <a:srgbClr val="FFFFFF"/>
                </a:solidFill>
                <a:latin typeface="Arial" pitchFamily="34" charset="0"/>
                <a:ea typeface="MS PGothic" pitchFamily="34" charset="-128"/>
                <a:cs typeface="Times New Roman" pitchFamily="18" charset="0"/>
              </a:rPr>
              <a:t>-</a:t>
            </a:r>
            <a:r>
              <a:rPr lang="en-US" altLang="en-US" sz="1000" dirty="0">
                <a:solidFill>
                  <a:srgbClr val="FFFFFF"/>
                </a:solidFill>
                <a:latin typeface="Arial" pitchFamily="34" charset="0"/>
                <a:ea typeface="MS PGothic" pitchFamily="34" charset="-128"/>
                <a:cs typeface="Times New Roman" pitchFamily="18" charset="0"/>
              </a:rPr>
              <a:t>Sustainable </a:t>
            </a:r>
            <a:r>
              <a:rPr lang="en-US" altLang="en-US" sz="1100" dirty="0">
                <a:solidFill>
                  <a:srgbClr val="FFFFFF"/>
                </a:solidFill>
                <a:latin typeface="Arial" pitchFamily="34" charset="0"/>
                <a:ea typeface="MS PGothic" pitchFamily="34" charset="-128"/>
                <a:cs typeface="Times New Roman" pitchFamily="18" charset="0"/>
              </a:rPr>
              <a:t>Development-Prosperity and Enhanced Quality of Life of Citizens</a:t>
            </a:r>
            <a:endParaRPr lang="en-US" altLang="en-US" sz="1100" b="0" dirty="0">
              <a:solidFill>
                <a:srgbClr val="FFFFFF"/>
              </a:solidFill>
              <a:latin typeface="Arial" pitchFamily="34" charset="0"/>
              <a:ea typeface="MS PGothic" pitchFamily="34" charset="-128"/>
              <a:cs typeface="Times New Roman" pitchFamily="18" charset="0"/>
            </a:endParaRPr>
          </a:p>
        </p:txBody>
      </p:sp>
      <p:sp>
        <p:nvSpPr>
          <p:cNvPr id="25" name="Rectangle 22"/>
          <p:cNvSpPr>
            <a:spLocks noChangeArrowheads="1"/>
          </p:cNvSpPr>
          <p:nvPr/>
        </p:nvSpPr>
        <p:spPr bwMode="auto">
          <a:xfrm>
            <a:off x="0" y="1479904"/>
            <a:ext cx="1723320" cy="329874"/>
          </a:xfrm>
          <a:prstGeom prst="rect">
            <a:avLst/>
          </a:prstGeom>
          <a:solidFill>
            <a:srgbClr val="CCECFF"/>
          </a:solidFill>
          <a:ln w="9525">
            <a:solidFill>
              <a:srgbClr val="CCECF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1000">
                <a:solidFill>
                  <a:srgbClr val="CC00CC"/>
                </a:solidFill>
                <a:latin typeface="Calibri" pitchFamily="34" charset="0"/>
                <a:ea typeface="MS PGothic" pitchFamily="34" charset="-128"/>
                <a:cs typeface="Times New Roman" pitchFamily="18" charset="0"/>
              </a:rPr>
              <a:t>1. Context &amp; Situation Analysis</a:t>
            </a:r>
            <a:endParaRPr lang="en-US" altLang="en-US" sz="2000" b="0">
              <a:solidFill>
                <a:srgbClr val="CC00CC"/>
              </a:solidFill>
              <a:latin typeface="Arial" pitchFamily="34" charset="0"/>
              <a:ea typeface="MS PGothic" pitchFamily="34" charset="-128"/>
              <a:cs typeface="Times New Roman" pitchFamily="18" charset="0"/>
            </a:endParaRPr>
          </a:p>
        </p:txBody>
      </p:sp>
      <p:sp>
        <p:nvSpPr>
          <p:cNvPr id="26" name="Rectangle 23"/>
          <p:cNvSpPr>
            <a:spLocks noChangeArrowheads="1"/>
          </p:cNvSpPr>
          <p:nvPr/>
        </p:nvSpPr>
        <p:spPr bwMode="auto">
          <a:xfrm>
            <a:off x="4628444" y="1598083"/>
            <a:ext cx="1455209" cy="611717"/>
          </a:xfrm>
          <a:prstGeom prst="rect">
            <a:avLst/>
          </a:prstGeom>
          <a:solidFill>
            <a:srgbClr val="CCECFF"/>
          </a:solidFill>
          <a:ln w="9525">
            <a:solidFill>
              <a:srgbClr val="CCECF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1000" dirty="0">
                <a:solidFill>
                  <a:srgbClr val="CC00CC"/>
                </a:solidFill>
                <a:latin typeface="Calibri" pitchFamily="34" charset="0"/>
                <a:ea typeface="MS PGothic" pitchFamily="34" charset="-128"/>
                <a:cs typeface="Times New Roman" pitchFamily="18" charset="0"/>
              </a:rPr>
              <a:t>2. Future Envisioning</a:t>
            </a:r>
          </a:p>
          <a:p>
            <a:pPr algn="ctr" eaLnBrk="0" fontAlgn="base" hangingPunct="0">
              <a:spcBef>
                <a:spcPct val="0"/>
              </a:spcBef>
              <a:spcAft>
                <a:spcPct val="0"/>
              </a:spcAft>
              <a:buFontTx/>
              <a:buNone/>
            </a:pPr>
            <a:r>
              <a:rPr lang="en-US" altLang="en-US" sz="1000" b="0" dirty="0" err="1">
                <a:solidFill>
                  <a:srgbClr val="CC00CC"/>
                </a:solidFill>
                <a:latin typeface="Calibri" pitchFamily="34" charset="0"/>
                <a:ea typeface="MS PGothic" pitchFamily="34" charset="-128"/>
                <a:cs typeface="Times New Roman" pitchFamily="18" charset="0"/>
              </a:rPr>
              <a:t>Comittment</a:t>
            </a:r>
            <a:r>
              <a:rPr lang="en-US" altLang="en-US" sz="1000" b="0" dirty="0">
                <a:solidFill>
                  <a:srgbClr val="CC00CC"/>
                </a:solidFill>
                <a:latin typeface="Calibri" pitchFamily="34" charset="0"/>
                <a:ea typeface="MS PGothic" pitchFamily="34" charset="-128"/>
                <a:cs typeface="Times New Roman" pitchFamily="18" charset="0"/>
              </a:rPr>
              <a:t> to a nationally-owned long-term vision</a:t>
            </a:r>
            <a:endParaRPr lang="en-US" altLang="en-US" sz="2000" b="0" dirty="0">
              <a:solidFill>
                <a:srgbClr val="CC00CC"/>
              </a:solidFill>
              <a:latin typeface="Arial" pitchFamily="34" charset="0"/>
              <a:ea typeface="MS PGothic" pitchFamily="34" charset="-128"/>
              <a:cs typeface="Times New Roman" pitchFamily="18" charset="0"/>
            </a:endParaRPr>
          </a:p>
        </p:txBody>
      </p:sp>
      <p:sp>
        <p:nvSpPr>
          <p:cNvPr id="27" name="Rectangle 24"/>
          <p:cNvSpPr>
            <a:spLocks noChangeArrowheads="1"/>
          </p:cNvSpPr>
          <p:nvPr/>
        </p:nvSpPr>
        <p:spPr bwMode="auto">
          <a:xfrm>
            <a:off x="2495904" y="3949348"/>
            <a:ext cx="1541639" cy="698852"/>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US" altLang="en-US" sz="900" dirty="0">
                <a:solidFill>
                  <a:srgbClr val="0000FF"/>
                </a:solidFill>
                <a:latin typeface="Arial" pitchFamily="34" charset="0"/>
                <a:ea typeface="MS PGothic" pitchFamily="34" charset="-128"/>
                <a:cs typeface="Times New Roman" pitchFamily="18" charset="0"/>
              </a:rPr>
              <a:t>Transparency, integrity and accountability (open government data, audits on the SDGs, )</a:t>
            </a:r>
          </a:p>
        </p:txBody>
      </p:sp>
      <p:sp>
        <p:nvSpPr>
          <p:cNvPr id="28" name="Rectangle 25"/>
          <p:cNvSpPr>
            <a:spLocks noChangeArrowheads="1"/>
          </p:cNvSpPr>
          <p:nvPr/>
        </p:nvSpPr>
        <p:spPr bwMode="auto">
          <a:xfrm>
            <a:off x="2756959" y="3123849"/>
            <a:ext cx="1273528" cy="777874"/>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n-GB" altLang="en-US" sz="900">
                <a:solidFill>
                  <a:srgbClr val="0000FF"/>
                </a:solidFill>
                <a:latin typeface="Arial" pitchFamily="34" charset="0"/>
                <a:ea typeface="MS PGothic" pitchFamily="34" charset="-128"/>
                <a:cs typeface="Times New Roman" pitchFamily="18" charset="0"/>
              </a:rPr>
              <a:t>Innovative transformation of leadership and public officials capacity</a:t>
            </a:r>
          </a:p>
        </p:txBody>
      </p:sp>
      <p:sp>
        <p:nvSpPr>
          <p:cNvPr id="29" name="Rectangle 26"/>
          <p:cNvSpPr>
            <a:spLocks noChangeArrowheads="1"/>
          </p:cNvSpPr>
          <p:nvPr/>
        </p:nvSpPr>
        <p:spPr bwMode="auto">
          <a:xfrm>
            <a:off x="114654" y="6408207"/>
            <a:ext cx="1270000" cy="379237"/>
          </a:xfrm>
          <a:prstGeom prst="rect">
            <a:avLst/>
          </a:prstGeom>
          <a:solidFill>
            <a:srgbClr val="FFFFFF"/>
          </a:solidFill>
          <a:ln w="9525">
            <a:solidFill>
              <a:srgbClr val="F1450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s-ES_tradnl" altLang="en-US" sz="1300" dirty="0">
                <a:solidFill>
                  <a:srgbClr val="FF0000"/>
                </a:solidFill>
                <a:latin typeface="Arial" pitchFamily="34" charset="0"/>
                <a:ea typeface="MS PGothic" pitchFamily="34" charset="-128"/>
              </a:rPr>
              <a:t>INCLUSION</a:t>
            </a:r>
          </a:p>
        </p:txBody>
      </p:sp>
      <p:sp>
        <p:nvSpPr>
          <p:cNvPr id="30" name="Rectangle 27"/>
          <p:cNvSpPr>
            <a:spLocks noChangeArrowheads="1"/>
          </p:cNvSpPr>
          <p:nvPr/>
        </p:nvSpPr>
        <p:spPr bwMode="auto">
          <a:xfrm>
            <a:off x="5178639" y="6295320"/>
            <a:ext cx="1425361" cy="379236"/>
          </a:xfrm>
          <a:prstGeom prst="rect">
            <a:avLst/>
          </a:prstGeom>
          <a:solidFill>
            <a:srgbClr val="FFFFFF"/>
          </a:solidFill>
          <a:ln w="9525">
            <a:solidFill>
              <a:srgbClr val="F1450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r>
              <a:rPr lang="es-ES_tradnl" altLang="en-US" sz="1300" dirty="0">
                <a:solidFill>
                  <a:srgbClr val="FF0000"/>
                </a:solidFill>
                <a:latin typeface="Arial" pitchFamily="34" charset="0"/>
                <a:ea typeface="MS PGothic" pitchFamily="34" charset="-128"/>
              </a:rPr>
              <a:t>INTEGRATION</a:t>
            </a:r>
          </a:p>
        </p:txBody>
      </p:sp>
      <p:sp>
        <p:nvSpPr>
          <p:cNvPr id="31" name="Rectangle 28"/>
          <p:cNvSpPr>
            <a:spLocks noChangeArrowheads="1"/>
          </p:cNvSpPr>
          <p:nvPr/>
        </p:nvSpPr>
        <p:spPr bwMode="auto">
          <a:xfrm>
            <a:off x="1723320" y="4737806"/>
            <a:ext cx="2286000" cy="379237"/>
          </a:xfrm>
          <a:prstGeom prst="rect">
            <a:avLst/>
          </a:prstGeom>
          <a:solidFill>
            <a:srgbClr val="CCECFF"/>
          </a:solidFill>
          <a:ln w="6350">
            <a:solidFill>
              <a:srgbClr val="F1450F"/>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1000">
                <a:solidFill>
                  <a:srgbClr val="CC00CC"/>
                </a:solidFill>
                <a:latin typeface="Calibri" pitchFamily="34" charset="0"/>
                <a:ea typeface="MS PGothic" pitchFamily="34" charset="-128"/>
                <a:cs typeface="Times New Roman" pitchFamily="18" charset="0"/>
              </a:rPr>
              <a:t>4. Implementation - Action</a:t>
            </a:r>
            <a:endParaRPr lang="en-US" altLang="en-US" sz="1200" b="0">
              <a:solidFill>
                <a:srgbClr val="CC00CC"/>
              </a:solidFill>
              <a:latin typeface="Arial" pitchFamily="34" charset="0"/>
              <a:ea typeface="MS PGothic" pitchFamily="34" charset="-128"/>
              <a:cs typeface="Times New Roman" pitchFamily="18" charset="0"/>
            </a:endParaRPr>
          </a:p>
          <a:p>
            <a:pPr algn="ctr" eaLnBrk="0" fontAlgn="base" hangingPunct="0">
              <a:spcBef>
                <a:spcPct val="0"/>
              </a:spcBef>
              <a:spcAft>
                <a:spcPct val="0"/>
              </a:spcAft>
              <a:buFontTx/>
              <a:buNone/>
            </a:pPr>
            <a:r>
              <a:rPr lang="en-US" altLang="en-US" sz="700" i="1">
                <a:solidFill>
                  <a:srgbClr val="FF3300"/>
                </a:solidFill>
                <a:latin typeface="Times New Roman" pitchFamily="18" charset="0"/>
                <a:ea typeface="MS PGothic" pitchFamily="34" charset="-128"/>
                <a:cs typeface="Times New Roman" pitchFamily="18" charset="0"/>
              </a:rPr>
              <a:t>Programmes –Projects- Initiatives-Decisions</a:t>
            </a:r>
            <a:endParaRPr lang="en-US" altLang="en-US" sz="1200">
              <a:solidFill>
                <a:srgbClr val="FF3300"/>
              </a:solidFill>
              <a:latin typeface="Arial" pitchFamily="34" charset="0"/>
              <a:ea typeface="MS PGothic" pitchFamily="34" charset="-128"/>
              <a:cs typeface="Times New Roman" pitchFamily="18" charset="0"/>
            </a:endParaRPr>
          </a:p>
          <a:p>
            <a:pPr eaLnBrk="0" fontAlgn="base" hangingPunct="0">
              <a:spcBef>
                <a:spcPct val="0"/>
              </a:spcBef>
              <a:spcAft>
                <a:spcPct val="0"/>
              </a:spcAft>
              <a:buFontTx/>
              <a:buNone/>
            </a:pPr>
            <a:endParaRPr lang="en-US" altLang="en-US" sz="2000" b="0">
              <a:solidFill>
                <a:srgbClr val="000000"/>
              </a:solidFill>
              <a:latin typeface="Arial" pitchFamily="34" charset="0"/>
              <a:ea typeface="MS PGothic" pitchFamily="34" charset="-128"/>
              <a:cs typeface="Times New Roman" pitchFamily="18" charset="0"/>
            </a:endParaRPr>
          </a:p>
        </p:txBody>
      </p:sp>
      <p:sp>
        <p:nvSpPr>
          <p:cNvPr id="32" name="Rectangle 30"/>
          <p:cNvSpPr>
            <a:spLocks noChangeArrowheads="1"/>
          </p:cNvSpPr>
          <p:nvPr/>
        </p:nvSpPr>
        <p:spPr bwMode="auto">
          <a:xfrm>
            <a:off x="229306" y="-246849"/>
            <a:ext cx="205182" cy="564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599" tIns="50799" rIns="101599" bIns="50799" anchor="ctr">
            <a:spAutoFit/>
          </a:bodyPr>
          <a:lstStyle/>
          <a:p>
            <a:pPr eaLnBrk="0" fontAlgn="base" hangingPunct="0">
              <a:spcBef>
                <a:spcPct val="0"/>
              </a:spcBef>
              <a:spcAft>
                <a:spcPct val="0"/>
              </a:spcAft>
              <a:defRPr/>
            </a:pPr>
            <a:endParaRPr lang="en-GB">
              <a:solidFill>
                <a:srgbClr val="000000"/>
              </a:solidFill>
              <a:latin typeface="Arial" charset="0"/>
              <a:ea typeface="MS PGothic" charset="0"/>
              <a:cs typeface="MS PGothic" charset="0"/>
            </a:endParaRPr>
          </a:p>
        </p:txBody>
      </p:sp>
      <p:sp>
        <p:nvSpPr>
          <p:cNvPr id="33" name="Rectangle 31"/>
          <p:cNvSpPr>
            <a:spLocks noChangeArrowheads="1"/>
          </p:cNvSpPr>
          <p:nvPr/>
        </p:nvSpPr>
        <p:spPr bwMode="auto">
          <a:xfrm>
            <a:off x="229306" y="-246849"/>
            <a:ext cx="205182" cy="564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599" tIns="50799" rIns="101599" bIns="50799" anchor="ctr">
            <a:spAutoFit/>
          </a:bodyPr>
          <a:lstStyle/>
          <a:p>
            <a:pPr eaLnBrk="0" fontAlgn="base" hangingPunct="0">
              <a:spcBef>
                <a:spcPct val="0"/>
              </a:spcBef>
              <a:spcAft>
                <a:spcPct val="0"/>
              </a:spcAft>
              <a:defRPr/>
            </a:pPr>
            <a:endParaRPr lang="en-GB">
              <a:solidFill>
                <a:srgbClr val="000000"/>
              </a:solidFill>
              <a:latin typeface="Arial" charset="0"/>
              <a:ea typeface="MS PGothic" charset="0"/>
              <a:cs typeface="MS PGothic" charset="0"/>
            </a:endParaRPr>
          </a:p>
        </p:txBody>
      </p:sp>
      <p:sp>
        <p:nvSpPr>
          <p:cNvPr id="34" name="Rectangle 32"/>
          <p:cNvSpPr>
            <a:spLocks noChangeArrowheads="1"/>
          </p:cNvSpPr>
          <p:nvPr/>
        </p:nvSpPr>
        <p:spPr bwMode="auto">
          <a:xfrm>
            <a:off x="0" y="838200"/>
            <a:ext cx="1676400" cy="297392"/>
          </a:xfrm>
          <a:prstGeom prst="rect">
            <a:avLst/>
          </a:prstGeom>
          <a:noFill/>
          <a:ln w="9525">
            <a:solidFill>
              <a:srgbClr val="F1450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wrap="none" lIns="101599" tIns="50799" rIns="101599" bIns="50799" anchor="ctr"/>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1300" dirty="0">
                <a:solidFill>
                  <a:srgbClr val="FF0000"/>
                </a:solidFill>
                <a:latin typeface="Arial" pitchFamily="34" charset="0"/>
                <a:ea typeface="MS PGothic" pitchFamily="34" charset="-128"/>
              </a:rPr>
              <a:t>TRANSFORMATION</a:t>
            </a:r>
            <a:endParaRPr lang="en-GB" altLang="en-US" sz="1300" dirty="0">
              <a:solidFill>
                <a:srgbClr val="FF0000"/>
              </a:solidFill>
              <a:latin typeface="Arial" pitchFamily="34" charset="0"/>
              <a:ea typeface="MS PGothic" pitchFamily="34" charset="-128"/>
            </a:endParaRPr>
          </a:p>
        </p:txBody>
      </p:sp>
      <p:sp>
        <p:nvSpPr>
          <p:cNvPr id="35" name="Rectangle 33"/>
          <p:cNvSpPr>
            <a:spLocks noChangeArrowheads="1"/>
          </p:cNvSpPr>
          <p:nvPr/>
        </p:nvSpPr>
        <p:spPr bwMode="auto">
          <a:xfrm rot="10800000" flipV="1">
            <a:off x="5058832" y="952500"/>
            <a:ext cx="2078567" cy="342900"/>
          </a:xfrm>
          <a:prstGeom prst="rect">
            <a:avLst/>
          </a:prstGeom>
          <a:noFill/>
          <a:ln w="9525">
            <a:solidFill>
              <a:srgbClr val="F1450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wrap="none" lIns="101599" tIns="50799" rIns="101599" bIns="50799" anchor="ctr"/>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1300" dirty="0">
                <a:solidFill>
                  <a:srgbClr val="FF0000"/>
                </a:solidFill>
                <a:latin typeface="Arial" pitchFamily="34" charset="0"/>
                <a:ea typeface="MS PGothic" pitchFamily="34" charset="-128"/>
              </a:rPr>
              <a:t>LEAVE NO ONE BEHIND</a:t>
            </a:r>
            <a:endParaRPr lang="en-GB" altLang="en-US" sz="1300" dirty="0">
              <a:solidFill>
                <a:srgbClr val="FF0000"/>
              </a:solidFill>
              <a:latin typeface="Arial" pitchFamily="34" charset="0"/>
              <a:ea typeface="MS PGothic" pitchFamily="34" charset="-128"/>
            </a:endParaRPr>
          </a:p>
        </p:txBody>
      </p:sp>
      <p:sp>
        <p:nvSpPr>
          <p:cNvPr id="36" name="Rectangle 34"/>
          <p:cNvSpPr>
            <a:spLocks noChangeArrowheads="1"/>
          </p:cNvSpPr>
          <p:nvPr/>
        </p:nvSpPr>
        <p:spPr bwMode="auto">
          <a:xfrm>
            <a:off x="7810500" y="857251"/>
            <a:ext cx="4113389" cy="5852252"/>
          </a:xfrm>
          <a:prstGeom prst="rect">
            <a:avLst/>
          </a:prstGeom>
          <a:solidFill>
            <a:schemeClr val="accent1"/>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599" tIns="50799" rIns="101599" bIns="50799"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defRPr/>
            </a:pPr>
            <a:endParaRPr lang="en-US" altLang="en-US" sz="1600" b="1" dirty="0">
              <a:solidFill>
                <a:srgbClr val="FF6600"/>
              </a:solidFill>
            </a:endParaRPr>
          </a:p>
          <a:p>
            <a:pPr eaLnBrk="0" fontAlgn="base" hangingPunct="0">
              <a:spcBef>
                <a:spcPct val="0"/>
              </a:spcBef>
              <a:spcAft>
                <a:spcPct val="0"/>
              </a:spcAft>
              <a:defRPr/>
            </a:pPr>
            <a:r>
              <a:rPr lang="en-US" altLang="en-US" sz="1600" b="1" dirty="0">
                <a:solidFill>
                  <a:srgbClr val="FF6600"/>
                </a:solidFill>
              </a:rPr>
              <a:t>A Holistic Approach: </a:t>
            </a:r>
          </a:p>
          <a:p>
            <a:pPr eaLnBrk="0" fontAlgn="base" hangingPunct="0">
              <a:spcBef>
                <a:spcPct val="0"/>
              </a:spcBef>
              <a:spcAft>
                <a:spcPct val="0"/>
              </a:spcAft>
              <a:defRPr/>
            </a:pPr>
            <a:r>
              <a:rPr lang="en-US" altLang="en-US" sz="1600" b="1" dirty="0">
                <a:solidFill>
                  <a:srgbClr val="FF6600"/>
                </a:solidFill>
              </a:rPr>
              <a:t>WHAT and WHY?</a:t>
            </a:r>
          </a:p>
          <a:p>
            <a:pPr eaLnBrk="0" fontAlgn="base" hangingPunct="0">
              <a:spcBef>
                <a:spcPct val="0"/>
              </a:spcBef>
              <a:spcAft>
                <a:spcPct val="0"/>
              </a:spcAft>
              <a:defRPr/>
            </a:pPr>
            <a:endParaRPr lang="en-US" altLang="en-US" sz="1300" dirty="0">
              <a:solidFill>
                <a:srgbClr val="3366FF"/>
              </a:solidFill>
            </a:endParaRPr>
          </a:p>
          <a:p>
            <a:pPr marL="253997" indent="-253997">
              <a:buAutoNum type="arabicParenBoth"/>
              <a:defRPr/>
            </a:pPr>
            <a:r>
              <a:rPr lang="en-US" altLang="en-US" sz="1300" dirty="0"/>
              <a:t>Given that challenges are cross-</a:t>
            </a:r>
          </a:p>
          <a:p>
            <a:pPr marL="253997" indent="-253997">
              <a:defRPr/>
            </a:pPr>
            <a:r>
              <a:rPr lang="en-US" altLang="en-US" sz="1300" dirty="0"/>
              <a:t>cutting and require holistic responses, </a:t>
            </a:r>
          </a:p>
          <a:p>
            <a:pPr marL="253997" indent="-253997">
              <a:defRPr/>
            </a:pPr>
            <a:r>
              <a:rPr lang="en-US" altLang="en-US" sz="1300" dirty="0"/>
              <a:t>innovation should not only be seen as a </a:t>
            </a:r>
          </a:p>
          <a:p>
            <a:pPr marL="253997" indent="-253997">
              <a:defRPr/>
            </a:pPr>
            <a:r>
              <a:rPr lang="en-US" altLang="en-US" sz="1300" dirty="0"/>
              <a:t>single practice, but as a process to transform </a:t>
            </a:r>
          </a:p>
          <a:p>
            <a:pPr eaLnBrk="0" fontAlgn="base" hangingPunct="0">
              <a:spcBef>
                <a:spcPct val="0"/>
              </a:spcBef>
              <a:spcAft>
                <a:spcPct val="0"/>
              </a:spcAft>
              <a:defRPr/>
            </a:pPr>
            <a:r>
              <a:rPr lang="en-US" altLang="en-US" sz="1300" dirty="0"/>
              <a:t>government to better respond to its </a:t>
            </a:r>
          </a:p>
          <a:p>
            <a:pPr eaLnBrk="0" fontAlgn="base" hangingPunct="0">
              <a:spcBef>
                <a:spcPct val="0"/>
              </a:spcBef>
              <a:spcAft>
                <a:spcPct val="0"/>
              </a:spcAft>
              <a:defRPr/>
            </a:pPr>
            <a:r>
              <a:rPr lang="en-US" altLang="en-US" sz="1300" dirty="0"/>
              <a:t>citizens’ needs and aspirations. </a:t>
            </a:r>
          </a:p>
          <a:p>
            <a:pPr eaLnBrk="0" fontAlgn="base" hangingPunct="0">
              <a:spcBef>
                <a:spcPct val="0"/>
              </a:spcBef>
              <a:spcAft>
                <a:spcPct val="0"/>
              </a:spcAft>
              <a:defRPr/>
            </a:pPr>
            <a:endParaRPr lang="en-US" altLang="en-US" sz="1300" dirty="0"/>
          </a:p>
          <a:p>
            <a:pPr eaLnBrk="0" fontAlgn="base" hangingPunct="0">
              <a:spcBef>
                <a:spcPct val="0"/>
              </a:spcBef>
              <a:spcAft>
                <a:spcPct val="0"/>
              </a:spcAft>
              <a:defRPr/>
            </a:pPr>
            <a:r>
              <a:rPr lang="en-US" altLang="en-US" sz="1300" dirty="0"/>
              <a:t>(2) In this sense, innovation can be defined </a:t>
            </a:r>
          </a:p>
          <a:p>
            <a:pPr eaLnBrk="0" fontAlgn="base" hangingPunct="0">
              <a:spcBef>
                <a:spcPct val="0"/>
              </a:spcBef>
              <a:spcAft>
                <a:spcPct val="0"/>
              </a:spcAft>
              <a:defRPr/>
            </a:pPr>
            <a:r>
              <a:rPr lang="en-US" altLang="en-US" sz="1300" dirty="0"/>
              <a:t>and measured in terms of quality and degrees </a:t>
            </a:r>
          </a:p>
          <a:p>
            <a:pPr eaLnBrk="0" fontAlgn="base" hangingPunct="0">
              <a:spcBef>
                <a:spcPct val="0"/>
              </a:spcBef>
              <a:spcAft>
                <a:spcPct val="0"/>
              </a:spcAft>
              <a:defRPr/>
            </a:pPr>
            <a:r>
              <a:rPr lang="en-US" altLang="en-US" sz="1300" dirty="0"/>
              <a:t>of transformation in relation to context </a:t>
            </a:r>
          </a:p>
          <a:p>
            <a:pPr eaLnBrk="0" fontAlgn="base" hangingPunct="0">
              <a:spcBef>
                <a:spcPct val="0"/>
              </a:spcBef>
              <a:spcAft>
                <a:spcPct val="0"/>
              </a:spcAft>
              <a:defRPr/>
            </a:pPr>
            <a:r>
              <a:rPr lang="en-US" altLang="en-US" sz="1300" dirty="0"/>
              <a:t>specific sustainable development goals and </a:t>
            </a:r>
          </a:p>
          <a:p>
            <a:pPr eaLnBrk="0" fontAlgn="base" hangingPunct="0">
              <a:spcBef>
                <a:spcPct val="0"/>
              </a:spcBef>
              <a:spcAft>
                <a:spcPct val="0"/>
              </a:spcAft>
              <a:defRPr/>
            </a:pPr>
            <a:r>
              <a:rPr lang="en-US" altLang="en-US" sz="1300" dirty="0"/>
              <a:t>citizens’ aspirations. </a:t>
            </a:r>
          </a:p>
          <a:p>
            <a:pPr eaLnBrk="0" fontAlgn="base" hangingPunct="0">
              <a:spcBef>
                <a:spcPct val="0"/>
              </a:spcBef>
              <a:spcAft>
                <a:spcPct val="0"/>
              </a:spcAft>
              <a:defRPr/>
            </a:pPr>
            <a:endParaRPr lang="en-US" altLang="en-US" sz="1300" dirty="0"/>
          </a:p>
          <a:p>
            <a:pPr eaLnBrk="0" fontAlgn="base" hangingPunct="0">
              <a:spcBef>
                <a:spcPct val="0"/>
              </a:spcBef>
              <a:spcAft>
                <a:spcPct val="0"/>
              </a:spcAft>
              <a:defRPr/>
            </a:pPr>
            <a:r>
              <a:rPr lang="en-US" altLang="en-US" sz="1300" dirty="0"/>
              <a:t>(3) It is, therefore, essential to address in </a:t>
            </a:r>
          </a:p>
          <a:p>
            <a:pPr eaLnBrk="0" fontAlgn="base" hangingPunct="0">
              <a:spcBef>
                <a:spcPct val="0"/>
              </a:spcBef>
              <a:spcAft>
                <a:spcPct val="0"/>
              </a:spcAft>
              <a:defRPr/>
            </a:pPr>
            <a:r>
              <a:rPr lang="en-US" altLang="en-US" sz="1300" dirty="0"/>
              <a:t>an integrated and holistic manner </a:t>
            </a:r>
          </a:p>
          <a:p>
            <a:pPr eaLnBrk="0" fontAlgn="base" hangingPunct="0">
              <a:spcBef>
                <a:spcPct val="0"/>
              </a:spcBef>
              <a:spcAft>
                <a:spcPct val="0"/>
              </a:spcAft>
              <a:defRPr/>
            </a:pPr>
            <a:r>
              <a:rPr lang="en-US" altLang="en-US" sz="1300" dirty="0"/>
              <a:t>strengthening institutional frameworks, </a:t>
            </a:r>
          </a:p>
          <a:p>
            <a:pPr eaLnBrk="0" fontAlgn="base" hangingPunct="0">
              <a:spcBef>
                <a:spcPct val="0"/>
              </a:spcBef>
              <a:spcAft>
                <a:spcPct val="0"/>
              </a:spcAft>
              <a:defRPr/>
            </a:pPr>
            <a:r>
              <a:rPr lang="en-US" altLang="en-US" sz="1300" dirty="0"/>
              <a:t>processes and mechanisms, leadership</a:t>
            </a:r>
          </a:p>
          <a:p>
            <a:pPr eaLnBrk="0" fontAlgn="base" hangingPunct="0">
              <a:spcBef>
                <a:spcPct val="0"/>
              </a:spcBef>
              <a:spcAft>
                <a:spcPct val="0"/>
              </a:spcAft>
              <a:defRPr/>
            </a:pPr>
            <a:r>
              <a:rPr lang="en-US" altLang="en-US" sz="1300" dirty="0"/>
              <a:t>and HR capacities, ICT development </a:t>
            </a:r>
          </a:p>
          <a:p>
            <a:pPr eaLnBrk="0" fontAlgn="base" hangingPunct="0">
              <a:spcBef>
                <a:spcPct val="0"/>
              </a:spcBef>
              <a:spcAft>
                <a:spcPct val="0"/>
              </a:spcAft>
              <a:defRPr/>
            </a:pPr>
            <a:r>
              <a:rPr lang="en-US" altLang="en-US" sz="1300" dirty="0"/>
              <a:t>and knowledge sharing, innovative </a:t>
            </a:r>
          </a:p>
          <a:p>
            <a:pPr eaLnBrk="0" fontAlgn="base" hangingPunct="0">
              <a:spcBef>
                <a:spcPct val="0"/>
              </a:spcBef>
              <a:spcAft>
                <a:spcPct val="0"/>
              </a:spcAft>
              <a:defRPr/>
            </a:pPr>
            <a:r>
              <a:rPr lang="en-US" altLang="en-US" sz="1300" dirty="0"/>
              <a:t>channels to engage citizens and partners </a:t>
            </a:r>
          </a:p>
          <a:p>
            <a:pPr eaLnBrk="0" fontAlgn="base" hangingPunct="0">
              <a:spcBef>
                <a:spcPct val="0"/>
              </a:spcBef>
              <a:spcAft>
                <a:spcPct val="0"/>
              </a:spcAft>
              <a:defRPr/>
            </a:pPr>
            <a:r>
              <a:rPr lang="en-US" altLang="en-US" sz="1300" dirty="0"/>
              <a:t>to deliver services equitably and effectively.</a:t>
            </a:r>
          </a:p>
          <a:p>
            <a:pPr eaLnBrk="0" fontAlgn="base" hangingPunct="0">
              <a:spcBef>
                <a:spcPct val="0"/>
              </a:spcBef>
              <a:spcAft>
                <a:spcPct val="0"/>
              </a:spcAft>
              <a:defRPr/>
            </a:pPr>
            <a:r>
              <a:rPr lang="en-US" altLang="en-US" sz="1600" dirty="0">
                <a:solidFill>
                  <a:srgbClr val="3366FF"/>
                </a:solidFill>
              </a:rPr>
              <a:t>. </a:t>
            </a:r>
            <a:endParaRPr lang="en-GB" altLang="en-US" sz="1600" dirty="0">
              <a:solidFill>
                <a:srgbClr val="3366FF"/>
              </a:solidFill>
            </a:endParaRPr>
          </a:p>
        </p:txBody>
      </p:sp>
      <p:sp>
        <p:nvSpPr>
          <p:cNvPr id="37" name="Line 36"/>
          <p:cNvSpPr>
            <a:spLocks noChangeShapeType="1"/>
          </p:cNvSpPr>
          <p:nvPr/>
        </p:nvSpPr>
        <p:spPr bwMode="auto">
          <a:xfrm flipV="1">
            <a:off x="2074333" y="1524000"/>
            <a:ext cx="381000" cy="239889"/>
          </a:xfrm>
          <a:prstGeom prst="line">
            <a:avLst/>
          </a:prstGeom>
          <a:noFill/>
          <a:ln w="19050">
            <a:solidFill>
              <a:srgbClr val="F1450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1599" tIns="50799" rIns="101599" bIns="50799"/>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38" name="Line 41"/>
          <p:cNvSpPr>
            <a:spLocks noChangeShapeType="1"/>
          </p:cNvSpPr>
          <p:nvPr/>
        </p:nvSpPr>
        <p:spPr bwMode="auto">
          <a:xfrm flipH="1" flipV="1">
            <a:off x="3323166" y="1516944"/>
            <a:ext cx="324556" cy="388056"/>
          </a:xfrm>
          <a:prstGeom prst="line">
            <a:avLst/>
          </a:prstGeom>
          <a:noFill/>
          <a:ln w="19050">
            <a:solidFill>
              <a:srgbClr val="F1450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1599" tIns="50799" rIns="101599" bIns="50799"/>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39" name="Line 43"/>
          <p:cNvSpPr>
            <a:spLocks noChangeShapeType="1"/>
          </p:cNvSpPr>
          <p:nvPr/>
        </p:nvSpPr>
        <p:spPr bwMode="auto">
          <a:xfrm flipH="1">
            <a:off x="2928055" y="2250722"/>
            <a:ext cx="7056" cy="430389"/>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1599" tIns="50799" rIns="101599" bIns="50799"/>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40" name="Line 51"/>
          <p:cNvSpPr>
            <a:spLocks noChangeShapeType="1"/>
          </p:cNvSpPr>
          <p:nvPr/>
        </p:nvSpPr>
        <p:spPr bwMode="auto">
          <a:xfrm flipH="1" flipV="1">
            <a:off x="3280834" y="1467555"/>
            <a:ext cx="1312333" cy="19755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1599" tIns="50799" rIns="101599" bIns="50799"/>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41" name="Line 52"/>
          <p:cNvSpPr>
            <a:spLocks noChangeShapeType="1"/>
          </p:cNvSpPr>
          <p:nvPr/>
        </p:nvSpPr>
        <p:spPr bwMode="auto">
          <a:xfrm flipH="1">
            <a:off x="2963333" y="4543778"/>
            <a:ext cx="0" cy="28222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1599" tIns="50799" rIns="101599" bIns="50799"/>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42" name="AutoShape 53"/>
          <p:cNvSpPr>
            <a:spLocks noChangeArrowheads="1"/>
          </p:cNvSpPr>
          <p:nvPr/>
        </p:nvSpPr>
        <p:spPr bwMode="auto">
          <a:xfrm>
            <a:off x="1284111" y="3111500"/>
            <a:ext cx="1418167" cy="105833"/>
          </a:xfrm>
          <a:custGeom>
            <a:avLst/>
            <a:gdLst>
              <a:gd name="T0" fmla="*/ 2147483647 w 21600"/>
              <a:gd name="T1" fmla="*/ 0 h 21600"/>
              <a:gd name="T2" fmla="*/ 2147483647 w 21600"/>
              <a:gd name="T3" fmla="*/ 1042538 h 21600"/>
              <a:gd name="T4" fmla="*/ 667867451 w 21600"/>
              <a:gd name="T5" fmla="*/ 1852198 h 21600"/>
              <a:gd name="T6" fmla="*/ 2147483647 w 21600"/>
              <a:gd name="T7" fmla="*/ 52127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43" name="AutoShape 55"/>
          <p:cNvSpPr>
            <a:spLocks noChangeArrowheads="1"/>
          </p:cNvSpPr>
          <p:nvPr/>
        </p:nvSpPr>
        <p:spPr bwMode="auto">
          <a:xfrm flipV="1">
            <a:off x="1093611" y="4254500"/>
            <a:ext cx="1467556" cy="112889"/>
          </a:xfrm>
          <a:custGeom>
            <a:avLst/>
            <a:gdLst>
              <a:gd name="T0" fmla="*/ 2147483647 w 21600"/>
              <a:gd name="T1" fmla="*/ 0 h 21600"/>
              <a:gd name="T2" fmla="*/ 2147483647 w 21600"/>
              <a:gd name="T3" fmla="*/ 1265273 h 21600"/>
              <a:gd name="T4" fmla="*/ 740105449 w 21600"/>
              <a:gd name="T5" fmla="*/ 2247881 h 21600"/>
              <a:gd name="T6" fmla="*/ 2147483647 w 21600"/>
              <a:gd name="T7" fmla="*/ 63263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44" name="AutoShape 56"/>
          <p:cNvSpPr>
            <a:spLocks noChangeArrowheads="1"/>
          </p:cNvSpPr>
          <p:nvPr/>
        </p:nvSpPr>
        <p:spPr bwMode="auto">
          <a:xfrm>
            <a:off x="5390445" y="3788833"/>
            <a:ext cx="455083" cy="410987"/>
          </a:xfrm>
          <a:prstGeom prst="curvedLeftArrow">
            <a:avLst>
              <a:gd name="adj1" fmla="val 20000"/>
              <a:gd name="adj2" fmla="val 40000"/>
              <a:gd name="adj3" fmla="val 3691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endParaRPr lang="en-GB" altLang="en-US" b="0">
              <a:solidFill>
                <a:srgbClr val="000000"/>
              </a:solidFill>
              <a:latin typeface="Arial" pitchFamily="34" charset="0"/>
              <a:ea typeface="MS PGothic" pitchFamily="34" charset="-128"/>
            </a:endParaRPr>
          </a:p>
        </p:txBody>
      </p:sp>
      <p:sp>
        <p:nvSpPr>
          <p:cNvPr id="45" name="AutoShape 57"/>
          <p:cNvSpPr>
            <a:spLocks noChangeArrowheads="1"/>
          </p:cNvSpPr>
          <p:nvPr/>
        </p:nvSpPr>
        <p:spPr bwMode="auto">
          <a:xfrm flipH="1">
            <a:off x="3898195" y="4106333"/>
            <a:ext cx="292806" cy="403931"/>
          </a:xfrm>
          <a:prstGeom prst="curvedLeftArrow">
            <a:avLst>
              <a:gd name="adj1" fmla="val 27590"/>
              <a:gd name="adj2" fmla="val 55181"/>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eaLnBrk="0" fontAlgn="base" hangingPunct="0">
              <a:spcBef>
                <a:spcPct val="0"/>
              </a:spcBef>
              <a:spcAft>
                <a:spcPct val="0"/>
              </a:spcAft>
              <a:buFontTx/>
              <a:buNone/>
            </a:pPr>
            <a:endParaRPr lang="en-GB" altLang="en-US" b="0">
              <a:solidFill>
                <a:srgbClr val="000000"/>
              </a:solidFill>
              <a:latin typeface="Arial" pitchFamily="34" charset="0"/>
              <a:ea typeface="MS PGothic" pitchFamily="34" charset="-128"/>
            </a:endParaRPr>
          </a:p>
        </p:txBody>
      </p:sp>
      <p:sp>
        <p:nvSpPr>
          <p:cNvPr id="46" name="AutoShape 58"/>
          <p:cNvSpPr>
            <a:spLocks noChangeArrowheads="1"/>
          </p:cNvSpPr>
          <p:nvPr/>
        </p:nvSpPr>
        <p:spPr bwMode="auto">
          <a:xfrm>
            <a:off x="3774722" y="3083279"/>
            <a:ext cx="425098" cy="215194"/>
          </a:xfrm>
          <a:custGeom>
            <a:avLst/>
            <a:gdLst>
              <a:gd name="T0" fmla="*/ 84053751 w 21600"/>
              <a:gd name="T1" fmla="*/ 0 h 21600"/>
              <a:gd name="T2" fmla="*/ 84053751 w 21600"/>
              <a:gd name="T3" fmla="*/ 8764395 h 21600"/>
              <a:gd name="T4" fmla="*/ 17987676 w 21600"/>
              <a:gd name="T5" fmla="*/ 15570878 h 21600"/>
              <a:gd name="T6" fmla="*/ 120029103 w 21600"/>
              <a:gd name="T7" fmla="*/ 438219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p>
            <a:pPr eaLnBrk="0" fontAlgn="base" hangingPunct="0">
              <a:spcBef>
                <a:spcPct val="0"/>
              </a:spcBef>
              <a:spcAft>
                <a:spcPct val="0"/>
              </a:spcAft>
            </a:pPr>
            <a:endParaRPr lang="en-GB" sz="2700">
              <a:solidFill>
                <a:srgbClr val="000000"/>
              </a:solidFill>
              <a:latin typeface="Arial" pitchFamily="34" charset="0"/>
              <a:ea typeface="MS PGothic" pitchFamily="34" charset="-128"/>
            </a:endParaRPr>
          </a:p>
        </p:txBody>
      </p:sp>
      <p:sp>
        <p:nvSpPr>
          <p:cNvPr id="47" name="Rectangle 16"/>
          <p:cNvSpPr>
            <a:spLocks noChangeArrowheads="1"/>
          </p:cNvSpPr>
          <p:nvPr/>
        </p:nvSpPr>
        <p:spPr bwMode="auto">
          <a:xfrm>
            <a:off x="4241800" y="4800600"/>
            <a:ext cx="1836209" cy="476250"/>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900" dirty="0">
                <a:solidFill>
                  <a:srgbClr val="0000FF"/>
                </a:solidFill>
                <a:latin typeface="Arial" pitchFamily="34" charset="0"/>
                <a:ea typeface="MS PGothic" pitchFamily="34" charset="-128"/>
                <a:cs typeface="Times New Roman" pitchFamily="18" charset="0"/>
              </a:rPr>
              <a:t>Engaging Parliament into SDG monitoring and budgeting </a:t>
            </a:r>
          </a:p>
        </p:txBody>
      </p:sp>
      <p:sp>
        <p:nvSpPr>
          <p:cNvPr id="48" name="Rectangle 16"/>
          <p:cNvSpPr>
            <a:spLocks noChangeArrowheads="1"/>
          </p:cNvSpPr>
          <p:nvPr/>
        </p:nvSpPr>
        <p:spPr bwMode="auto">
          <a:xfrm>
            <a:off x="203200" y="4648200"/>
            <a:ext cx="1455209" cy="685800"/>
          </a:xfrm>
          <a:prstGeom prst="rect">
            <a:avLst/>
          </a:prstGeom>
          <a:solidFill>
            <a:srgbClr val="FFFFFF"/>
          </a:solidFill>
          <a:ln w="12700">
            <a:solidFill>
              <a:srgbClr val="008000"/>
            </a:solidFill>
            <a:miter lim="800000"/>
            <a:headEnd/>
            <a:tailEnd/>
          </a:ln>
        </p:spPr>
        <p:txBody>
          <a:bodyPr lIns="101599" tIns="50799" rIns="101599" bIns="50799"/>
          <a:lstStyle>
            <a:lvl1pPr>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algn="ctr" eaLnBrk="0" fontAlgn="base" hangingPunct="0">
              <a:spcBef>
                <a:spcPct val="0"/>
              </a:spcBef>
              <a:spcAft>
                <a:spcPct val="0"/>
              </a:spcAft>
              <a:buFontTx/>
              <a:buNone/>
            </a:pPr>
            <a:r>
              <a:rPr lang="en-US" altLang="en-US" sz="900" dirty="0">
                <a:solidFill>
                  <a:srgbClr val="0000FF"/>
                </a:solidFill>
                <a:latin typeface="Arial" pitchFamily="34" charset="0"/>
                <a:ea typeface="MS PGothic" pitchFamily="34" charset="-128"/>
                <a:cs typeface="Times New Roman" pitchFamily="18" charset="0"/>
              </a:rPr>
              <a:t>Public private partnerships, including social innovation</a:t>
            </a:r>
          </a:p>
        </p:txBody>
      </p:sp>
    </p:spTree>
    <p:extLst>
      <p:ext uri="{BB962C8B-B14F-4D97-AF65-F5344CB8AC3E}">
        <p14:creationId xmlns:p14="http://schemas.microsoft.com/office/powerpoint/2010/main" val="74465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2"/>
          <a:stretch>
            <a:fillRect/>
          </a:stretch>
        </p:blipFill>
        <p:spPr>
          <a:xfrm>
            <a:off x="0" y="0"/>
            <a:ext cx="12192000" cy="600716"/>
          </a:xfrm>
          <a:prstGeom prst="rect">
            <a:avLst/>
          </a:prstGeom>
        </p:spPr>
      </p:pic>
      <p:sp>
        <p:nvSpPr>
          <p:cNvPr id="5" name="Rectangle 3"/>
          <p:cNvSpPr>
            <a:spLocks/>
          </p:cNvSpPr>
          <p:nvPr/>
        </p:nvSpPr>
        <p:spPr bwMode="auto">
          <a:xfrm>
            <a:off x="1951523" y="1338619"/>
            <a:ext cx="8054056" cy="3693319"/>
          </a:xfrm>
          <a:prstGeom prst="rect">
            <a:avLst/>
          </a:prstGeom>
          <a:noFill/>
          <a:ln w="12700">
            <a:noFill/>
            <a:miter lim="800000"/>
            <a:headEnd/>
            <a:tailEnd/>
          </a:ln>
        </p:spPr>
        <p:txBody>
          <a:bodyPr wrap="square" lIns="0" tIns="0" rIns="0" bIns="0" anchor="ctr">
            <a:spAutoFit/>
          </a:bodyPr>
          <a:lstStyle/>
          <a:p>
            <a:pPr algn="ctr" eaLnBrk="1" hangingPunct="1"/>
            <a:r>
              <a:rPr lang="pt-BR" sz="4800" b="1" dirty="0" err="1">
                <a:solidFill>
                  <a:schemeClr val="tx1"/>
                </a:solidFill>
                <a:latin typeface="Arial" pitchFamily="34" charset="0"/>
                <a:cs typeface="Arial" pitchFamily="34" charset="0"/>
                <a:sym typeface="Arial" pitchFamily="34" charset="0"/>
              </a:rPr>
              <a:t>Thank</a:t>
            </a:r>
            <a:r>
              <a:rPr lang="pt-BR" sz="4800" b="1" dirty="0">
                <a:solidFill>
                  <a:schemeClr val="tx1"/>
                </a:solidFill>
                <a:latin typeface="Arial" pitchFamily="34" charset="0"/>
                <a:cs typeface="Arial" pitchFamily="34" charset="0"/>
                <a:sym typeface="Arial" pitchFamily="34" charset="0"/>
              </a:rPr>
              <a:t> </a:t>
            </a:r>
            <a:r>
              <a:rPr lang="pt-BR" sz="4800" b="1" dirty="0" err="1">
                <a:solidFill>
                  <a:schemeClr val="tx1"/>
                </a:solidFill>
                <a:latin typeface="Arial" pitchFamily="34" charset="0"/>
                <a:cs typeface="Arial" pitchFamily="34" charset="0"/>
                <a:sym typeface="Arial" pitchFamily="34" charset="0"/>
              </a:rPr>
              <a:t>you</a:t>
            </a:r>
            <a:endParaRPr lang="pt-BR" sz="4800" b="1" dirty="0">
              <a:solidFill>
                <a:schemeClr val="tx1"/>
              </a:solidFill>
              <a:latin typeface="Arial" pitchFamily="34" charset="0"/>
              <a:cs typeface="Arial" pitchFamily="34" charset="0"/>
              <a:sym typeface="Arial" pitchFamily="34" charset="0"/>
            </a:endParaRPr>
          </a:p>
          <a:p>
            <a:pPr algn="ctr" eaLnBrk="1" hangingPunct="1"/>
            <a:endParaRPr lang="pt-BR" sz="3200" b="1" dirty="0">
              <a:solidFill>
                <a:schemeClr val="tx1"/>
              </a:solidFill>
              <a:latin typeface="Arial" pitchFamily="34" charset="0"/>
              <a:cs typeface="Arial" pitchFamily="34" charset="0"/>
              <a:sym typeface="Arial" pitchFamily="34" charset="0"/>
            </a:endParaRPr>
          </a:p>
          <a:p>
            <a:pPr algn="ctr" eaLnBrk="1" hangingPunct="1"/>
            <a:r>
              <a:rPr lang="pt-BR" sz="3200" dirty="0">
                <a:solidFill>
                  <a:srgbClr val="1F40A4"/>
                </a:solidFill>
                <a:latin typeface="Arial" pitchFamily="34" charset="0"/>
                <a:cs typeface="Arial" pitchFamily="34" charset="0"/>
                <a:sym typeface="Arial" pitchFamily="34" charset="0"/>
                <a:hlinkClick r:id="rId3"/>
              </a:rPr>
              <a:t>alberti@un.org</a:t>
            </a:r>
            <a:endParaRPr lang="pt-BR" sz="3200" dirty="0">
              <a:solidFill>
                <a:srgbClr val="1F40A4"/>
              </a:solidFill>
              <a:latin typeface="Arial" pitchFamily="34" charset="0"/>
              <a:cs typeface="Arial" pitchFamily="34" charset="0"/>
              <a:sym typeface="Arial" pitchFamily="34" charset="0"/>
            </a:endParaRPr>
          </a:p>
          <a:p>
            <a:pPr algn="ctr" eaLnBrk="1" hangingPunct="1"/>
            <a:endParaRPr lang="pt-BR" sz="3200" dirty="0">
              <a:solidFill>
                <a:srgbClr val="00B0F0"/>
              </a:solidFill>
              <a:latin typeface="Arial" pitchFamily="34" charset="0"/>
              <a:cs typeface="Arial" pitchFamily="34" charset="0"/>
              <a:sym typeface="Arial" pitchFamily="34" charset="0"/>
            </a:endParaRPr>
          </a:p>
          <a:p>
            <a:pPr algn="ctr" eaLnBrk="1" hangingPunct="1"/>
            <a:r>
              <a:rPr lang="en-US" altLang="ko-KR" sz="3200" dirty="0">
                <a:solidFill>
                  <a:srgbClr val="000000"/>
                </a:solidFill>
                <a:latin typeface="Arial" pitchFamily="34" charset="0"/>
                <a:cs typeface="Arial" pitchFamily="34" charset="0"/>
                <a:hlinkClick r:id="rId4"/>
              </a:rPr>
              <a:t>http://publicadministration.un.org</a:t>
            </a:r>
            <a:endParaRPr lang="en-US" altLang="ko-KR" sz="3200" dirty="0">
              <a:solidFill>
                <a:srgbClr val="000000"/>
              </a:solidFill>
              <a:latin typeface="Arial" pitchFamily="34" charset="0"/>
              <a:cs typeface="Arial" pitchFamily="34" charset="0"/>
            </a:endParaRPr>
          </a:p>
          <a:p>
            <a:pPr algn="ctr" eaLnBrk="1" hangingPunct="1"/>
            <a:endParaRPr lang="en-US" altLang="ko-KR" sz="3200" dirty="0">
              <a:solidFill>
                <a:srgbClr val="000000"/>
              </a:solidFill>
              <a:latin typeface="Arial" pitchFamily="34" charset="0"/>
              <a:cs typeface="Arial" pitchFamily="34" charset="0"/>
              <a:sym typeface="Arial" pitchFamily="34" charset="0"/>
            </a:endParaRPr>
          </a:p>
          <a:p>
            <a:pPr algn="ctr" eaLnBrk="1" hangingPunct="1"/>
            <a:r>
              <a:rPr lang="en-US" altLang="ko-KR" sz="3200" dirty="0">
                <a:solidFill>
                  <a:srgbClr val="000000"/>
                </a:solidFill>
                <a:latin typeface="Arial" pitchFamily="34" charset="0"/>
                <a:cs typeface="Arial" pitchFamily="34" charset="0"/>
                <a:sym typeface="Arial" pitchFamily="34" charset="0"/>
              </a:rPr>
              <a:t>UN DESA</a:t>
            </a:r>
            <a:endParaRPr lang="en-US" altLang="ko-KR" sz="3200" dirty="0">
              <a:solidFill>
                <a:schemeClr val="tx1"/>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75008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p:cNvPr>
          <p:cNvSpPr>
            <a:spLocks noGrp="1"/>
          </p:cNvSpPr>
          <p:nvPr>
            <p:ph type="title"/>
          </p:nvPr>
        </p:nvSpPr>
        <p:spPr>
          <a:xfrm>
            <a:off x="406809" y="521685"/>
            <a:ext cx="11773175" cy="964757"/>
          </a:xfrm>
        </p:spPr>
        <p:txBody>
          <a:bodyPr/>
          <a:lstStyle/>
          <a:p>
            <a:pPr latinLnBrk="0"/>
            <a:r>
              <a:rPr lang="en-GB" sz="2800" dirty="0">
                <a:solidFill>
                  <a:srgbClr val="1F40A4"/>
                </a:solidFill>
                <a:latin typeface="Arial" panose="020B0604020202020204" pitchFamily="34" charset="0"/>
                <a:ea typeface="MS PGothic" pitchFamily="34" charset="-128"/>
                <a:cs typeface="Arial" panose="020B0604020202020204" pitchFamily="34" charset="0"/>
                <a:sym typeface="Palatino" charset="0"/>
              </a:rPr>
              <a:t> </a:t>
            </a:r>
          </a:p>
        </p:txBody>
      </p:sp>
      <p:pic>
        <p:nvPicPr>
          <p:cNvPr id="23" name="Picture 2" descr="C:\Users\Administrator\Desktop\image18_4680.jpg">
            <a:extLst>
              <a:ext uri="{FF2B5EF4-FFF2-40B4-BE49-F238E27FC236}">
                <a16:creationId xmlns:a16="http://schemas.microsoft.com/office/drawing/2014/main" id="{FDE74098-D7AF-2341-8728-AB60830B2E8A}"/>
              </a:ext>
            </a:extLst>
          </p:cNvPr>
          <p:cNvPicPr>
            <a:picLocks noChangeAspect="1" noChangeArrowheads="1"/>
          </p:cNvPicPr>
          <p:nvPr/>
        </p:nvPicPr>
        <p:blipFill>
          <a:blip r:embed="rId4"/>
          <a:srcRect/>
          <a:stretch>
            <a:fillRect/>
          </a:stretch>
        </p:blipFill>
        <p:spPr bwMode="auto">
          <a:xfrm>
            <a:off x="2010065" y="1486442"/>
            <a:ext cx="7174921" cy="1061562"/>
          </a:xfrm>
          <a:prstGeom prst="rect">
            <a:avLst/>
          </a:prstGeom>
          <a:noFill/>
        </p:spPr>
      </p:pic>
      <p:pic>
        <p:nvPicPr>
          <p:cNvPr id="24" name="Picture 6" descr="C:\Users\FN\Desktop\Temp Sunday 11 June\HLPF Agenda.PNG">
            <a:extLst>
              <a:ext uri="{FF2B5EF4-FFF2-40B4-BE49-F238E27FC236}">
                <a16:creationId xmlns:a16="http://schemas.microsoft.com/office/drawing/2014/main" id="{607A31AB-8B5F-3A45-A45F-E6764B393994}"/>
              </a:ext>
            </a:extLst>
          </p:cNvPr>
          <p:cNvPicPr>
            <a:picLocks noChangeAspect="1" noChangeArrowheads="1"/>
          </p:cNvPicPr>
          <p:nvPr/>
        </p:nvPicPr>
        <p:blipFill>
          <a:blip r:embed="rId5"/>
          <a:stretch>
            <a:fillRect/>
          </a:stretch>
        </p:blipFill>
        <p:spPr bwMode="auto">
          <a:xfrm>
            <a:off x="1728788" y="2714625"/>
            <a:ext cx="8786811" cy="3663481"/>
          </a:xfrm>
          <a:prstGeom prst="rect">
            <a:avLst/>
          </a:prstGeom>
          <a:noFill/>
          <a:ln>
            <a:noFill/>
          </a:ln>
        </p:spPr>
      </p:pic>
      <p:sp>
        <p:nvSpPr>
          <p:cNvPr id="3" name="TextBox 2">
            <a:extLst>
              <a:ext uri="{FF2B5EF4-FFF2-40B4-BE49-F238E27FC236}">
                <a16:creationId xmlns:a16="http://schemas.microsoft.com/office/drawing/2014/main" id="{3B21DFF6-39F8-EB4F-9315-F411D287EDF4}"/>
              </a:ext>
            </a:extLst>
          </p:cNvPr>
          <p:cNvSpPr txBox="1"/>
          <p:nvPr/>
        </p:nvSpPr>
        <p:spPr>
          <a:xfrm>
            <a:off x="263525" y="680897"/>
            <a:ext cx="10668000" cy="800219"/>
          </a:xfrm>
          <a:prstGeom prst="rect">
            <a:avLst/>
          </a:prstGeom>
          <a:noFill/>
        </p:spPr>
        <p:txBody>
          <a:bodyPr wrap="square" rtlCol="0">
            <a:spAutoFit/>
          </a:bodyPr>
          <a:lstStyle/>
          <a:p>
            <a:r>
              <a:rPr lang="en-US" altLang="ko-KR" sz="2800" b="1" dirty="0">
                <a:solidFill>
                  <a:srgbClr val="FF5050"/>
                </a:solidFill>
                <a:latin typeface="Arial" panose="020B0604020202020204" pitchFamily="34" charset="0"/>
                <a:ea typeface="MS PGothic" pitchFamily="34" charset="-128"/>
                <a:cs typeface="Arial" panose="020B0604020202020204" pitchFamily="34" charset="0"/>
              </a:rPr>
              <a:t>1. The 2030 Agenda and the Process to Review Progress</a:t>
            </a:r>
          </a:p>
          <a:p>
            <a:endParaRPr lang="en-US" dirty="0"/>
          </a:p>
        </p:txBody>
      </p:sp>
    </p:spTree>
    <p:extLst>
      <p:ext uri="{BB962C8B-B14F-4D97-AF65-F5344CB8AC3E}">
        <p14:creationId xmlns:p14="http://schemas.microsoft.com/office/powerpoint/2010/main" val="64682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2"/>
          <a:stretch>
            <a:fillRect/>
          </a:stretch>
        </p:blipFill>
        <p:spPr>
          <a:xfrm>
            <a:off x="0" y="17"/>
            <a:ext cx="12192000" cy="600716"/>
          </a:xfrm>
          <a:prstGeom prst="rect">
            <a:avLst/>
          </a:prstGeom>
        </p:spPr>
      </p:pic>
      <p:sp>
        <p:nvSpPr>
          <p:cNvPr id="5" name="Rectangle 3"/>
          <p:cNvSpPr>
            <a:spLocks/>
          </p:cNvSpPr>
          <p:nvPr/>
        </p:nvSpPr>
        <p:spPr bwMode="auto">
          <a:xfrm>
            <a:off x="6237096" y="2900557"/>
            <a:ext cx="65" cy="492443"/>
          </a:xfrm>
          <a:prstGeom prst="rect">
            <a:avLst/>
          </a:prstGeom>
          <a:noFill/>
          <a:ln w="12700">
            <a:noFill/>
            <a:miter lim="800000"/>
            <a:headEnd/>
            <a:tailEnd/>
          </a:ln>
        </p:spPr>
        <p:txBody>
          <a:bodyPr wrap="none" lIns="0" tIns="0" rIns="0" bIns="0" anchor="ctr">
            <a:spAutoFit/>
          </a:bodyPr>
          <a:lstStyle/>
          <a:p>
            <a:pPr algn="ctr" eaLnBrk="1" hangingPunct="1"/>
            <a:endParaRPr lang="en-US" altLang="ko-KR" sz="3200" dirty="0">
              <a:latin typeface="Arial" pitchFamily="34" charset="0"/>
              <a:cs typeface="Arial" pitchFamily="34" charset="0"/>
              <a:sym typeface="Arial" pitchFamily="34" charset="0"/>
            </a:endParaRPr>
          </a:p>
        </p:txBody>
      </p:sp>
      <p:sp>
        <p:nvSpPr>
          <p:cNvPr id="3" name="TextBox 2">
            <a:extLst>
              <a:ext uri="{FF2B5EF4-FFF2-40B4-BE49-F238E27FC236}">
                <a16:creationId xmlns:a16="http://schemas.microsoft.com/office/drawing/2014/main" id="{C6BFAFC2-DDFC-4938-85F3-16572A3E2C91}"/>
              </a:ext>
            </a:extLst>
          </p:cNvPr>
          <p:cNvSpPr txBox="1"/>
          <p:nvPr/>
        </p:nvSpPr>
        <p:spPr>
          <a:xfrm>
            <a:off x="979731" y="1593433"/>
            <a:ext cx="10422295" cy="2032223"/>
          </a:xfrm>
          <a:prstGeom prst="rect">
            <a:avLst/>
          </a:prstGeom>
          <a:noFill/>
        </p:spPr>
        <p:txBody>
          <a:bodyPr wrap="square" rtlCol="0">
            <a:spAutoFit/>
          </a:bodyPr>
          <a:lstStyle/>
          <a:p>
            <a:r>
              <a:rPr lang="en-US" sz="1801" dirty="0"/>
              <a:t>Attended by Heads of State and Government</a:t>
            </a:r>
          </a:p>
          <a:p>
            <a:endParaRPr lang="en-US" sz="1801" dirty="0"/>
          </a:p>
          <a:p>
            <a:r>
              <a:rPr lang="en-US" sz="1801" dirty="0"/>
              <a:t>Reaffirm shared commitment to realize the SDGs by 2030</a:t>
            </a:r>
          </a:p>
          <a:p>
            <a:endParaRPr lang="en-US" sz="1801" dirty="0"/>
          </a:p>
          <a:p>
            <a:endParaRPr lang="en-US" sz="1801" dirty="0"/>
          </a:p>
          <a:p>
            <a:endParaRPr lang="en-US" sz="1801" dirty="0"/>
          </a:p>
          <a:p>
            <a:endParaRPr lang="en-US" sz="1801" dirty="0"/>
          </a:p>
        </p:txBody>
      </p:sp>
      <p:sp>
        <p:nvSpPr>
          <p:cNvPr id="7" name="TextBox 6">
            <a:extLst>
              <a:ext uri="{FF2B5EF4-FFF2-40B4-BE49-F238E27FC236}">
                <a16:creationId xmlns:a16="http://schemas.microsoft.com/office/drawing/2014/main" id="{D2D0AC1B-AC08-40AD-AA3C-7E71599367A4}"/>
              </a:ext>
            </a:extLst>
          </p:cNvPr>
          <p:cNvSpPr txBox="1"/>
          <p:nvPr/>
        </p:nvSpPr>
        <p:spPr>
          <a:xfrm>
            <a:off x="4702629" y="634474"/>
            <a:ext cx="2444619" cy="369460"/>
          </a:xfrm>
          <a:prstGeom prst="rect">
            <a:avLst/>
          </a:prstGeom>
          <a:noFill/>
        </p:spPr>
        <p:txBody>
          <a:bodyPr wrap="square" rtlCol="0">
            <a:spAutoFit/>
          </a:bodyPr>
          <a:lstStyle/>
          <a:p>
            <a:pPr algn="ctr"/>
            <a:r>
              <a:rPr lang="en-US" sz="1801" b="1" cap="all" dirty="0"/>
              <a:t>2019 HLPF Summit</a:t>
            </a:r>
          </a:p>
        </p:txBody>
      </p:sp>
      <p:sp>
        <p:nvSpPr>
          <p:cNvPr id="8" name="TextBox 7">
            <a:extLst>
              <a:ext uri="{FF2B5EF4-FFF2-40B4-BE49-F238E27FC236}">
                <a16:creationId xmlns:a16="http://schemas.microsoft.com/office/drawing/2014/main" id="{860CDD71-F32B-4D2C-B6D1-E5762B431C34}"/>
              </a:ext>
            </a:extLst>
          </p:cNvPr>
          <p:cNvSpPr txBox="1"/>
          <p:nvPr/>
        </p:nvSpPr>
        <p:spPr>
          <a:xfrm>
            <a:off x="979721" y="1073986"/>
            <a:ext cx="9965092" cy="369460"/>
          </a:xfrm>
          <a:prstGeom prst="rect">
            <a:avLst/>
          </a:prstGeom>
          <a:noFill/>
        </p:spPr>
        <p:txBody>
          <a:bodyPr wrap="square" rtlCol="0">
            <a:spAutoFit/>
          </a:bodyPr>
          <a:lstStyle/>
          <a:p>
            <a:r>
              <a:rPr lang="en-US" sz="1801" dirty="0"/>
              <a:t>HLPF Summit convened under the auspices of the </a:t>
            </a:r>
            <a:r>
              <a:rPr lang="en-US" sz="1801" b="1" dirty="0"/>
              <a:t>General Assembly</a:t>
            </a:r>
            <a:r>
              <a:rPr lang="en-US" sz="1801" dirty="0"/>
              <a:t> will be held in September 2019</a:t>
            </a:r>
          </a:p>
        </p:txBody>
      </p:sp>
      <p:pic>
        <p:nvPicPr>
          <p:cNvPr id="6" name="Picture 5">
            <a:extLst>
              <a:ext uri="{FF2B5EF4-FFF2-40B4-BE49-F238E27FC236}">
                <a16:creationId xmlns:a16="http://schemas.microsoft.com/office/drawing/2014/main" id="{A99A4874-54DC-4262-B388-B8E7B2E4365B}"/>
              </a:ext>
            </a:extLst>
          </p:cNvPr>
          <p:cNvPicPr>
            <a:picLocks noChangeAspect="1"/>
          </p:cNvPicPr>
          <p:nvPr/>
        </p:nvPicPr>
        <p:blipFill rotWithShape="1">
          <a:blip r:embed="rId3">
            <a:extLst>
              <a:ext uri="{28A0092B-C50C-407E-A947-70E740481C1C}">
                <a14:useLocalDpi xmlns:a14="http://schemas.microsoft.com/office/drawing/2010/main" val="0"/>
              </a:ext>
            </a:extLst>
          </a:blip>
          <a:srcRect l="3979"/>
          <a:stretch/>
        </p:blipFill>
        <p:spPr>
          <a:xfrm>
            <a:off x="1846713" y="2789555"/>
            <a:ext cx="9365556" cy="4068427"/>
          </a:xfrm>
          <a:prstGeom prst="rect">
            <a:avLst/>
          </a:prstGeom>
        </p:spPr>
      </p:pic>
    </p:spTree>
    <p:extLst>
      <p:ext uri="{BB962C8B-B14F-4D97-AF65-F5344CB8AC3E}">
        <p14:creationId xmlns:p14="http://schemas.microsoft.com/office/powerpoint/2010/main" val="15111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A3DFD-79C1-4437-983D-90881F8841D8}"/>
              </a:ext>
            </a:extLst>
          </p:cNvPr>
          <p:cNvGrpSpPr/>
          <p:nvPr/>
        </p:nvGrpSpPr>
        <p:grpSpPr>
          <a:xfrm>
            <a:off x="44901" y="534639"/>
            <a:ext cx="1552575" cy="2085975"/>
            <a:chOff x="281182" y="829898"/>
            <a:chExt cx="1552575" cy="2085975"/>
          </a:xfrm>
        </p:grpSpPr>
        <p:pic>
          <p:nvPicPr>
            <p:cNvPr id="8" name="Picture 7">
              <a:extLst>
                <a:ext uri="{FF2B5EF4-FFF2-40B4-BE49-F238E27FC236}">
                  <a16:creationId xmlns:a16="http://schemas.microsoft.com/office/drawing/2014/main" id="{02467B68-549E-445B-A812-90C914AF3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82" y="829898"/>
              <a:ext cx="1552575" cy="2085975"/>
            </a:xfrm>
            <a:prstGeom prst="rect">
              <a:avLst/>
            </a:prstGeom>
          </p:spPr>
        </p:pic>
        <p:sp>
          <p:nvSpPr>
            <p:cNvPr id="9" name="TextBox 8">
              <a:extLst>
                <a:ext uri="{FF2B5EF4-FFF2-40B4-BE49-F238E27FC236}">
                  <a16:creationId xmlns:a16="http://schemas.microsoft.com/office/drawing/2014/main" id="{98B80971-7789-44A3-9947-D3BA247B6444}"/>
                </a:ext>
              </a:extLst>
            </p:cNvPr>
            <p:cNvSpPr txBox="1"/>
            <p:nvPr/>
          </p:nvSpPr>
          <p:spPr>
            <a:xfrm>
              <a:off x="586853" y="1296954"/>
              <a:ext cx="899030" cy="523220"/>
            </a:xfrm>
            <a:prstGeom prst="rect">
              <a:avLst/>
            </a:prstGeom>
            <a:noFill/>
          </p:spPr>
          <p:txBody>
            <a:bodyPr wrap="square" rtlCol="0">
              <a:spAutoFit/>
            </a:bodyPr>
            <a:lstStyle/>
            <a:p>
              <a:pPr algn="ctr"/>
              <a:r>
                <a:rPr lang="en-US" sz="2800" b="1" dirty="0">
                  <a:solidFill>
                    <a:schemeClr val="bg2">
                      <a:lumMod val="75000"/>
                    </a:schemeClr>
                  </a:solidFill>
                  <a:latin typeface="Century Gothic" panose="020B0502020202020204" pitchFamily="34" charset="0"/>
                  <a:cs typeface="Arial" panose="020B0604020202020204" pitchFamily="34" charset="0"/>
                </a:rPr>
                <a:t>146</a:t>
              </a:r>
            </a:p>
          </p:txBody>
        </p:sp>
      </p:grpSp>
      <p:grpSp>
        <p:nvGrpSpPr>
          <p:cNvPr id="22" name="Group 21">
            <a:extLst>
              <a:ext uri="{FF2B5EF4-FFF2-40B4-BE49-F238E27FC236}">
                <a16:creationId xmlns:a16="http://schemas.microsoft.com/office/drawing/2014/main" id="{88ECC3A7-DC2F-4492-A773-6A8F473891BC}"/>
              </a:ext>
            </a:extLst>
          </p:cNvPr>
          <p:cNvGrpSpPr>
            <a:grpSpLocks noChangeAspect="1"/>
          </p:cNvGrpSpPr>
          <p:nvPr/>
        </p:nvGrpSpPr>
        <p:grpSpPr>
          <a:xfrm>
            <a:off x="1719365" y="1271108"/>
            <a:ext cx="9926931" cy="5445944"/>
            <a:chOff x="1719354" y="1104899"/>
            <a:chExt cx="10449403" cy="5732573"/>
          </a:xfrm>
        </p:grpSpPr>
        <p:grpSp>
          <p:nvGrpSpPr>
            <p:cNvPr id="20" name="Group 19">
              <a:extLst>
                <a:ext uri="{FF2B5EF4-FFF2-40B4-BE49-F238E27FC236}">
                  <a16:creationId xmlns:a16="http://schemas.microsoft.com/office/drawing/2014/main" id="{399EB7DF-2757-403A-9CCC-D6E1E3757A65}"/>
                </a:ext>
              </a:extLst>
            </p:cNvPr>
            <p:cNvGrpSpPr/>
            <p:nvPr/>
          </p:nvGrpSpPr>
          <p:grpSpPr>
            <a:xfrm>
              <a:off x="1719354" y="1104899"/>
              <a:ext cx="10449403" cy="5732573"/>
              <a:chOff x="1719354" y="1104899"/>
              <a:chExt cx="10449403" cy="5732573"/>
            </a:xfrm>
          </p:grpSpPr>
          <p:pic>
            <p:nvPicPr>
              <p:cNvPr id="14" name="Picture 13">
                <a:extLst>
                  <a:ext uri="{FF2B5EF4-FFF2-40B4-BE49-F238E27FC236}">
                    <a16:creationId xmlns:a16="http://schemas.microsoft.com/office/drawing/2014/main" id="{357FFCEC-12A0-4847-B01A-666B73C4125C}"/>
                  </a:ext>
                </a:extLst>
              </p:cNvPr>
              <p:cNvPicPr>
                <a:picLocks noChangeAspect="1"/>
              </p:cNvPicPr>
              <p:nvPr/>
            </p:nvPicPr>
            <p:blipFill rotWithShape="1">
              <a:blip r:embed="rId4">
                <a:extLst>
                  <a:ext uri="{28A0092B-C50C-407E-A947-70E740481C1C}">
                    <a14:useLocalDpi xmlns:a14="http://schemas.microsoft.com/office/drawing/2010/main" val="0"/>
                  </a:ext>
                </a:extLst>
              </a:blip>
              <a:srcRect l="3561" t="6568" r="6699" b="2248"/>
              <a:stretch/>
            </p:blipFill>
            <p:spPr>
              <a:xfrm>
                <a:off x="1719354" y="1104899"/>
                <a:ext cx="10449403" cy="5732573"/>
              </a:xfrm>
              <a:prstGeom prst="rect">
                <a:avLst/>
              </a:prstGeom>
            </p:spPr>
          </p:pic>
          <p:sp>
            <p:nvSpPr>
              <p:cNvPr id="15" name="TextBox 14">
                <a:extLst>
                  <a:ext uri="{FF2B5EF4-FFF2-40B4-BE49-F238E27FC236}">
                    <a16:creationId xmlns:a16="http://schemas.microsoft.com/office/drawing/2014/main" id="{F09568A3-6B80-4C6A-8DC8-2BAA6E41BB6D}"/>
                  </a:ext>
                </a:extLst>
              </p:cNvPr>
              <p:cNvSpPr txBox="1"/>
              <p:nvPr/>
            </p:nvSpPr>
            <p:spPr>
              <a:xfrm>
                <a:off x="6852869" y="1277904"/>
                <a:ext cx="585418"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39</a:t>
                </a:r>
              </a:p>
            </p:txBody>
          </p:sp>
          <p:sp>
            <p:nvSpPr>
              <p:cNvPr id="16" name="TextBox 15">
                <a:extLst>
                  <a:ext uri="{FF2B5EF4-FFF2-40B4-BE49-F238E27FC236}">
                    <a16:creationId xmlns:a16="http://schemas.microsoft.com/office/drawing/2014/main" id="{9ADB5EAE-58D7-4C39-B993-93A90C558E10}"/>
                  </a:ext>
                </a:extLst>
              </p:cNvPr>
              <p:cNvSpPr txBox="1"/>
              <p:nvPr/>
            </p:nvSpPr>
            <p:spPr>
              <a:xfrm>
                <a:off x="11120070" y="4202080"/>
                <a:ext cx="585418"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46</a:t>
                </a:r>
              </a:p>
            </p:txBody>
          </p:sp>
          <p:sp>
            <p:nvSpPr>
              <p:cNvPr id="17" name="TextBox 16">
                <a:extLst>
                  <a:ext uri="{FF2B5EF4-FFF2-40B4-BE49-F238E27FC236}">
                    <a16:creationId xmlns:a16="http://schemas.microsoft.com/office/drawing/2014/main" id="{66D61974-EDF2-4E51-B258-41D54CF8F24F}"/>
                  </a:ext>
                </a:extLst>
              </p:cNvPr>
              <p:cNvSpPr txBox="1"/>
              <p:nvPr/>
            </p:nvSpPr>
            <p:spPr>
              <a:xfrm>
                <a:off x="6986220" y="6147276"/>
                <a:ext cx="585418"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35</a:t>
                </a:r>
              </a:p>
            </p:txBody>
          </p:sp>
          <p:sp>
            <p:nvSpPr>
              <p:cNvPr id="18" name="TextBox 17">
                <a:extLst>
                  <a:ext uri="{FF2B5EF4-FFF2-40B4-BE49-F238E27FC236}">
                    <a16:creationId xmlns:a16="http://schemas.microsoft.com/office/drawing/2014/main" id="{591C4BB7-D658-4335-9DB8-DD293FD2B999}"/>
                  </a:ext>
                </a:extLst>
              </p:cNvPr>
              <p:cNvSpPr txBox="1"/>
              <p:nvPr/>
            </p:nvSpPr>
            <p:spPr>
              <a:xfrm>
                <a:off x="3488949" y="5737701"/>
                <a:ext cx="585418"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21</a:t>
                </a:r>
              </a:p>
            </p:txBody>
          </p:sp>
          <p:sp>
            <p:nvSpPr>
              <p:cNvPr id="19" name="TextBox 18">
                <a:extLst>
                  <a:ext uri="{FF2B5EF4-FFF2-40B4-BE49-F238E27FC236}">
                    <a16:creationId xmlns:a16="http://schemas.microsoft.com/office/drawing/2014/main" id="{CC0645C5-4C21-410F-9B4E-11AECA1F8D04}"/>
                  </a:ext>
                </a:extLst>
              </p:cNvPr>
              <p:cNvSpPr txBox="1"/>
              <p:nvPr/>
            </p:nvSpPr>
            <p:spPr>
              <a:xfrm>
                <a:off x="2181033" y="3102149"/>
                <a:ext cx="385041"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1</a:t>
                </a:r>
              </a:p>
            </p:txBody>
          </p:sp>
        </p:grpSp>
        <p:sp>
          <p:nvSpPr>
            <p:cNvPr id="21" name="TextBox 20">
              <a:extLst>
                <a:ext uri="{FF2B5EF4-FFF2-40B4-BE49-F238E27FC236}">
                  <a16:creationId xmlns:a16="http://schemas.microsoft.com/office/drawing/2014/main" id="{384B8F1B-17B7-4934-BE77-8F70741D2686}"/>
                </a:ext>
              </a:extLst>
            </p:cNvPr>
            <p:cNvSpPr txBox="1"/>
            <p:nvPr/>
          </p:nvSpPr>
          <p:spPr>
            <a:xfrm>
              <a:off x="2148286" y="1468998"/>
              <a:ext cx="4442948" cy="461665"/>
            </a:xfrm>
            <a:prstGeom prst="rect">
              <a:avLst/>
            </a:prstGeom>
            <a:noFill/>
          </p:spPr>
          <p:txBody>
            <a:bodyPr wrap="none" rtlCol="0">
              <a:spAutoFit/>
            </a:bodyPr>
            <a:lstStyle/>
            <a:p>
              <a:pPr algn="ctr"/>
              <a:r>
                <a:rPr lang="en-US" sz="2200" b="1" dirty="0">
                  <a:latin typeface="Calibri" panose="020F0502020204030204" pitchFamily="34" charset="0"/>
                  <a:cs typeface="Calibri" panose="020F0502020204030204" pitchFamily="34" charset="0"/>
                </a:rPr>
                <a:t>VNRs from 2016-2019 by region* </a:t>
              </a:r>
            </a:p>
          </p:txBody>
        </p:sp>
      </p:grpSp>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5"/>
          <a:stretch>
            <a:fillRect/>
          </a:stretch>
        </p:blipFill>
        <p:spPr>
          <a:xfrm>
            <a:off x="0" y="17"/>
            <a:ext cx="12192000" cy="600716"/>
          </a:xfrm>
          <a:prstGeom prst="rect">
            <a:avLst/>
          </a:prstGeom>
        </p:spPr>
      </p:pic>
      <p:sp>
        <p:nvSpPr>
          <p:cNvPr id="5" name="Rectangle 3"/>
          <p:cNvSpPr>
            <a:spLocks/>
          </p:cNvSpPr>
          <p:nvPr/>
        </p:nvSpPr>
        <p:spPr bwMode="auto">
          <a:xfrm>
            <a:off x="6237096" y="2900557"/>
            <a:ext cx="65" cy="492443"/>
          </a:xfrm>
          <a:prstGeom prst="rect">
            <a:avLst/>
          </a:prstGeom>
          <a:noFill/>
          <a:ln w="12700">
            <a:noFill/>
            <a:miter lim="800000"/>
            <a:headEnd/>
            <a:tailEnd/>
          </a:ln>
        </p:spPr>
        <p:txBody>
          <a:bodyPr wrap="none" lIns="0" tIns="0" rIns="0" bIns="0" anchor="ctr">
            <a:spAutoFit/>
          </a:bodyPr>
          <a:lstStyle/>
          <a:p>
            <a:pPr algn="ctr" eaLnBrk="1" hangingPunct="1"/>
            <a:endParaRPr lang="en-US" altLang="ko-KR" sz="3200" dirty="0">
              <a:latin typeface="Arial" pitchFamily="34" charset="0"/>
              <a:cs typeface="Arial" pitchFamily="34" charset="0"/>
              <a:sym typeface="Arial" pitchFamily="34" charset="0"/>
            </a:endParaRPr>
          </a:p>
        </p:txBody>
      </p:sp>
      <p:sp>
        <p:nvSpPr>
          <p:cNvPr id="3" name="TextBox 2"/>
          <p:cNvSpPr txBox="1"/>
          <p:nvPr/>
        </p:nvSpPr>
        <p:spPr>
          <a:xfrm>
            <a:off x="1402987" y="563375"/>
            <a:ext cx="6639062" cy="430887"/>
          </a:xfrm>
          <a:prstGeom prst="rect">
            <a:avLst/>
          </a:prstGeom>
          <a:noFill/>
        </p:spPr>
        <p:txBody>
          <a:bodyPr wrap="none" rtlCol="0">
            <a:spAutoFit/>
          </a:bodyPr>
          <a:lstStyle/>
          <a:p>
            <a:r>
              <a:rPr lang="en-US" altLang="ko-KR" sz="2200" b="1" dirty="0"/>
              <a:t>Voluntary National Reviews (VNRs) Accelerate Progress</a:t>
            </a:r>
            <a:endParaRPr lang="ko-KR" altLang="en-US" sz="2200" b="1" dirty="0"/>
          </a:p>
        </p:txBody>
      </p:sp>
      <p:sp>
        <p:nvSpPr>
          <p:cNvPr id="6" name="TextBox 5"/>
          <p:cNvSpPr txBox="1"/>
          <p:nvPr/>
        </p:nvSpPr>
        <p:spPr>
          <a:xfrm>
            <a:off x="8493498" y="6556878"/>
            <a:ext cx="3720890" cy="338554"/>
          </a:xfrm>
          <a:prstGeom prst="rect">
            <a:avLst/>
          </a:prstGeom>
          <a:noFill/>
        </p:spPr>
        <p:txBody>
          <a:bodyPr wrap="none" rtlCol="0">
            <a:spAutoFit/>
          </a:bodyPr>
          <a:lstStyle/>
          <a:p>
            <a:r>
              <a:rPr lang="en-US" altLang="ko-KR" sz="1600" dirty="0"/>
              <a:t>*some countries reported more than once</a:t>
            </a:r>
            <a:endParaRPr lang="ko-KR" altLang="en-US" sz="1600" dirty="0"/>
          </a:p>
        </p:txBody>
      </p:sp>
      <p:sp>
        <p:nvSpPr>
          <p:cNvPr id="23" name="TextBox 22"/>
          <p:cNvSpPr txBox="1"/>
          <p:nvPr/>
        </p:nvSpPr>
        <p:spPr>
          <a:xfrm>
            <a:off x="1422037" y="930435"/>
            <a:ext cx="10350847" cy="430887"/>
          </a:xfrm>
          <a:prstGeom prst="rect">
            <a:avLst/>
          </a:prstGeom>
          <a:noFill/>
        </p:spPr>
        <p:txBody>
          <a:bodyPr wrap="none" rtlCol="0">
            <a:spAutoFit/>
          </a:bodyPr>
          <a:lstStyle/>
          <a:p>
            <a:r>
              <a:rPr lang="en-US" altLang="ko-KR" sz="2200" b="1" dirty="0"/>
              <a:t>By 2019, 146 countries will have presented their VNRs with 47 countries yet to present </a:t>
            </a:r>
            <a:endParaRPr lang="ko-KR" altLang="en-US" sz="2200" b="1" dirty="0"/>
          </a:p>
        </p:txBody>
      </p:sp>
    </p:spTree>
    <p:extLst>
      <p:ext uri="{BB962C8B-B14F-4D97-AF65-F5344CB8AC3E}">
        <p14:creationId xmlns:p14="http://schemas.microsoft.com/office/powerpoint/2010/main" val="20880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2"/>
          <a:stretch>
            <a:fillRect/>
          </a:stretch>
        </p:blipFill>
        <p:spPr>
          <a:xfrm>
            <a:off x="0" y="17"/>
            <a:ext cx="12192000" cy="600716"/>
          </a:xfrm>
          <a:prstGeom prst="rect">
            <a:avLst/>
          </a:prstGeom>
        </p:spPr>
      </p:pic>
      <p:sp>
        <p:nvSpPr>
          <p:cNvPr id="5" name="Rectangle 3"/>
          <p:cNvSpPr>
            <a:spLocks/>
          </p:cNvSpPr>
          <p:nvPr/>
        </p:nvSpPr>
        <p:spPr bwMode="auto">
          <a:xfrm>
            <a:off x="6237096" y="2900557"/>
            <a:ext cx="65" cy="492443"/>
          </a:xfrm>
          <a:prstGeom prst="rect">
            <a:avLst/>
          </a:prstGeom>
          <a:noFill/>
          <a:ln w="12700">
            <a:noFill/>
            <a:miter lim="800000"/>
            <a:headEnd/>
            <a:tailEnd/>
          </a:ln>
        </p:spPr>
        <p:txBody>
          <a:bodyPr wrap="none" lIns="0" tIns="0" rIns="0" bIns="0" anchor="ctr">
            <a:spAutoFit/>
          </a:bodyPr>
          <a:lstStyle/>
          <a:p>
            <a:pPr algn="ctr" eaLnBrk="1" hangingPunct="1"/>
            <a:endParaRPr lang="en-US" altLang="ko-KR" sz="3200" dirty="0">
              <a:latin typeface="Arial" pitchFamily="34" charset="0"/>
              <a:cs typeface="Arial" pitchFamily="34" charset="0"/>
              <a:sym typeface="Arial" pitchFamily="34" charset="0"/>
            </a:endParaRPr>
          </a:p>
        </p:txBody>
      </p:sp>
      <p:sp>
        <p:nvSpPr>
          <p:cNvPr id="2" name="TextBox 1">
            <a:extLst>
              <a:ext uri="{FF2B5EF4-FFF2-40B4-BE49-F238E27FC236}">
                <a16:creationId xmlns:a16="http://schemas.microsoft.com/office/drawing/2014/main" id="{70DA99F4-9C25-4F04-BD30-1A0E91C3A8E7}"/>
              </a:ext>
            </a:extLst>
          </p:cNvPr>
          <p:cNvSpPr txBox="1"/>
          <p:nvPr/>
        </p:nvSpPr>
        <p:spPr>
          <a:xfrm>
            <a:off x="-129" y="638175"/>
            <a:ext cx="12191999" cy="400110"/>
          </a:xfrm>
          <a:prstGeom prst="rect">
            <a:avLst/>
          </a:prstGeom>
          <a:noFill/>
        </p:spPr>
        <p:txBody>
          <a:bodyPr wrap="square" rtlCol="0">
            <a:spAutoFit/>
          </a:bodyPr>
          <a:lstStyle/>
          <a:p>
            <a:r>
              <a:rPr lang="en-US" sz="2000" dirty="0"/>
              <a:t>In 2019, 51 countries (</a:t>
            </a:r>
            <a:r>
              <a:rPr lang="en-US" sz="2000" dirty="0">
                <a:solidFill>
                  <a:srgbClr val="0070C0"/>
                </a:solidFill>
              </a:rPr>
              <a:t>10 for the 2</a:t>
            </a:r>
            <a:r>
              <a:rPr lang="en-US" sz="2000" baseline="30000" dirty="0">
                <a:solidFill>
                  <a:srgbClr val="0070C0"/>
                </a:solidFill>
              </a:rPr>
              <a:t>nd</a:t>
            </a:r>
            <a:r>
              <a:rPr lang="en-US" sz="2000" dirty="0">
                <a:solidFill>
                  <a:srgbClr val="0070C0"/>
                </a:solidFill>
              </a:rPr>
              <a:t> time</a:t>
            </a:r>
            <a:r>
              <a:rPr lang="en-US" sz="2000" dirty="0"/>
              <a:t>) have volunteered to present their national voluntary reviews to the HLPF</a:t>
            </a:r>
          </a:p>
        </p:txBody>
      </p:sp>
      <p:sp>
        <p:nvSpPr>
          <p:cNvPr id="21" name="TextBox 20">
            <a:extLst>
              <a:ext uri="{FF2B5EF4-FFF2-40B4-BE49-F238E27FC236}">
                <a16:creationId xmlns:a16="http://schemas.microsoft.com/office/drawing/2014/main" id="{2C8ABF87-772B-45A9-B1B0-98A940B3758F}"/>
              </a:ext>
            </a:extLst>
          </p:cNvPr>
          <p:cNvSpPr txBox="1"/>
          <p:nvPr/>
        </p:nvSpPr>
        <p:spPr>
          <a:xfrm>
            <a:off x="20515" y="1284249"/>
            <a:ext cx="2306081" cy="5586145"/>
          </a:xfrm>
          <a:prstGeom prst="rect">
            <a:avLst/>
          </a:prstGeom>
          <a:noFill/>
        </p:spPr>
        <p:txBody>
          <a:bodyPr wrap="none" rtlCol="0">
            <a:spAutoFit/>
          </a:bodyPr>
          <a:lstStyle/>
          <a:p>
            <a:r>
              <a:rPr lang="en-US" sz="1700" dirty="0"/>
              <a:t>Algeria</a:t>
            </a:r>
          </a:p>
          <a:p>
            <a:r>
              <a:rPr lang="en-US" sz="1700" dirty="0">
                <a:solidFill>
                  <a:srgbClr val="0070C0"/>
                </a:solidFill>
              </a:rPr>
              <a:t>Azerbaijan</a:t>
            </a:r>
          </a:p>
          <a:p>
            <a:r>
              <a:rPr lang="en-US" sz="1700" dirty="0"/>
              <a:t>Bosnia and Herzegovina</a:t>
            </a:r>
          </a:p>
          <a:p>
            <a:r>
              <a:rPr lang="en-US" sz="1700" dirty="0">
                <a:solidFill>
                  <a:srgbClr val="0070C0"/>
                </a:solidFill>
              </a:rPr>
              <a:t>Brazil</a:t>
            </a:r>
          </a:p>
          <a:p>
            <a:r>
              <a:rPr lang="en-US" sz="1700" dirty="0"/>
              <a:t>Burkina Faso</a:t>
            </a:r>
          </a:p>
          <a:p>
            <a:r>
              <a:rPr lang="en-US" sz="1700" dirty="0"/>
              <a:t>Cambodia</a:t>
            </a:r>
          </a:p>
          <a:p>
            <a:r>
              <a:rPr lang="en-US" sz="1700" dirty="0"/>
              <a:t>Cameroon</a:t>
            </a:r>
          </a:p>
          <a:p>
            <a:r>
              <a:rPr lang="en-US" sz="1700" dirty="0"/>
              <a:t>Central African Republic</a:t>
            </a:r>
          </a:p>
          <a:p>
            <a:r>
              <a:rPr lang="en-US" sz="1700" dirty="0"/>
              <a:t>Chad</a:t>
            </a:r>
          </a:p>
          <a:p>
            <a:r>
              <a:rPr lang="en-US" sz="1700" dirty="0">
                <a:solidFill>
                  <a:srgbClr val="0070C0"/>
                </a:solidFill>
              </a:rPr>
              <a:t>Chile</a:t>
            </a:r>
          </a:p>
          <a:p>
            <a:r>
              <a:rPr lang="en-US" sz="1700" dirty="0"/>
              <a:t>Congo (Republic of the)</a:t>
            </a:r>
          </a:p>
          <a:p>
            <a:r>
              <a:rPr lang="en-US" sz="1700" dirty="0"/>
              <a:t>Cote d’Ivoire</a:t>
            </a:r>
          </a:p>
          <a:p>
            <a:r>
              <a:rPr lang="en-US" sz="1700" dirty="0"/>
              <a:t>Croatia</a:t>
            </a:r>
          </a:p>
          <a:p>
            <a:r>
              <a:rPr lang="en-US" sz="1700" dirty="0">
                <a:solidFill>
                  <a:srgbClr val="0070C0"/>
                </a:solidFill>
              </a:rPr>
              <a:t>El Salvador</a:t>
            </a:r>
          </a:p>
          <a:p>
            <a:r>
              <a:rPr lang="en-US" sz="1700" dirty="0"/>
              <a:t>Eritrea</a:t>
            </a:r>
          </a:p>
          <a:p>
            <a:r>
              <a:rPr lang="en-US" sz="1700" dirty="0" err="1"/>
              <a:t>Eswatini</a:t>
            </a:r>
            <a:endParaRPr lang="en-US" sz="1700" dirty="0"/>
          </a:p>
          <a:p>
            <a:r>
              <a:rPr lang="en-US" sz="1700" dirty="0"/>
              <a:t>Fiji</a:t>
            </a:r>
          </a:p>
          <a:p>
            <a:r>
              <a:rPr lang="en-US" sz="1700" dirty="0">
                <a:solidFill>
                  <a:srgbClr val="0070C0"/>
                </a:solidFill>
              </a:rPr>
              <a:t>France</a:t>
            </a:r>
          </a:p>
          <a:p>
            <a:r>
              <a:rPr lang="en-US" sz="1700" dirty="0"/>
              <a:t>Ghana</a:t>
            </a:r>
          </a:p>
          <a:p>
            <a:r>
              <a:rPr lang="en-US" sz="1700" dirty="0">
                <a:solidFill>
                  <a:srgbClr val="0070C0"/>
                </a:solidFill>
              </a:rPr>
              <a:t>Guatemala</a:t>
            </a:r>
          </a:p>
          <a:p>
            <a:r>
              <a:rPr lang="en-US" sz="1700" dirty="0"/>
              <a:t>Guyana</a:t>
            </a:r>
          </a:p>
        </p:txBody>
      </p:sp>
      <p:sp>
        <p:nvSpPr>
          <p:cNvPr id="22" name="TextBox 21">
            <a:extLst>
              <a:ext uri="{FF2B5EF4-FFF2-40B4-BE49-F238E27FC236}">
                <a16:creationId xmlns:a16="http://schemas.microsoft.com/office/drawing/2014/main" id="{B2A19EB3-65A3-4280-B746-2BB2F1CA5D40}"/>
              </a:ext>
            </a:extLst>
          </p:cNvPr>
          <p:cNvSpPr txBox="1"/>
          <p:nvPr/>
        </p:nvSpPr>
        <p:spPr>
          <a:xfrm>
            <a:off x="2463215" y="1295168"/>
            <a:ext cx="1360052" cy="5586145"/>
          </a:xfrm>
          <a:prstGeom prst="rect">
            <a:avLst/>
          </a:prstGeom>
          <a:noFill/>
        </p:spPr>
        <p:txBody>
          <a:bodyPr wrap="none" rtlCol="0">
            <a:spAutoFit/>
          </a:bodyPr>
          <a:lstStyle/>
          <a:p>
            <a:r>
              <a:rPr lang="en-US" sz="1700" dirty="0"/>
              <a:t>Iceland</a:t>
            </a:r>
          </a:p>
          <a:p>
            <a:r>
              <a:rPr lang="en-US" sz="1700" dirty="0">
                <a:solidFill>
                  <a:srgbClr val="0070C0"/>
                </a:solidFill>
              </a:rPr>
              <a:t>Indonesia</a:t>
            </a:r>
          </a:p>
          <a:p>
            <a:r>
              <a:rPr lang="en-US" sz="1700" dirty="0"/>
              <a:t>Iraq</a:t>
            </a:r>
          </a:p>
          <a:p>
            <a:r>
              <a:rPr lang="en-US" sz="1700" dirty="0"/>
              <a:t>Israel</a:t>
            </a:r>
          </a:p>
          <a:p>
            <a:r>
              <a:rPr lang="en-US" sz="1700" dirty="0"/>
              <a:t>Kazakhstan</a:t>
            </a:r>
          </a:p>
          <a:p>
            <a:r>
              <a:rPr lang="en-US" sz="1700" dirty="0"/>
              <a:t>Kuwait</a:t>
            </a:r>
          </a:p>
          <a:p>
            <a:r>
              <a:rPr lang="en-US" sz="1700" dirty="0"/>
              <a:t>Lesotho</a:t>
            </a:r>
          </a:p>
          <a:p>
            <a:r>
              <a:rPr lang="en-US" sz="1700" dirty="0"/>
              <a:t>Liechtenstein</a:t>
            </a:r>
          </a:p>
          <a:p>
            <a:r>
              <a:rPr lang="en-US" sz="1700" dirty="0"/>
              <a:t>Mauritania</a:t>
            </a:r>
          </a:p>
          <a:p>
            <a:r>
              <a:rPr lang="en-US" sz="1700" dirty="0"/>
              <a:t>Mauritius</a:t>
            </a:r>
          </a:p>
          <a:p>
            <a:r>
              <a:rPr lang="en-US" sz="1700" dirty="0"/>
              <a:t>Mongolia</a:t>
            </a:r>
          </a:p>
          <a:p>
            <a:r>
              <a:rPr lang="en-US" sz="1700" dirty="0"/>
              <a:t>Nauru</a:t>
            </a:r>
          </a:p>
          <a:p>
            <a:r>
              <a:rPr lang="en-US" sz="1700" dirty="0"/>
              <a:t>New Zealand</a:t>
            </a:r>
          </a:p>
          <a:p>
            <a:r>
              <a:rPr lang="en-US" sz="1700" dirty="0"/>
              <a:t>Oman</a:t>
            </a:r>
          </a:p>
          <a:p>
            <a:r>
              <a:rPr lang="en-US" sz="1700" dirty="0"/>
              <a:t>Pakistan</a:t>
            </a:r>
          </a:p>
          <a:p>
            <a:r>
              <a:rPr lang="en-US" sz="1700" dirty="0"/>
              <a:t>Palau</a:t>
            </a:r>
          </a:p>
          <a:p>
            <a:r>
              <a:rPr lang="en-US" sz="1700" dirty="0">
                <a:solidFill>
                  <a:srgbClr val="0070C0"/>
                </a:solidFill>
              </a:rPr>
              <a:t>Philippines</a:t>
            </a:r>
          </a:p>
          <a:p>
            <a:r>
              <a:rPr lang="en-US" sz="1700" dirty="0"/>
              <a:t>Rwanda</a:t>
            </a:r>
          </a:p>
          <a:p>
            <a:r>
              <a:rPr lang="en-US" sz="1700" dirty="0"/>
              <a:t>Saint Lucia</a:t>
            </a:r>
          </a:p>
          <a:p>
            <a:r>
              <a:rPr lang="en-US" sz="1700" dirty="0"/>
              <a:t>Serbia</a:t>
            </a:r>
          </a:p>
          <a:p>
            <a:r>
              <a:rPr lang="en-US" sz="1700" dirty="0">
                <a:solidFill>
                  <a:srgbClr val="0070C0"/>
                </a:solidFill>
              </a:rPr>
              <a:t>Sierra Leone</a:t>
            </a:r>
          </a:p>
        </p:txBody>
      </p:sp>
      <p:sp>
        <p:nvSpPr>
          <p:cNvPr id="23" name="TextBox 22">
            <a:extLst>
              <a:ext uri="{FF2B5EF4-FFF2-40B4-BE49-F238E27FC236}">
                <a16:creationId xmlns:a16="http://schemas.microsoft.com/office/drawing/2014/main" id="{50724096-506C-49E3-9A14-A83E2B0852EC}"/>
              </a:ext>
            </a:extLst>
          </p:cNvPr>
          <p:cNvSpPr txBox="1"/>
          <p:nvPr/>
        </p:nvSpPr>
        <p:spPr>
          <a:xfrm>
            <a:off x="3870548" y="1287574"/>
            <a:ext cx="3072444" cy="2708434"/>
          </a:xfrm>
          <a:prstGeom prst="rect">
            <a:avLst/>
          </a:prstGeom>
          <a:noFill/>
        </p:spPr>
        <p:txBody>
          <a:bodyPr wrap="none" rtlCol="0">
            <a:spAutoFit/>
          </a:bodyPr>
          <a:lstStyle/>
          <a:p>
            <a:r>
              <a:rPr lang="en-US" sz="1700" dirty="0"/>
              <a:t>South Africa</a:t>
            </a:r>
          </a:p>
          <a:p>
            <a:r>
              <a:rPr lang="en-US" sz="1700" dirty="0"/>
              <a:t>Timor </a:t>
            </a:r>
            <a:r>
              <a:rPr lang="en-US" sz="1700" dirty="0" err="1"/>
              <a:t>Leste</a:t>
            </a:r>
            <a:endParaRPr lang="en-US" sz="1700" dirty="0"/>
          </a:p>
          <a:p>
            <a:r>
              <a:rPr lang="en-US" sz="1700" dirty="0"/>
              <a:t>Tonga</a:t>
            </a:r>
          </a:p>
          <a:p>
            <a:r>
              <a:rPr lang="en-US" sz="1700" dirty="0"/>
              <a:t>Tunisia</a:t>
            </a:r>
          </a:p>
          <a:p>
            <a:r>
              <a:rPr lang="en-US" sz="1700" dirty="0">
                <a:solidFill>
                  <a:srgbClr val="0070C0"/>
                </a:solidFill>
              </a:rPr>
              <a:t>Turkey</a:t>
            </a:r>
          </a:p>
          <a:p>
            <a:r>
              <a:rPr lang="en-US" sz="1700" dirty="0"/>
              <a:t>Turkmenistan</a:t>
            </a:r>
          </a:p>
          <a:p>
            <a:r>
              <a:rPr lang="en-US" sz="1700" dirty="0"/>
              <a:t>United Kingdom of Great Britain </a:t>
            </a:r>
          </a:p>
          <a:p>
            <a:r>
              <a:rPr lang="en-US" sz="1700" dirty="0"/>
              <a:t>and Northern Ireland</a:t>
            </a:r>
          </a:p>
          <a:p>
            <a:r>
              <a:rPr lang="en-US" sz="1700" dirty="0"/>
              <a:t>United Republic of Tanzania</a:t>
            </a:r>
          </a:p>
          <a:p>
            <a:r>
              <a:rPr lang="en-US" sz="1700" dirty="0"/>
              <a:t>Vanuatu</a:t>
            </a:r>
          </a:p>
        </p:txBody>
      </p:sp>
      <p:grpSp>
        <p:nvGrpSpPr>
          <p:cNvPr id="31" name="Group 30">
            <a:extLst>
              <a:ext uri="{FF2B5EF4-FFF2-40B4-BE49-F238E27FC236}">
                <a16:creationId xmlns:a16="http://schemas.microsoft.com/office/drawing/2014/main" id="{37DB1B0B-7A44-451E-9F02-AEEBF5D7A49C}"/>
              </a:ext>
            </a:extLst>
          </p:cNvPr>
          <p:cNvGrpSpPr/>
          <p:nvPr/>
        </p:nvGrpSpPr>
        <p:grpSpPr>
          <a:xfrm>
            <a:off x="5913885" y="1259617"/>
            <a:ext cx="6234599" cy="5264543"/>
            <a:chOff x="5913871" y="1259607"/>
            <a:chExt cx="6234598" cy="5264541"/>
          </a:xfrm>
        </p:grpSpPr>
        <p:grpSp>
          <p:nvGrpSpPr>
            <p:cNvPr id="27" name="Group 26">
              <a:extLst>
                <a:ext uri="{FF2B5EF4-FFF2-40B4-BE49-F238E27FC236}">
                  <a16:creationId xmlns:a16="http://schemas.microsoft.com/office/drawing/2014/main" id="{4234970F-9F05-4136-A617-019E043A2C24}"/>
                </a:ext>
              </a:extLst>
            </p:cNvPr>
            <p:cNvGrpSpPr/>
            <p:nvPr/>
          </p:nvGrpSpPr>
          <p:grpSpPr>
            <a:xfrm>
              <a:off x="5913871" y="1259607"/>
              <a:ext cx="6234598" cy="5264541"/>
              <a:chOff x="5932533" y="1073006"/>
              <a:chExt cx="6234598" cy="5264541"/>
            </a:xfrm>
          </p:grpSpPr>
          <p:pic>
            <p:nvPicPr>
              <p:cNvPr id="13" name="Picture 12">
                <a:extLst>
                  <a:ext uri="{FF2B5EF4-FFF2-40B4-BE49-F238E27FC236}">
                    <a16:creationId xmlns:a16="http://schemas.microsoft.com/office/drawing/2014/main" id="{E8522ECC-CD71-4DE4-98E9-8CDDE1E83154}"/>
                  </a:ext>
                </a:extLst>
              </p:cNvPr>
              <p:cNvPicPr>
                <a:picLocks noChangeAspect="1"/>
              </p:cNvPicPr>
              <p:nvPr/>
            </p:nvPicPr>
            <p:blipFill rotWithShape="1">
              <a:blip r:embed="rId3">
                <a:extLst>
                  <a:ext uri="{28A0092B-C50C-407E-A947-70E740481C1C}">
                    <a14:useLocalDpi xmlns:a14="http://schemas.microsoft.com/office/drawing/2010/main" val="0"/>
                  </a:ext>
                </a:extLst>
              </a:blip>
              <a:srcRect t="9519" r="8198"/>
              <a:stretch/>
            </p:blipFill>
            <p:spPr>
              <a:xfrm>
                <a:off x="5932533" y="1959422"/>
                <a:ext cx="6234598" cy="4378125"/>
              </a:xfrm>
              <a:prstGeom prst="rect">
                <a:avLst/>
              </a:prstGeom>
            </p:spPr>
          </p:pic>
          <p:sp>
            <p:nvSpPr>
              <p:cNvPr id="24" name="TextBox 23">
                <a:extLst>
                  <a:ext uri="{FF2B5EF4-FFF2-40B4-BE49-F238E27FC236}">
                    <a16:creationId xmlns:a16="http://schemas.microsoft.com/office/drawing/2014/main" id="{F3256603-62E7-43D7-803F-CD38E998F26A}"/>
                  </a:ext>
                </a:extLst>
              </p:cNvPr>
              <p:cNvSpPr txBox="1"/>
              <p:nvPr/>
            </p:nvSpPr>
            <p:spPr>
              <a:xfrm>
                <a:off x="7567130" y="1073006"/>
                <a:ext cx="3346493" cy="369460"/>
              </a:xfrm>
              <a:prstGeom prst="rect">
                <a:avLst/>
              </a:prstGeom>
              <a:noFill/>
            </p:spPr>
            <p:txBody>
              <a:bodyPr wrap="none" rtlCol="0">
                <a:spAutoFit/>
              </a:bodyPr>
              <a:lstStyle/>
              <a:p>
                <a:r>
                  <a:rPr lang="en-US" sz="1801" b="1" dirty="0">
                    <a:solidFill>
                      <a:schemeClr val="bg2">
                        <a:lumMod val="50000"/>
                      </a:schemeClr>
                    </a:solidFill>
                  </a:rPr>
                  <a:t>Voluntary National Reviews 2019</a:t>
                </a:r>
              </a:p>
            </p:txBody>
          </p:sp>
        </p:grpSp>
        <p:sp>
          <p:nvSpPr>
            <p:cNvPr id="26" name="TextBox 25">
              <a:extLst>
                <a:ext uri="{FF2B5EF4-FFF2-40B4-BE49-F238E27FC236}">
                  <a16:creationId xmlns:a16="http://schemas.microsoft.com/office/drawing/2014/main" id="{E7A615BD-8D8B-4528-9954-CEAC7C5C3BA0}"/>
                </a:ext>
              </a:extLst>
            </p:cNvPr>
            <p:cNvSpPr txBox="1"/>
            <p:nvPr/>
          </p:nvSpPr>
          <p:spPr>
            <a:xfrm>
              <a:off x="9114495" y="2272449"/>
              <a:ext cx="385041"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7</a:t>
              </a:r>
            </a:p>
          </p:txBody>
        </p:sp>
        <p:sp>
          <p:nvSpPr>
            <p:cNvPr id="28" name="TextBox 27">
              <a:extLst>
                <a:ext uri="{FF2B5EF4-FFF2-40B4-BE49-F238E27FC236}">
                  <a16:creationId xmlns:a16="http://schemas.microsoft.com/office/drawing/2014/main" id="{AAEDDD56-4CF8-4CA1-A6CA-274AC50B6832}"/>
                </a:ext>
              </a:extLst>
            </p:cNvPr>
            <p:cNvSpPr txBox="1"/>
            <p:nvPr/>
          </p:nvSpPr>
          <p:spPr>
            <a:xfrm>
              <a:off x="11396726" y="4729509"/>
              <a:ext cx="585417"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20</a:t>
              </a:r>
            </a:p>
          </p:txBody>
        </p:sp>
        <p:sp>
          <p:nvSpPr>
            <p:cNvPr id="29" name="TextBox 28">
              <a:extLst>
                <a:ext uri="{FF2B5EF4-FFF2-40B4-BE49-F238E27FC236}">
                  <a16:creationId xmlns:a16="http://schemas.microsoft.com/office/drawing/2014/main" id="{EFAA3D34-2780-48FD-9BF6-03720972B8FA}"/>
                </a:ext>
              </a:extLst>
            </p:cNvPr>
            <p:cNvSpPr txBox="1"/>
            <p:nvPr/>
          </p:nvSpPr>
          <p:spPr>
            <a:xfrm>
              <a:off x="9031171" y="5733930"/>
              <a:ext cx="585417"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18</a:t>
              </a:r>
            </a:p>
          </p:txBody>
        </p:sp>
        <p:sp>
          <p:nvSpPr>
            <p:cNvPr id="30" name="TextBox 29">
              <a:extLst>
                <a:ext uri="{FF2B5EF4-FFF2-40B4-BE49-F238E27FC236}">
                  <a16:creationId xmlns:a16="http://schemas.microsoft.com/office/drawing/2014/main" id="{59CE81C3-A4AA-4A86-BF6A-58955708B1D8}"/>
                </a:ext>
              </a:extLst>
            </p:cNvPr>
            <p:cNvSpPr txBox="1"/>
            <p:nvPr/>
          </p:nvSpPr>
          <p:spPr>
            <a:xfrm>
              <a:off x="6928024" y="5752591"/>
              <a:ext cx="385041" cy="523220"/>
            </a:xfrm>
            <a:prstGeom prst="rect">
              <a:avLst/>
            </a:prstGeom>
            <a:noFill/>
          </p:spPr>
          <p:txBody>
            <a:bodyPr wrap="none" rtlCol="0">
              <a:spAutoFit/>
            </a:bodyPr>
            <a:lstStyle/>
            <a:p>
              <a:pPr algn="ctr"/>
              <a:r>
                <a:rPr lang="en-US" sz="2800" b="1" dirty="0">
                  <a:solidFill>
                    <a:schemeClr val="bg2">
                      <a:lumMod val="75000"/>
                    </a:schemeClr>
                  </a:solidFill>
                  <a:latin typeface="Century Gothic" panose="020B0502020202020204" pitchFamily="34" charset="0"/>
                </a:rPr>
                <a:t>6</a:t>
              </a:r>
            </a:p>
          </p:txBody>
        </p:sp>
      </p:grpSp>
    </p:spTree>
    <p:extLst>
      <p:ext uri="{BB962C8B-B14F-4D97-AF65-F5344CB8AC3E}">
        <p14:creationId xmlns:p14="http://schemas.microsoft.com/office/powerpoint/2010/main" val="97635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cuments\4. PP &amp; UN Participant form\Mayors and local officers\Sehrawat\Asia-landmark-building-colored-vector.jpg"/>
          <p:cNvPicPr>
            <a:picLocks noChangeAspect="1" noChangeArrowheads="1"/>
          </p:cNvPicPr>
          <p:nvPr/>
        </p:nvPicPr>
        <p:blipFill>
          <a:blip r:embed="rId3"/>
          <a:srcRect/>
          <a:stretch>
            <a:fillRect/>
          </a:stretch>
        </p:blipFill>
        <p:spPr bwMode="auto">
          <a:xfrm>
            <a:off x="1706880" y="3429000"/>
            <a:ext cx="2803934" cy="2170129"/>
          </a:xfrm>
          <a:prstGeom prst="rect">
            <a:avLst/>
          </a:prstGeom>
          <a:noFill/>
        </p:spPr>
      </p:pic>
      <p:sp>
        <p:nvSpPr>
          <p:cNvPr id="17409" name="Slide Number Placeholder 4"/>
          <p:cNvSpPr>
            <a:spLocks noGrp="1"/>
          </p:cNvSpPr>
          <p:nvPr>
            <p:ph type="sldNum" sz="quarter" idx="11"/>
          </p:nvPr>
        </p:nvSpPr>
        <p:spPr>
          <a:noFill/>
        </p:spPr>
        <p:txBody>
          <a:bodyPr/>
          <a:lstStyle/>
          <a:p>
            <a:fld id="{18C49859-EDAB-49D1-ACF9-26E63D636AB5}" type="slidenum">
              <a:rPr lang="en-US" altLang="ko-KR"/>
              <a:pPr/>
              <a:t>7</a:t>
            </a:fld>
            <a:endParaRPr lang="en-US" altLang="ko-KR"/>
          </a:p>
        </p:txBody>
      </p:sp>
      <p:sp>
        <p:nvSpPr>
          <p:cNvPr id="9" name="TextBox 8"/>
          <p:cNvSpPr txBox="1"/>
          <p:nvPr/>
        </p:nvSpPr>
        <p:spPr>
          <a:xfrm>
            <a:off x="1706880" y="1920240"/>
            <a:ext cx="8961120" cy="1061827"/>
          </a:xfrm>
          <a:prstGeom prst="rect">
            <a:avLst/>
          </a:prstGeom>
          <a:noFill/>
        </p:spPr>
        <p:txBody>
          <a:bodyPr lIns="91439" tIns="45719" rIns="91439" bIns="45719">
            <a:spAutoFit/>
          </a:bodyPr>
          <a:lstStyle/>
          <a:p>
            <a:pPr latinLnBrk="1"/>
            <a:endParaRPr lang="en-GB" altLang="ko-KR" sz="2160" b="1">
              <a:solidFill>
                <a:srgbClr val="0066CC"/>
              </a:solidFill>
              <a:latin typeface="Arial" pitchFamily="34" charset="0"/>
              <a:ea typeface="MS PGothic" pitchFamily="34" charset="-128"/>
              <a:cs typeface="Arial" pitchFamily="34" charset="0"/>
            </a:endParaRPr>
          </a:p>
          <a:p>
            <a:pPr latinLnBrk="1"/>
            <a:endParaRPr lang="en-GB" altLang="ko-KR" sz="2520" b="1">
              <a:cs typeface="Arial" pitchFamily="34" charset="0"/>
            </a:endParaRPr>
          </a:p>
          <a:p>
            <a:pPr latinLnBrk="1">
              <a:buFontTx/>
              <a:buAutoNum type="arabicPeriod"/>
            </a:pPr>
            <a:endParaRPr lang="ko-KR" altLang="en-US" sz="1620">
              <a:cs typeface="Arial" pitchFamily="34" charset="0"/>
            </a:endParaRPr>
          </a:p>
        </p:txBody>
      </p:sp>
      <p:sp>
        <p:nvSpPr>
          <p:cNvPr id="7" name="제목 5"/>
          <p:cNvSpPr>
            <a:spLocks noGrp="1"/>
          </p:cNvSpPr>
          <p:nvPr>
            <p:ph type="title"/>
          </p:nvPr>
        </p:nvSpPr>
        <p:spPr>
          <a:xfrm>
            <a:off x="1524000" y="502920"/>
            <a:ext cx="8998268" cy="1143000"/>
          </a:xfrm>
          <a:noFill/>
          <a:ln w="9525">
            <a:noFill/>
            <a:miter lim="800000"/>
            <a:headEnd/>
            <a:tailEnd/>
          </a:ln>
        </p:spPr>
        <p:txBody>
          <a:bodyPr vert="horz" wrap="square" lIns="91437" tIns="45717" rIns="91437" bIns="45717" numCol="1" rtlCol="0" anchor="ctr" anchorCtr="0" compatLnSpc="1">
            <a:prstTxWarp prst="textNoShape">
              <a:avLst/>
            </a:prstTxWarp>
            <a:normAutofit/>
          </a:bodyPr>
          <a:lstStyle/>
          <a:p>
            <a:endParaRPr lang="ko-KR" altLang="en-US" sz="2880" dirty="0">
              <a:solidFill>
                <a:srgbClr val="000090"/>
              </a:solidFill>
              <a:ea typeface="MS PGothic" pitchFamily="34" charset="-128"/>
            </a:endParaRPr>
          </a:p>
        </p:txBody>
      </p:sp>
      <p:sp>
        <p:nvSpPr>
          <p:cNvPr id="10" name="TextBox 9"/>
          <p:cNvSpPr txBox="1"/>
          <p:nvPr/>
        </p:nvSpPr>
        <p:spPr>
          <a:xfrm>
            <a:off x="2324100" y="5074920"/>
            <a:ext cx="1645920" cy="341632"/>
          </a:xfrm>
          <a:prstGeom prst="rect">
            <a:avLst/>
          </a:prstGeom>
          <a:noFill/>
        </p:spPr>
        <p:txBody>
          <a:bodyPr wrap="square" rtlCol="0">
            <a:spAutoFit/>
          </a:bodyPr>
          <a:lstStyle/>
          <a:p>
            <a:pPr algn="ctr"/>
            <a:r>
              <a:rPr lang="en-US" altLang="ko-KR" sz="1620" b="1" dirty="0">
                <a:latin typeface="Calibri" pitchFamily="34" charset="0"/>
              </a:rPr>
              <a:t>12 VNRs in Asia</a:t>
            </a:r>
            <a:endParaRPr lang="ko-KR" altLang="en-US" sz="1620" b="1" dirty="0">
              <a:latin typeface="Calibri" pitchFamily="34" charset="0"/>
            </a:endParaRPr>
          </a:p>
        </p:txBody>
      </p:sp>
      <p:sp>
        <p:nvSpPr>
          <p:cNvPr id="11" name="타원 10"/>
          <p:cNvSpPr/>
          <p:nvPr/>
        </p:nvSpPr>
        <p:spPr bwMode="auto">
          <a:xfrm>
            <a:off x="4930140" y="3683228"/>
            <a:ext cx="960120" cy="960120"/>
          </a:xfrm>
          <a:prstGeom prst="ellipse">
            <a:avLst/>
          </a:prstGeom>
          <a:solidFill>
            <a:schemeClr val="accent1">
              <a:alpha val="74000"/>
            </a:schemeClr>
          </a:solidFill>
          <a:ln w="9525" cap="flat" cmpd="sng" algn="ctr">
            <a:no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pPr defTabSz="822960" eaLnBrk="0" fontAlgn="base" hangingPunct="0">
              <a:spcBef>
                <a:spcPct val="0"/>
              </a:spcBef>
              <a:spcAft>
                <a:spcPct val="0"/>
              </a:spcAft>
            </a:pPr>
            <a:r>
              <a:rPr lang="en-US" altLang="ko-KR" sz="1620" b="1" dirty="0">
                <a:latin typeface="Arial" charset="0"/>
                <a:ea typeface="MS PGothic" pitchFamily="34" charset="-128"/>
              </a:rPr>
              <a:t>2016</a:t>
            </a:r>
            <a:endParaRPr lang="ko-KR" altLang="en-US" sz="1620" b="1" dirty="0">
              <a:latin typeface="Arial" charset="0"/>
              <a:ea typeface="MS PGothic" pitchFamily="34" charset="-128"/>
            </a:endParaRPr>
          </a:p>
        </p:txBody>
      </p:sp>
      <p:sp>
        <p:nvSpPr>
          <p:cNvPr id="12" name="타원 11"/>
          <p:cNvSpPr/>
          <p:nvPr/>
        </p:nvSpPr>
        <p:spPr bwMode="auto">
          <a:xfrm>
            <a:off x="6850380" y="3683228"/>
            <a:ext cx="960120" cy="960120"/>
          </a:xfrm>
          <a:prstGeom prst="ellipse">
            <a:avLst/>
          </a:prstGeom>
          <a:solidFill>
            <a:schemeClr val="accent1">
              <a:alpha val="74000"/>
            </a:schemeClr>
          </a:solidFill>
          <a:ln w="9525" cap="flat" cmpd="sng" algn="ctr">
            <a:no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r>
              <a:rPr lang="en-US" altLang="ko-KR" sz="1620" b="1" dirty="0">
                <a:latin typeface="Arial" charset="0"/>
                <a:ea typeface="MS PGothic" pitchFamily="34" charset="-128"/>
              </a:rPr>
              <a:t>2017</a:t>
            </a:r>
            <a:endParaRPr lang="ko-KR" altLang="en-US" sz="1620" b="1" dirty="0">
              <a:latin typeface="Arial" charset="0"/>
              <a:ea typeface="MS PGothic" pitchFamily="34" charset="-128"/>
            </a:endParaRPr>
          </a:p>
        </p:txBody>
      </p:sp>
      <p:sp>
        <p:nvSpPr>
          <p:cNvPr id="13" name="타원 12"/>
          <p:cNvSpPr/>
          <p:nvPr/>
        </p:nvSpPr>
        <p:spPr bwMode="auto">
          <a:xfrm>
            <a:off x="8839200" y="3683228"/>
            <a:ext cx="960120" cy="960120"/>
          </a:xfrm>
          <a:prstGeom prst="ellipse">
            <a:avLst/>
          </a:prstGeom>
          <a:solidFill>
            <a:schemeClr val="accent1">
              <a:alpha val="74000"/>
            </a:schemeClr>
          </a:solidFill>
          <a:ln w="9525" cap="flat" cmpd="sng" algn="ctr">
            <a:no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pPr defTabSz="822960"/>
            <a:r>
              <a:rPr lang="en-US" altLang="ko-KR" sz="1620" b="1" dirty="0">
                <a:latin typeface="Arial" charset="0"/>
                <a:ea typeface="MS PGothic" pitchFamily="34" charset="-128"/>
              </a:rPr>
              <a:t>2018</a:t>
            </a:r>
            <a:endParaRPr lang="ko-KR" altLang="en-US" sz="1620" b="1" dirty="0">
              <a:latin typeface="Arial" charset="0"/>
              <a:ea typeface="MS PGothic" pitchFamily="34" charset="-128"/>
            </a:endParaRPr>
          </a:p>
        </p:txBody>
      </p:sp>
      <p:sp>
        <p:nvSpPr>
          <p:cNvPr id="14" name="TextBox 13"/>
          <p:cNvSpPr txBox="1"/>
          <p:nvPr/>
        </p:nvSpPr>
        <p:spPr>
          <a:xfrm>
            <a:off x="4655820" y="4643349"/>
            <a:ext cx="1714500" cy="1754326"/>
          </a:xfrm>
          <a:prstGeom prst="rect">
            <a:avLst/>
          </a:prstGeom>
          <a:noFill/>
        </p:spPr>
        <p:txBody>
          <a:bodyPr wrap="square" rtlCol="0">
            <a:spAutoFit/>
          </a:bodyPr>
          <a:lstStyle/>
          <a:p>
            <a:pPr>
              <a:buFont typeface="Arial" pitchFamily="34" charset="0"/>
              <a:buChar char="•"/>
            </a:pPr>
            <a:r>
              <a:rPr lang="en-US" altLang="ko-KR" sz="2160" dirty="0">
                <a:latin typeface="Calibri Light" pitchFamily="34" charset="0"/>
              </a:rPr>
              <a:t> China</a:t>
            </a:r>
          </a:p>
          <a:p>
            <a:pPr>
              <a:buFont typeface="Arial" pitchFamily="34" charset="0"/>
              <a:buChar char="•"/>
            </a:pPr>
            <a:r>
              <a:rPr lang="en-US" altLang="ko-KR" sz="2160" dirty="0">
                <a:latin typeface="Calibri Light" pitchFamily="34" charset="0"/>
              </a:rPr>
              <a:t> Philippines</a:t>
            </a:r>
          </a:p>
          <a:p>
            <a:pPr marL="158592" indent="-158592">
              <a:buFont typeface="Arial" pitchFamily="34" charset="0"/>
              <a:buChar char="•"/>
            </a:pPr>
            <a:r>
              <a:rPr lang="en-US" altLang="ko-KR" sz="2160" dirty="0">
                <a:latin typeface="Calibri Light" pitchFamily="34" charset="0"/>
              </a:rPr>
              <a:t>Republic of Korea</a:t>
            </a:r>
          </a:p>
          <a:p>
            <a:pPr>
              <a:buFont typeface="Arial" pitchFamily="34" charset="0"/>
              <a:buChar char="•"/>
            </a:pPr>
            <a:endParaRPr lang="ko-KR" altLang="en-US" sz="2160" dirty="0">
              <a:latin typeface="Calibri Light" pitchFamily="34" charset="0"/>
            </a:endParaRPr>
          </a:p>
        </p:txBody>
      </p:sp>
      <p:sp>
        <p:nvSpPr>
          <p:cNvPr id="15" name="TextBox 14"/>
          <p:cNvSpPr txBox="1"/>
          <p:nvPr/>
        </p:nvSpPr>
        <p:spPr>
          <a:xfrm>
            <a:off x="6644640" y="4643349"/>
            <a:ext cx="1714500" cy="2086725"/>
          </a:xfrm>
          <a:prstGeom prst="rect">
            <a:avLst/>
          </a:prstGeom>
          <a:noFill/>
        </p:spPr>
        <p:txBody>
          <a:bodyPr wrap="square" rtlCol="0">
            <a:spAutoFit/>
          </a:bodyPr>
          <a:lstStyle/>
          <a:p>
            <a:pPr>
              <a:buFont typeface="Arial" pitchFamily="34" charset="0"/>
              <a:buChar char="•"/>
            </a:pPr>
            <a:r>
              <a:rPr lang="en-US" altLang="ko-KR" sz="2160" dirty="0">
                <a:latin typeface="Calibri Light" pitchFamily="34" charset="0"/>
              </a:rPr>
              <a:t> Bangladesh</a:t>
            </a:r>
          </a:p>
          <a:p>
            <a:pPr>
              <a:buFont typeface="Arial" pitchFamily="34" charset="0"/>
              <a:buChar char="•"/>
            </a:pPr>
            <a:r>
              <a:rPr lang="en-US" altLang="ko-KR" sz="2160" dirty="0">
                <a:latin typeface="Calibri Light" pitchFamily="34" charset="0"/>
              </a:rPr>
              <a:t> India</a:t>
            </a:r>
          </a:p>
          <a:p>
            <a:pPr>
              <a:buFont typeface="Arial" pitchFamily="34" charset="0"/>
              <a:buChar char="•"/>
            </a:pPr>
            <a:r>
              <a:rPr lang="en-US" altLang="ko-KR" sz="2160" dirty="0">
                <a:latin typeface="Calibri Light" pitchFamily="34" charset="0"/>
              </a:rPr>
              <a:t> Indonesia</a:t>
            </a:r>
          </a:p>
          <a:p>
            <a:pPr>
              <a:buFont typeface="Arial" pitchFamily="34" charset="0"/>
              <a:buChar char="•"/>
            </a:pPr>
            <a:r>
              <a:rPr lang="en-US" altLang="ko-KR" sz="2160" dirty="0">
                <a:latin typeface="Calibri Light" pitchFamily="34" charset="0"/>
              </a:rPr>
              <a:t> Japan</a:t>
            </a:r>
          </a:p>
          <a:p>
            <a:pPr>
              <a:buFont typeface="Arial" pitchFamily="34" charset="0"/>
              <a:buChar char="•"/>
            </a:pPr>
            <a:r>
              <a:rPr lang="en-US" altLang="ko-KR" sz="2160" dirty="0">
                <a:latin typeface="Calibri Light" pitchFamily="34" charset="0"/>
              </a:rPr>
              <a:t> Thailand</a:t>
            </a:r>
          </a:p>
          <a:p>
            <a:pPr>
              <a:buFont typeface="Arial" pitchFamily="34" charset="0"/>
              <a:buChar char="•"/>
            </a:pPr>
            <a:endParaRPr lang="ko-KR" altLang="en-US" sz="2160" dirty="0">
              <a:latin typeface="Calibri Light" pitchFamily="34" charset="0"/>
            </a:endParaRPr>
          </a:p>
        </p:txBody>
      </p:sp>
      <p:sp>
        <p:nvSpPr>
          <p:cNvPr id="16" name="TextBox 15"/>
          <p:cNvSpPr txBox="1"/>
          <p:nvPr/>
        </p:nvSpPr>
        <p:spPr>
          <a:xfrm>
            <a:off x="8564880" y="4643349"/>
            <a:ext cx="1714500" cy="1754326"/>
          </a:xfrm>
          <a:prstGeom prst="rect">
            <a:avLst/>
          </a:prstGeom>
          <a:noFill/>
        </p:spPr>
        <p:txBody>
          <a:bodyPr wrap="square" rtlCol="0">
            <a:spAutoFit/>
          </a:bodyPr>
          <a:lstStyle/>
          <a:p>
            <a:pPr>
              <a:buFont typeface="Arial" pitchFamily="34" charset="0"/>
              <a:buChar char="•"/>
            </a:pPr>
            <a:r>
              <a:rPr lang="en-US" altLang="ko-KR" sz="2160" dirty="0">
                <a:latin typeface="Calibri Light" pitchFamily="34" charset="0"/>
              </a:rPr>
              <a:t> Lao PDR</a:t>
            </a:r>
          </a:p>
          <a:p>
            <a:pPr>
              <a:buFont typeface="Arial" pitchFamily="34" charset="0"/>
              <a:buChar char="•"/>
            </a:pPr>
            <a:r>
              <a:rPr lang="en-US" altLang="ko-KR" sz="2160" dirty="0">
                <a:latin typeface="Calibri Light" pitchFamily="34" charset="0"/>
              </a:rPr>
              <a:t> Singapore</a:t>
            </a:r>
          </a:p>
          <a:p>
            <a:pPr>
              <a:buFont typeface="Arial" pitchFamily="34" charset="0"/>
              <a:buChar char="•"/>
            </a:pPr>
            <a:r>
              <a:rPr lang="en-US" altLang="ko-KR" sz="2160" dirty="0">
                <a:latin typeface="Calibri Light" pitchFamily="34" charset="0"/>
              </a:rPr>
              <a:t> Sri Lanka</a:t>
            </a:r>
          </a:p>
          <a:p>
            <a:pPr>
              <a:buFont typeface="Arial" pitchFamily="34" charset="0"/>
              <a:buChar char="•"/>
            </a:pPr>
            <a:r>
              <a:rPr lang="en-US" altLang="ko-KR" sz="2160" dirty="0">
                <a:latin typeface="Calibri Light" pitchFamily="34" charset="0"/>
              </a:rPr>
              <a:t> Vietnam</a:t>
            </a:r>
          </a:p>
          <a:p>
            <a:pPr>
              <a:buFont typeface="Arial" pitchFamily="34" charset="0"/>
              <a:buChar char="•"/>
            </a:pPr>
            <a:endParaRPr lang="ko-KR" altLang="en-US" sz="2160" dirty="0">
              <a:latin typeface="Calibri Light" pitchFamily="34" charset="0"/>
            </a:endParaRPr>
          </a:p>
        </p:txBody>
      </p:sp>
      <p:pic>
        <p:nvPicPr>
          <p:cNvPr id="18" name="Picture 5" descr="C:\Users\Administrator\Desktop\vnrs_banner.jpg"/>
          <p:cNvPicPr>
            <a:picLocks noChangeAspect="1" noChangeArrowheads="1"/>
          </p:cNvPicPr>
          <p:nvPr/>
        </p:nvPicPr>
        <p:blipFill>
          <a:blip r:embed="rId4"/>
          <a:srcRect/>
          <a:stretch>
            <a:fillRect/>
          </a:stretch>
        </p:blipFill>
        <p:spPr bwMode="auto">
          <a:xfrm>
            <a:off x="3452160" y="1714500"/>
            <a:ext cx="5287680" cy="1296000"/>
          </a:xfrm>
          <a:prstGeom prst="rect">
            <a:avLst/>
          </a:prstGeom>
          <a:noFill/>
        </p:spPr>
      </p:pic>
    </p:spTree>
    <p:extLst>
      <p:ext uri="{BB962C8B-B14F-4D97-AF65-F5344CB8AC3E}">
        <p14:creationId xmlns:p14="http://schemas.microsoft.com/office/powerpoint/2010/main" val="352019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29109B3C-F7EF-4D72-8D32-AA0FFC55A074}"/>
              </a:ext>
            </a:extLst>
          </p:cNvPr>
          <p:cNvSpPr>
            <a:spLocks noGrp="1"/>
          </p:cNvSpPr>
          <p:nvPr>
            <p:ph type="title"/>
          </p:nvPr>
        </p:nvSpPr>
        <p:spPr>
          <a:xfrm>
            <a:off x="203199" y="553861"/>
            <a:ext cx="11868260" cy="1270000"/>
          </a:xfrm>
        </p:spPr>
        <p:txBody>
          <a:bodyPr>
            <a:normAutofit/>
          </a:bodyPr>
          <a:lstStyle/>
          <a:p>
            <a:r>
              <a:rPr lang="en-US" sz="2800" b="1" dirty="0">
                <a:solidFill>
                  <a:srgbClr val="FF5050"/>
                </a:solidFill>
                <a:latin typeface="Arial" panose="020B0604020202020204" pitchFamily="34" charset="0"/>
                <a:cs typeface="Arial" panose="020B0604020202020204" pitchFamily="34" charset="0"/>
              </a:rPr>
              <a:t>2. Key Elements for Implementation based on the VNR reports</a:t>
            </a:r>
            <a:br>
              <a:rPr lang="en-US" sz="2800" dirty="0">
                <a:solidFill>
                  <a:srgbClr val="1F40A4"/>
                </a:solidFill>
                <a:latin typeface="Arial" panose="020B0604020202020204" pitchFamily="34" charset="0"/>
                <a:cs typeface="Arial" panose="020B0604020202020204" pitchFamily="34" charset="0"/>
              </a:rPr>
            </a:br>
            <a:endParaRPr lang="en-US" sz="2800" dirty="0">
              <a:solidFill>
                <a:srgbClr val="1F40A4"/>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6B144C0E-A04D-4BAA-A07D-D72195900923}"/>
              </a:ext>
            </a:extLst>
          </p:cNvPr>
          <p:cNvSpPr>
            <a:spLocks noGrp="1"/>
          </p:cNvSpPr>
          <p:nvPr>
            <p:ph idx="1"/>
          </p:nvPr>
        </p:nvSpPr>
        <p:spPr>
          <a:xfrm>
            <a:off x="389466" y="1306690"/>
            <a:ext cx="11548534" cy="5551310"/>
          </a:xfrm>
        </p:spPr>
        <p:txBody>
          <a:bodyPr>
            <a:normAutofit/>
          </a:bodyPr>
          <a:lstStyle/>
          <a:p>
            <a:pPr marL="0" indent="0">
              <a:buNone/>
            </a:pPr>
            <a:r>
              <a:rPr lang="en-US" sz="3000" dirty="0">
                <a:solidFill>
                  <a:srgbClr val="1F40A4"/>
                </a:solidFill>
                <a:latin typeface="Arial" panose="020B0604020202020204" pitchFamily="34" charset="0"/>
                <a:ea typeface="+mj-ea"/>
                <a:cs typeface="Arial" panose="020B0604020202020204" pitchFamily="34" charset="0"/>
              </a:rPr>
              <a:t>(a) Legal frameworks and national development plans</a:t>
            </a:r>
          </a:p>
          <a:p>
            <a:pPr marL="0" indent="0">
              <a:buNone/>
            </a:pPr>
            <a:endParaRPr lang="en-US" sz="2200" dirty="0">
              <a:solidFill>
                <a:srgbClr val="1F80CC"/>
              </a:solidFill>
              <a:latin typeface="Arial"/>
              <a:cs typeface="Arial"/>
            </a:endParaRPr>
          </a:p>
          <a:p>
            <a:r>
              <a:rPr lang="en-US" sz="2200" dirty="0">
                <a:solidFill>
                  <a:srgbClr val="1F80CC"/>
                </a:solidFill>
                <a:latin typeface="Arial"/>
                <a:cs typeface="Arial"/>
              </a:rPr>
              <a:t>In many countries, the SDGs are included into existing national development plans and in some cases, they are supplemented by an operational plan (such as in the case of Namibia or China). China for example has linked the 2030 agenda with its domestic mid and long-term development strategies. </a:t>
            </a:r>
          </a:p>
          <a:p>
            <a:pPr marL="0" indent="0">
              <a:buNone/>
            </a:pPr>
            <a:endParaRPr lang="en-US" sz="2200" dirty="0">
              <a:solidFill>
                <a:srgbClr val="1F80CC"/>
              </a:solidFill>
              <a:latin typeface="Arial"/>
              <a:cs typeface="Arial"/>
            </a:endParaRPr>
          </a:p>
          <a:p>
            <a:r>
              <a:rPr lang="en-US" sz="2200" dirty="0">
                <a:solidFill>
                  <a:srgbClr val="1F80CC"/>
                </a:solidFill>
                <a:latin typeface="Arial"/>
                <a:cs typeface="Arial"/>
              </a:rPr>
              <a:t>Colombia is also much advanced in aligning the SDGs with its National Development Plan, including the establishment of indicators and respective national goals, with guidelines, actions and actors responsible for implementation. </a:t>
            </a:r>
          </a:p>
          <a:p>
            <a:pPr marL="0" indent="0">
              <a:buNone/>
            </a:pPr>
            <a:endParaRPr lang="en-US" sz="2200" dirty="0">
              <a:solidFill>
                <a:srgbClr val="1F80CC"/>
              </a:solidFill>
              <a:latin typeface="Arial"/>
              <a:cs typeface="Arial"/>
            </a:endParaRPr>
          </a:p>
          <a:p>
            <a:r>
              <a:rPr lang="en-US" sz="2200" dirty="0">
                <a:solidFill>
                  <a:srgbClr val="1F80CC"/>
                </a:solidFill>
                <a:latin typeface="Arial"/>
                <a:cs typeface="Arial"/>
              </a:rPr>
              <a:t>An important question is if the plan is accompanied by budgetary resources.</a:t>
            </a:r>
          </a:p>
          <a:p>
            <a:pPr marL="0" indent="0">
              <a:buNone/>
            </a:pPr>
            <a:endParaRPr lang="en-US" sz="2200" dirty="0">
              <a:solidFill>
                <a:srgbClr val="1F80CC"/>
              </a:solidFill>
              <a:latin typeface="Arial"/>
              <a:cs typeface="Arial"/>
            </a:endParaRPr>
          </a:p>
          <a:p>
            <a:pPr marL="0" indent="0">
              <a:buNone/>
            </a:pPr>
            <a:endParaRPr lang="en-US" dirty="0"/>
          </a:p>
          <a:p>
            <a:endParaRPr lang="en-US" b="1" dirty="0"/>
          </a:p>
          <a:p>
            <a:pPr eaLnBrk="0" latinLnBrk="0"/>
            <a:endParaRPr lang="en-US" sz="2400" dirty="0">
              <a:solidFill>
                <a:srgbClr val="1F8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47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001BF-8580-48D9-B667-94490B598226}"/>
              </a:ext>
            </a:extLst>
          </p:cNvPr>
          <p:cNvPicPr>
            <a:picLocks noChangeAspect="1"/>
          </p:cNvPicPr>
          <p:nvPr/>
        </p:nvPicPr>
        <p:blipFill>
          <a:blip r:embed="rId3"/>
          <a:stretch>
            <a:fillRect/>
          </a:stretch>
        </p:blipFill>
        <p:spPr>
          <a:xfrm>
            <a:off x="0" y="0"/>
            <a:ext cx="12192000" cy="600716"/>
          </a:xfrm>
          <a:prstGeom prst="rect">
            <a:avLst/>
          </a:prstGeom>
        </p:spPr>
      </p:pic>
      <p:sp>
        <p:nvSpPr>
          <p:cNvPr id="5" name="Title 1">
            <a:extLst>
              <a:ext uri="{FF2B5EF4-FFF2-40B4-BE49-F238E27FC236}">
                <a16:creationId xmlns:a16="http://schemas.microsoft.com/office/drawing/2014/main" id="{B775F11C-F6C2-4CF2-A4DF-8562E9CD9CD3}"/>
              </a:ext>
            </a:extLst>
          </p:cNvPr>
          <p:cNvSpPr>
            <a:spLocks noGrp="1"/>
          </p:cNvSpPr>
          <p:nvPr>
            <p:ph type="title"/>
          </p:nvPr>
        </p:nvSpPr>
        <p:spPr>
          <a:xfrm>
            <a:off x="770820" y="553861"/>
            <a:ext cx="10330098" cy="1270000"/>
          </a:xfrm>
        </p:spPr>
        <p:txBody>
          <a:bodyPr>
            <a:normAutofit/>
          </a:bodyPr>
          <a:lstStyle/>
          <a:p>
            <a:r>
              <a:rPr lang="en-US" sz="2800" dirty="0">
                <a:solidFill>
                  <a:srgbClr val="1F40A4"/>
                </a:solidFill>
                <a:latin typeface="Arial" panose="020B0604020202020204" pitchFamily="34" charset="0"/>
                <a:cs typeface="Arial" panose="020B0604020202020204" pitchFamily="34" charset="0"/>
              </a:rPr>
              <a:t>(b) Institutional Arrangements for SDG Implementation: Lessons learned </a:t>
            </a:r>
          </a:p>
        </p:txBody>
      </p:sp>
      <p:sp>
        <p:nvSpPr>
          <p:cNvPr id="7" name="Content Placeholder 2">
            <a:extLst>
              <a:ext uri="{FF2B5EF4-FFF2-40B4-BE49-F238E27FC236}">
                <a16:creationId xmlns:a16="http://schemas.microsoft.com/office/drawing/2014/main" id="{89B1B0E5-0E75-408F-B62C-600DA06D9D22}"/>
              </a:ext>
            </a:extLst>
          </p:cNvPr>
          <p:cNvSpPr>
            <a:spLocks noGrp="1"/>
          </p:cNvSpPr>
          <p:nvPr>
            <p:ph idx="1"/>
          </p:nvPr>
        </p:nvSpPr>
        <p:spPr>
          <a:xfrm>
            <a:off x="584199" y="1752600"/>
            <a:ext cx="11184467" cy="6096000"/>
          </a:xfrm>
        </p:spPr>
        <p:txBody>
          <a:bodyPr>
            <a:noAutofit/>
          </a:bodyPr>
          <a:lstStyle/>
          <a:p>
            <a:pPr latinLnBrk="0">
              <a:buFont typeface="Arial" panose="020B0604020202020204" pitchFamily="34" charset="0"/>
              <a:buChar char="•"/>
            </a:pPr>
            <a:r>
              <a:rPr lang="en-GB" sz="2000" dirty="0">
                <a:solidFill>
                  <a:srgbClr val="1F80CC"/>
                </a:solidFill>
                <a:latin typeface="Arial"/>
                <a:cs typeface="Arial"/>
              </a:rPr>
              <a:t>There is no single model. </a:t>
            </a:r>
            <a:endParaRPr lang="en-US" sz="2000" dirty="0">
              <a:solidFill>
                <a:srgbClr val="1F80CC"/>
              </a:solidFill>
              <a:latin typeface="Arial"/>
              <a:cs typeface="Arial"/>
            </a:endParaRPr>
          </a:p>
          <a:p>
            <a:pPr lvl="0" latinLnBrk="0">
              <a:buFont typeface="Arial" panose="020B0604020202020204" pitchFamily="34" charset="0"/>
              <a:buChar char="•"/>
            </a:pPr>
            <a:endParaRPr lang="en-US" sz="2000" i="1" dirty="0">
              <a:solidFill>
                <a:srgbClr val="1F80CC"/>
              </a:solidFill>
              <a:latin typeface="Arial"/>
              <a:cs typeface="Arial"/>
            </a:endParaRPr>
          </a:p>
          <a:p>
            <a:pPr lvl="0" latinLnBrk="0">
              <a:buFont typeface="Arial" panose="020B0604020202020204" pitchFamily="34" charset="0"/>
              <a:buChar char="•"/>
            </a:pPr>
            <a:r>
              <a:rPr lang="en-US" sz="2000" b="1" i="1" dirty="0">
                <a:solidFill>
                  <a:srgbClr val="1F80CC"/>
                </a:solidFill>
                <a:latin typeface="Arial"/>
                <a:cs typeface="Arial"/>
              </a:rPr>
              <a:t>Creation of new institutional arrangements</a:t>
            </a:r>
            <a:r>
              <a:rPr lang="en-US" sz="2000" dirty="0">
                <a:solidFill>
                  <a:srgbClr val="1F80CC"/>
                </a:solidFill>
                <a:latin typeface="Arial"/>
                <a:cs typeface="Arial"/>
              </a:rPr>
              <a:t>, such as national SD commissions (Germany) or inter-ministerial committees (Estonia, Morocco, and France). Bangladesh, Japan, Nepal and Pakistan created a new cross-</a:t>
            </a:r>
            <a:r>
              <a:rPr lang="en-US" sz="2000" dirty="0" err="1">
                <a:solidFill>
                  <a:srgbClr val="1F80CC"/>
                </a:solidFill>
                <a:latin typeface="Arial"/>
                <a:cs typeface="Arial"/>
              </a:rPr>
              <a:t>sectoral</a:t>
            </a:r>
            <a:r>
              <a:rPr lang="en-US" sz="2000" dirty="0">
                <a:solidFill>
                  <a:srgbClr val="1F80CC"/>
                </a:solidFill>
                <a:latin typeface="Arial"/>
                <a:cs typeface="Arial"/>
              </a:rPr>
              <a:t> commission or committees. </a:t>
            </a:r>
          </a:p>
          <a:p>
            <a:pPr marL="0" lvl="0" indent="0" latinLnBrk="0">
              <a:buNone/>
            </a:pPr>
            <a:endParaRPr lang="en-US" sz="2000" dirty="0">
              <a:solidFill>
                <a:srgbClr val="1F80CC"/>
              </a:solidFill>
              <a:latin typeface="Arial"/>
              <a:cs typeface="Arial"/>
            </a:endParaRPr>
          </a:p>
          <a:p>
            <a:pPr lvl="0" latinLnBrk="0">
              <a:buFont typeface="Arial" panose="020B0604020202020204" pitchFamily="34" charset="0"/>
              <a:buChar char="•"/>
            </a:pPr>
            <a:r>
              <a:rPr lang="en-US" sz="2000" b="1" i="1" dirty="0">
                <a:solidFill>
                  <a:srgbClr val="1F80CC"/>
                </a:solidFill>
                <a:latin typeface="Arial"/>
                <a:cs typeface="Arial"/>
              </a:rPr>
              <a:t>New mandates to existing institutions</a:t>
            </a:r>
            <a:r>
              <a:rPr lang="en-US" sz="2000" dirty="0">
                <a:solidFill>
                  <a:srgbClr val="1F80CC"/>
                </a:solidFill>
                <a:latin typeface="Arial"/>
                <a:cs typeface="Arial"/>
              </a:rPr>
              <a:t>. Gross National Happiness Commission in Bhutan or the National Institution for Transforming India Aayog in India. </a:t>
            </a:r>
          </a:p>
          <a:p>
            <a:pPr lvl="0" latinLnBrk="0">
              <a:buFont typeface="Arial" panose="020B0604020202020204" pitchFamily="34" charset="0"/>
              <a:buChar char="•"/>
            </a:pPr>
            <a:endParaRPr lang="en-US" sz="2000" dirty="0">
              <a:solidFill>
                <a:srgbClr val="1F80CC"/>
              </a:solidFill>
              <a:latin typeface="Arial"/>
              <a:cs typeface="Arial"/>
            </a:endParaRPr>
          </a:p>
          <a:p>
            <a:pPr latinLnBrk="0">
              <a:buFont typeface="Arial" panose="020B0604020202020204" pitchFamily="34" charset="0"/>
              <a:buChar char="•"/>
            </a:pPr>
            <a:r>
              <a:rPr lang="en-US" sz="2000" b="1" i="1" dirty="0">
                <a:solidFill>
                  <a:srgbClr val="1F80CC"/>
                </a:solidFill>
                <a:latin typeface="Arial"/>
                <a:cs typeface="Arial"/>
              </a:rPr>
              <a:t>Establishment of entities within the office of the Head of State or Government to spur implementation</a:t>
            </a:r>
            <a:r>
              <a:rPr lang="en-US" sz="2000" b="1" dirty="0">
                <a:solidFill>
                  <a:srgbClr val="1F80CC"/>
                </a:solidFill>
                <a:latin typeface="Arial"/>
                <a:cs typeface="Arial"/>
              </a:rPr>
              <a:t> </a:t>
            </a:r>
            <a:r>
              <a:rPr lang="en-US" sz="2000" dirty="0">
                <a:solidFill>
                  <a:srgbClr val="1F80CC"/>
                </a:solidFill>
                <a:latin typeface="Arial"/>
                <a:cs typeface="Arial"/>
              </a:rPr>
              <a:t>(Mexico)</a:t>
            </a:r>
          </a:p>
          <a:p>
            <a:pPr marL="0" indent="0" latinLnBrk="0">
              <a:buNone/>
            </a:pPr>
            <a:endParaRPr lang="en-US" sz="2000" dirty="0">
              <a:solidFill>
                <a:srgbClr val="1F80CC"/>
              </a:solidFill>
              <a:latin typeface="Arial"/>
              <a:cs typeface="Arial"/>
            </a:endParaRPr>
          </a:p>
          <a:p>
            <a:r>
              <a:rPr lang="en-US" sz="2000" dirty="0">
                <a:solidFill>
                  <a:srgbClr val="1F80CC"/>
                </a:solidFill>
                <a:latin typeface="Arial"/>
                <a:cs typeface="Arial"/>
              </a:rPr>
              <a:t>In some other countries, a </a:t>
            </a:r>
            <a:r>
              <a:rPr lang="en-US" sz="2000" b="1" i="1" dirty="0">
                <a:solidFill>
                  <a:srgbClr val="1F80CC"/>
                </a:solidFill>
                <a:latin typeface="Arial"/>
                <a:cs typeface="Arial"/>
              </a:rPr>
              <a:t>ministry or other institution</a:t>
            </a:r>
            <a:r>
              <a:rPr lang="en-US" sz="2000" dirty="0">
                <a:solidFill>
                  <a:srgbClr val="1F80CC"/>
                </a:solidFill>
                <a:latin typeface="Arial"/>
                <a:cs typeface="Arial"/>
              </a:rPr>
              <a:t> leads and coordinates implementation. In Laos, the Ministry of Foreign Affairs (MOFA) created the SDG Secretariat which is the main focal point for the 2030 Agenda</a:t>
            </a:r>
            <a:r>
              <a:rPr lang="en-US" sz="2000" dirty="0"/>
              <a:t>. </a:t>
            </a:r>
            <a:endParaRPr lang="en-US" sz="2000" dirty="0">
              <a:solidFill>
                <a:srgbClr val="1F80CC"/>
              </a:solidFill>
              <a:latin typeface="Arial"/>
              <a:cs typeface="Arial"/>
            </a:endParaRPr>
          </a:p>
          <a:p>
            <a:pPr latinLnBrk="0">
              <a:buFont typeface="Arial" panose="020B0604020202020204" pitchFamily="34" charset="0"/>
              <a:buChar char="•"/>
            </a:pPr>
            <a:endParaRPr lang="en-US" sz="2000" dirty="0">
              <a:solidFill>
                <a:srgbClr val="1F80CC"/>
              </a:solidFill>
              <a:latin typeface="Arial"/>
              <a:cs typeface="Arial"/>
            </a:endParaRPr>
          </a:p>
          <a:p>
            <a:pPr latinLnBrk="0"/>
            <a:endParaRPr lang="en-US" sz="2000" dirty="0">
              <a:solidFill>
                <a:srgbClr val="1F80CC"/>
              </a:solidFill>
              <a:latin typeface="Arial"/>
              <a:cs typeface="Arial"/>
            </a:endParaRPr>
          </a:p>
          <a:p>
            <a:pPr latinLnBrk="0"/>
            <a:endParaRPr lang="en-US" dirty="0">
              <a:solidFill>
                <a:srgbClr val="1F80CC"/>
              </a:solidFill>
            </a:endParaRPr>
          </a:p>
        </p:txBody>
      </p:sp>
    </p:spTree>
    <p:extLst>
      <p:ext uri="{BB962C8B-B14F-4D97-AF65-F5344CB8AC3E}">
        <p14:creationId xmlns:p14="http://schemas.microsoft.com/office/powerpoint/2010/main" val="96596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816</TotalTime>
  <Words>3551</Words>
  <Application>Microsoft Macintosh PowerPoint</Application>
  <PresentationFormat>Widescreen</PresentationFormat>
  <Paragraphs>487</Paragraphs>
  <Slides>24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Century Gothic</vt:lpstr>
      <vt:lpstr>Palatino</vt:lpstr>
      <vt:lpstr>Roboto-Regular</vt:lpstr>
      <vt:lpstr>SegoeUI</vt:lpstr>
      <vt:lpstr>Tahoma</vt:lpstr>
      <vt:lpstr>Times New Roman</vt:lpstr>
      <vt:lpstr>Office Theme</vt:lpstr>
      <vt:lpstr>“Implementing the 2030 Agenda: Lessons learned from country experiences” </vt:lpstr>
      <vt:lpstr>CONTENTS</vt:lpstr>
      <vt:lpstr> </vt:lpstr>
      <vt:lpstr>PowerPoint Presentation</vt:lpstr>
      <vt:lpstr>PowerPoint Presentation</vt:lpstr>
      <vt:lpstr>PowerPoint Presentation</vt:lpstr>
      <vt:lpstr>PowerPoint Presentation</vt:lpstr>
      <vt:lpstr>2. Key Elements for Implementation based on the VNR reports </vt:lpstr>
      <vt:lpstr>(b) Institutional Arrangements for SDG Implementation: Lessons learned </vt:lpstr>
      <vt:lpstr>(b) Institutional Arrangements for SDG Implementation </vt:lpstr>
      <vt:lpstr>(b) Institutional Arrangements for SDG Implementation </vt:lpstr>
      <vt:lpstr>(b). Institutional Arrangements for SDG Implementation </vt:lpstr>
      <vt:lpstr>(c) Parliament’s Involvement </vt:lpstr>
      <vt:lpstr>PowerPoint Presentation</vt:lpstr>
      <vt:lpstr>PowerPoint Presentation</vt:lpstr>
      <vt:lpstr>PowerPoint Presentation</vt:lpstr>
      <vt:lpstr>PowerPoint Presentation</vt:lpstr>
      <vt:lpstr>Budgetary allocation </vt:lpstr>
      <vt:lpstr>Oversight, transparency and accountability</vt:lpstr>
      <vt:lpstr>Capacity development efforts to implement the SDGs</vt:lpstr>
      <vt:lpstr>Key highlights/lessons learned for Implementation: </vt:lpstr>
      <vt:lpstr>Lessons learned: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OD’s Role in DPIDG Communication and Outreach</dc:title>
  <dc:creator>Xiao Wang</dc:creator>
  <cp:lastModifiedBy>Adriana Alberti</cp:lastModifiedBy>
  <cp:revision>89</cp:revision>
  <dcterms:created xsi:type="dcterms:W3CDTF">2018-10-03T16:16:31Z</dcterms:created>
  <dcterms:modified xsi:type="dcterms:W3CDTF">2019-01-22T12:11:43Z</dcterms:modified>
</cp:coreProperties>
</file>