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handoutMasterIdLst>
    <p:handoutMasterId r:id="rId29"/>
  </p:handoutMasterIdLst>
  <p:sldIdLst>
    <p:sldId id="478" r:id="rId2"/>
    <p:sldId id="479" r:id="rId3"/>
    <p:sldId id="480" r:id="rId4"/>
    <p:sldId id="500" r:id="rId5"/>
    <p:sldId id="502" r:id="rId6"/>
    <p:sldId id="503" r:id="rId7"/>
    <p:sldId id="485" r:id="rId8"/>
    <p:sldId id="490" r:id="rId9"/>
    <p:sldId id="504" r:id="rId10"/>
    <p:sldId id="492" r:id="rId11"/>
    <p:sldId id="506" r:id="rId12"/>
    <p:sldId id="513" r:id="rId13"/>
    <p:sldId id="514" r:id="rId14"/>
    <p:sldId id="491" r:id="rId15"/>
    <p:sldId id="486" r:id="rId16"/>
    <p:sldId id="494" r:id="rId17"/>
    <p:sldId id="507" r:id="rId18"/>
    <p:sldId id="508" r:id="rId19"/>
    <p:sldId id="510" r:id="rId20"/>
    <p:sldId id="488" r:id="rId21"/>
    <p:sldId id="495" r:id="rId22"/>
    <p:sldId id="509" r:id="rId23"/>
    <p:sldId id="512" r:id="rId24"/>
    <p:sldId id="496" r:id="rId25"/>
    <p:sldId id="497" r:id="rId26"/>
    <p:sldId id="498" r:id="rId27"/>
  </p:sldIdLst>
  <p:sldSz cx="12192000" cy="6858000"/>
  <p:notesSz cx="6881813" cy="92964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26" autoAdjust="0"/>
    <p:restoredTop sz="94697"/>
  </p:normalViewPr>
  <p:slideViewPr>
    <p:cSldViewPr snapToGrid="0">
      <p:cViewPr varScale="1">
        <p:scale>
          <a:sx n="75" d="100"/>
          <a:sy n="75" d="100"/>
        </p:scale>
        <p:origin x="67" y="20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5405"/>
    </p:cViewPr>
  </p:sorterViewPr>
  <p:notesViewPr>
    <p:cSldViewPr snapToGrid="0">
      <p:cViewPr varScale="1">
        <p:scale>
          <a:sx n="85" d="100"/>
          <a:sy n="85"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D:\Drive%20C\Desktop\Book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explosion val="24"/>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FA40-419A-82C2-C2CAA441C4B0}"/>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FA40-419A-82C2-C2CAA441C4B0}"/>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FA40-419A-82C2-C2CAA441C4B0}"/>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FA40-419A-82C2-C2CAA441C4B0}"/>
              </c:ext>
            </c:extLst>
          </c:dPt>
          <c:dLbls>
            <c:spPr>
              <a:noFill/>
              <a:ln>
                <a:noFill/>
              </a:ln>
              <a:effectLst/>
            </c:spPr>
            <c:txPr>
              <a:bodyPr rot="0" spcFirstLastPara="1" vertOverflow="ellipsis" vert="horz" wrap="square" anchor="ctr" anchorCtr="1"/>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Sheet1!$E$21:$E$24</c:f>
              <c:strCache>
                <c:ptCount val="4"/>
                <c:pt idx="0">
                  <c:v>Public</c:v>
                </c:pt>
                <c:pt idx="1">
                  <c:v>Private</c:v>
                </c:pt>
                <c:pt idx="2">
                  <c:v>Cooperative and NGOs</c:v>
                </c:pt>
                <c:pt idx="3">
                  <c:v>Households</c:v>
                </c:pt>
              </c:strCache>
            </c:strRef>
          </c:cat>
          <c:val>
            <c:numRef>
              <c:f>Sheet1!$F$21:$F$24</c:f>
              <c:numCache>
                <c:formatCode>General</c:formatCode>
                <c:ptCount val="4"/>
                <c:pt idx="0">
                  <c:v>54.7</c:v>
                </c:pt>
                <c:pt idx="1">
                  <c:v>36.6</c:v>
                </c:pt>
                <c:pt idx="2">
                  <c:v>4.3</c:v>
                </c:pt>
                <c:pt idx="3">
                  <c:v>4.4000000000000004</c:v>
                </c:pt>
              </c:numCache>
            </c:numRef>
          </c:val>
          <c:extLst>
            <c:ext xmlns:c16="http://schemas.microsoft.com/office/drawing/2014/chart" uri="{C3380CC4-5D6E-409C-BE32-E72D297353CC}">
              <c16:uniqueId val="{00000008-FA40-419A-82C2-C2CAA441C4B0}"/>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sz="24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Sheet1!$C$3</c:f>
              <c:strCache>
                <c:ptCount val="1"/>
                <c:pt idx="0">
                  <c:v>Public</c:v>
                </c:pt>
              </c:strCache>
            </c:strRef>
          </c:tx>
          <c:spPr>
            <a:solidFill>
              <a:schemeClr val="accent1"/>
            </a:solidFill>
            <a:ln>
              <a:noFill/>
            </a:ln>
            <a:effectLst/>
            <a:sp3d/>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Sheet1!$D$2:$H$2</c:f>
              <c:strCache>
                <c:ptCount val="5"/>
                <c:pt idx="0">
                  <c:v>2016-2019</c:v>
                </c:pt>
                <c:pt idx="1">
                  <c:v>2020-2022</c:v>
                </c:pt>
                <c:pt idx="2">
                  <c:v>2023-2025</c:v>
                </c:pt>
                <c:pt idx="3">
                  <c:v>2026-2030</c:v>
                </c:pt>
                <c:pt idx="4">
                  <c:v>2016-2030</c:v>
                </c:pt>
              </c:strCache>
            </c:strRef>
          </c:cat>
          <c:val>
            <c:numRef>
              <c:f>Sheet1!$D$3:$H$3</c:f>
              <c:numCache>
                <c:formatCode>General</c:formatCode>
                <c:ptCount val="5"/>
                <c:pt idx="0">
                  <c:v>180.7</c:v>
                </c:pt>
                <c:pt idx="1">
                  <c:v>281.2</c:v>
                </c:pt>
                <c:pt idx="2">
                  <c:v>228.2</c:v>
                </c:pt>
                <c:pt idx="3">
                  <c:v>204.4</c:v>
                </c:pt>
                <c:pt idx="4">
                  <c:v>218.2</c:v>
                </c:pt>
              </c:numCache>
            </c:numRef>
          </c:val>
          <c:extLst>
            <c:ext xmlns:c16="http://schemas.microsoft.com/office/drawing/2014/chart" uri="{C3380CC4-5D6E-409C-BE32-E72D297353CC}">
              <c16:uniqueId val="{00000000-CCA5-4041-86CB-12F2B72FC290}"/>
            </c:ext>
          </c:extLst>
        </c:ser>
        <c:ser>
          <c:idx val="1"/>
          <c:order val="1"/>
          <c:tx>
            <c:strRef>
              <c:f>Sheet1!$C$4</c:f>
              <c:strCache>
                <c:ptCount val="1"/>
                <c:pt idx="0">
                  <c:v>Private</c:v>
                </c:pt>
              </c:strCache>
            </c:strRef>
          </c:tx>
          <c:spPr>
            <a:solidFill>
              <a:schemeClr val="accent2"/>
            </a:solidFill>
            <a:ln>
              <a:noFill/>
            </a:ln>
            <a:effectLst/>
            <a:sp3d/>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Sheet1!$D$2:$H$2</c:f>
              <c:strCache>
                <c:ptCount val="5"/>
                <c:pt idx="0">
                  <c:v>2016-2019</c:v>
                </c:pt>
                <c:pt idx="1">
                  <c:v>2020-2022</c:v>
                </c:pt>
                <c:pt idx="2">
                  <c:v>2023-2025</c:v>
                </c:pt>
                <c:pt idx="3">
                  <c:v>2026-2030</c:v>
                </c:pt>
                <c:pt idx="4">
                  <c:v>2016-2030</c:v>
                </c:pt>
              </c:strCache>
            </c:strRef>
          </c:cat>
          <c:val>
            <c:numRef>
              <c:f>Sheet1!$D$4:$H$4</c:f>
              <c:numCache>
                <c:formatCode>General</c:formatCode>
                <c:ptCount val="5"/>
                <c:pt idx="0">
                  <c:v>35.1</c:v>
                </c:pt>
                <c:pt idx="1">
                  <c:v>110.1</c:v>
                </c:pt>
                <c:pt idx="2">
                  <c:v>318.2</c:v>
                </c:pt>
                <c:pt idx="3">
                  <c:v>815.5</c:v>
                </c:pt>
                <c:pt idx="4">
                  <c:v>366.8</c:v>
                </c:pt>
              </c:numCache>
            </c:numRef>
          </c:val>
          <c:extLst>
            <c:ext xmlns:c16="http://schemas.microsoft.com/office/drawing/2014/chart" uri="{C3380CC4-5D6E-409C-BE32-E72D297353CC}">
              <c16:uniqueId val="{00000001-CCA5-4041-86CB-12F2B72FC290}"/>
            </c:ext>
          </c:extLst>
        </c:ser>
        <c:ser>
          <c:idx val="2"/>
          <c:order val="2"/>
          <c:tx>
            <c:strRef>
              <c:f>Sheet1!$C$5</c:f>
              <c:strCache>
                <c:ptCount val="1"/>
                <c:pt idx="0">
                  <c:v>Gap</c:v>
                </c:pt>
              </c:strCache>
            </c:strRef>
          </c:tx>
          <c:spPr>
            <a:solidFill>
              <a:schemeClr val="accent3"/>
            </a:solidFill>
            <a:ln>
              <a:noFill/>
            </a:ln>
            <a:effectLst/>
            <a:sp3d/>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Sheet1!$D$2:$H$2</c:f>
              <c:strCache>
                <c:ptCount val="5"/>
                <c:pt idx="0">
                  <c:v>2016-2019</c:v>
                </c:pt>
                <c:pt idx="1">
                  <c:v>2020-2022</c:v>
                </c:pt>
                <c:pt idx="2">
                  <c:v>2023-2025</c:v>
                </c:pt>
                <c:pt idx="3">
                  <c:v>2026-2030</c:v>
                </c:pt>
                <c:pt idx="4">
                  <c:v>2016-2030</c:v>
                </c:pt>
              </c:strCache>
            </c:strRef>
          </c:cat>
          <c:val>
            <c:numRef>
              <c:f>Sheet1!$D$5:$H$5</c:f>
              <c:numCache>
                <c:formatCode>General</c:formatCode>
                <c:ptCount val="5"/>
                <c:pt idx="0">
                  <c:v>215.8</c:v>
                </c:pt>
                <c:pt idx="1">
                  <c:v>391.37</c:v>
                </c:pt>
                <c:pt idx="2">
                  <c:v>546.38</c:v>
                </c:pt>
                <c:pt idx="3">
                  <c:v>1019.9</c:v>
                </c:pt>
                <c:pt idx="4">
                  <c:v>585.05999999999949</c:v>
                </c:pt>
              </c:numCache>
            </c:numRef>
          </c:val>
          <c:extLst>
            <c:ext xmlns:c16="http://schemas.microsoft.com/office/drawing/2014/chart" uri="{C3380CC4-5D6E-409C-BE32-E72D297353CC}">
              <c16:uniqueId val="{00000002-CCA5-4041-86CB-12F2B72FC290}"/>
            </c:ext>
          </c:extLst>
        </c:ser>
        <c:ser>
          <c:idx val="3"/>
          <c:order val="3"/>
          <c:tx>
            <c:strRef>
              <c:f>Sheet1!$C$6</c:f>
              <c:strCache>
                <c:ptCount val="1"/>
                <c:pt idx="0">
                  <c:v>As ratio of GDP (%)</c:v>
                </c:pt>
              </c:strCache>
            </c:strRef>
          </c:tx>
          <c:spPr>
            <a:solidFill>
              <a:schemeClr val="accent4"/>
            </a:solidFill>
            <a:ln>
              <a:noFill/>
            </a:ln>
            <a:effectLst/>
            <a:sp3d/>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Sheet1!$D$2:$H$2</c:f>
              <c:strCache>
                <c:ptCount val="5"/>
                <c:pt idx="0">
                  <c:v>2016-2019</c:v>
                </c:pt>
                <c:pt idx="1">
                  <c:v>2020-2022</c:v>
                </c:pt>
                <c:pt idx="2">
                  <c:v>2023-2025</c:v>
                </c:pt>
                <c:pt idx="3">
                  <c:v>2026-2030</c:v>
                </c:pt>
                <c:pt idx="4">
                  <c:v>2016-2030</c:v>
                </c:pt>
              </c:strCache>
            </c:strRef>
          </c:cat>
          <c:val>
            <c:numRef>
              <c:f>Sheet1!$D$6:$H$6</c:f>
              <c:numCache>
                <c:formatCode>General</c:formatCode>
                <c:ptCount val="5"/>
                <c:pt idx="0">
                  <c:v>8.8000000000000007</c:v>
                </c:pt>
                <c:pt idx="1">
                  <c:v>12.3</c:v>
                </c:pt>
                <c:pt idx="2">
                  <c:v>13.1</c:v>
                </c:pt>
                <c:pt idx="3">
                  <c:v>16.399999999999999</c:v>
                </c:pt>
                <c:pt idx="4">
                  <c:v>12.8</c:v>
                </c:pt>
              </c:numCache>
            </c:numRef>
          </c:val>
          <c:extLst>
            <c:ext xmlns:c16="http://schemas.microsoft.com/office/drawing/2014/chart" uri="{C3380CC4-5D6E-409C-BE32-E72D297353CC}">
              <c16:uniqueId val="{00000003-CCA5-4041-86CB-12F2B72FC290}"/>
            </c:ext>
          </c:extLst>
        </c:ser>
        <c:dLbls>
          <c:showLegendKey val="0"/>
          <c:showVal val="0"/>
          <c:showCatName val="0"/>
          <c:showSerName val="0"/>
          <c:showPercent val="0"/>
          <c:showBubbleSize val="0"/>
        </c:dLbls>
        <c:gapWidth val="150"/>
        <c:shape val="box"/>
        <c:axId val="-707866688"/>
        <c:axId val="-707875936"/>
        <c:axId val="0"/>
      </c:bar3DChart>
      <c:catAx>
        <c:axId val="-70786668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07875936"/>
        <c:crosses val="autoZero"/>
        <c:auto val="1"/>
        <c:lblAlgn val="ctr"/>
        <c:lblOffset val="100"/>
        <c:noMultiLvlLbl val="0"/>
      </c:catAx>
      <c:valAx>
        <c:axId val="-7078759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078666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3CEFBC-632C-4C41-8858-9C342ADFA5DC}"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US"/>
        </a:p>
      </dgm:t>
    </dgm:pt>
    <dgm:pt modelId="{4CF1B28D-E76E-4E95-B507-86341D1468DB}">
      <dgm:prSet phldrT="[Text]"/>
      <dgm:spPr/>
      <dgm:t>
        <a:bodyPr/>
        <a:lstStyle/>
        <a:p>
          <a:r>
            <a:rPr lang="en-US" dirty="0"/>
            <a:t>Public</a:t>
          </a:r>
        </a:p>
      </dgm:t>
    </dgm:pt>
    <dgm:pt modelId="{D9593A7B-87CD-41F8-B03A-AE9CDDF7A665}" type="parTrans" cxnId="{57D78D5D-F38B-4441-85A2-8CE47F52DBAD}">
      <dgm:prSet/>
      <dgm:spPr/>
      <dgm:t>
        <a:bodyPr/>
        <a:lstStyle/>
        <a:p>
          <a:endParaRPr lang="en-US"/>
        </a:p>
      </dgm:t>
    </dgm:pt>
    <dgm:pt modelId="{30EDFCC8-7EDC-4D63-AE49-4287A8A89048}" type="sibTrans" cxnId="{57D78D5D-F38B-4441-85A2-8CE47F52DBAD}">
      <dgm:prSet/>
      <dgm:spPr/>
      <dgm:t>
        <a:bodyPr/>
        <a:lstStyle/>
        <a:p>
          <a:endParaRPr lang="en-US"/>
        </a:p>
      </dgm:t>
    </dgm:pt>
    <dgm:pt modelId="{AE3C3A1A-56B8-433B-8F75-BE799CAC1CB6}">
      <dgm:prSet phldrT="[Text]"/>
      <dgm:spPr/>
      <dgm:t>
        <a:bodyPr/>
        <a:lstStyle/>
        <a:p>
          <a:r>
            <a:rPr lang="en-US" dirty="0"/>
            <a:t>Private</a:t>
          </a:r>
        </a:p>
      </dgm:t>
    </dgm:pt>
    <dgm:pt modelId="{82B27184-522F-49A1-9D48-FA7C80C6A9CC}" type="parTrans" cxnId="{82F70616-C937-4076-B198-D026983DC89F}">
      <dgm:prSet/>
      <dgm:spPr/>
      <dgm:t>
        <a:bodyPr/>
        <a:lstStyle/>
        <a:p>
          <a:endParaRPr lang="en-US"/>
        </a:p>
      </dgm:t>
    </dgm:pt>
    <dgm:pt modelId="{4FECB178-F1A7-4B17-A21B-FDA5E135B4BF}" type="sibTrans" cxnId="{82F70616-C937-4076-B198-D026983DC89F}">
      <dgm:prSet/>
      <dgm:spPr/>
      <dgm:t>
        <a:bodyPr/>
        <a:lstStyle/>
        <a:p>
          <a:endParaRPr lang="en-US"/>
        </a:p>
      </dgm:t>
    </dgm:pt>
    <dgm:pt modelId="{B9D2CD0E-E331-4C4C-AEFF-4D13D8DB50AF}">
      <dgm:prSet phldrT="[Text]"/>
      <dgm:spPr/>
      <dgm:t>
        <a:bodyPr/>
        <a:lstStyle/>
        <a:p>
          <a:r>
            <a:rPr lang="en-US" dirty="0"/>
            <a:t>Cooperatives</a:t>
          </a:r>
        </a:p>
      </dgm:t>
    </dgm:pt>
    <dgm:pt modelId="{FF79A7E7-68DA-4B28-A478-F36D5429E837}" type="parTrans" cxnId="{40ACB465-E00C-4E37-9CF9-47C29D98A65E}">
      <dgm:prSet/>
      <dgm:spPr/>
      <dgm:t>
        <a:bodyPr/>
        <a:lstStyle/>
        <a:p>
          <a:endParaRPr lang="en-US"/>
        </a:p>
      </dgm:t>
    </dgm:pt>
    <dgm:pt modelId="{2C61C339-72A1-4871-81FC-FCC83631E861}" type="sibTrans" cxnId="{40ACB465-E00C-4E37-9CF9-47C29D98A65E}">
      <dgm:prSet/>
      <dgm:spPr/>
      <dgm:t>
        <a:bodyPr/>
        <a:lstStyle/>
        <a:p>
          <a:endParaRPr lang="en-US"/>
        </a:p>
      </dgm:t>
    </dgm:pt>
    <dgm:pt modelId="{861CAD9D-0DA3-4F9C-A9B5-BA77B07DB89F}">
      <dgm:prSet phldrT="[Text]"/>
      <dgm:spPr/>
      <dgm:t>
        <a:bodyPr/>
        <a:lstStyle/>
        <a:p>
          <a:r>
            <a:rPr lang="en-US" dirty="0"/>
            <a:t>Development Partners</a:t>
          </a:r>
        </a:p>
      </dgm:t>
    </dgm:pt>
    <dgm:pt modelId="{4C0F4130-E300-43F2-8810-AF436E7916A3}" type="parTrans" cxnId="{7778BC92-CF0D-439A-96E7-4F2AD1601809}">
      <dgm:prSet/>
      <dgm:spPr/>
      <dgm:t>
        <a:bodyPr/>
        <a:lstStyle/>
        <a:p>
          <a:endParaRPr lang="en-US"/>
        </a:p>
      </dgm:t>
    </dgm:pt>
    <dgm:pt modelId="{C40BE2F3-DBEE-423B-849F-717175A3424C}" type="sibTrans" cxnId="{7778BC92-CF0D-439A-96E7-4F2AD1601809}">
      <dgm:prSet/>
      <dgm:spPr/>
      <dgm:t>
        <a:bodyPr/>
        <a:lstStyle/>
        <a:p>
          <a:endParaRPr lang="en-US"/>
        </a:p>
      </dgm:t>
    </dgm:pt>
    <dgm:pt modelId="{0652FFF6-F96C-4338-A59D-E0D1A6463080}">
      <dgm:prSet phldrT="[Text]"/>
      <dgm:spPr/>
      <dgm:t>
        <a:bodyPr/>
        <a:lstStyle/>
        <a:p>
          <a:r>
            <a:rPr lang="en-US" dirty="0"/>
            <a:t>Civil Society/ Communities</a:t>
          </a:r>
        </a:p>
      </dgm:t>
    </dgm:pt>
    <dgm:pt modelId="{9C475F11-ED52-4D62-8E2D-276E5306AB49}" type="parTrans" cxnId="{8A9AF1D6-0046-40A4-BA59-BD91C332C35E}">
      <dgm:prSet/>
      <dgm:spPr/>
      <dgm:t>
        <a:bodyPr/>
        <a:lstStyle/>
        <a:p>
          <a:endParaRPr lang="en-US"/>
        </a:p>
      </dgm:t>
    </dgm:pt>
    <dgm:pt modelId="{D997716F-FE5B-4D4C-BFA8-88273398CAE3}" type="sibTrans" cxnId="{8A9AF1D6-0046-40A4-BA59-BD91C332C35E}">
      <dgm:prSet/>
      <dgm:spPr/>
      <dgm:t>
        <a:bodyPr/>
        <a:lstStyle/>
        <a:p>
          <a:endParaRPr lang="en-US"/>
        </a:p>
      </dgm:t>
    </dgm:pt>
    <dgm:pt modelId="{9F00B5A1-9781-46C7-981B-D3208A48EC79}" type="pres">
      <dgm:prSet presAssocID="{6B3CEFBC-632C-4C41-8858-9C342ADFA5DC}" presName="cycle" presStyleCnt="0">
        <dgm:presLayoutVars>
          <dgm:dir/>
          <dgm:resizeHandles val="exact"/>
        </dgm:presLayoutVars>
      </dgm:prSet>
      <dgm:spPr/>
    </dgm:pt>
    <dgm:pt modelId="{080249CB-CBA1-47C3-B0AA-994BE4B29605}" type="pres">
      <dgm:prSet presAssocID="{4CF1B28D-E76E-4E95-B507-86341D1468DB}" presName="node" presStyleLbl="node1" presStyleIdx="0" presStyleCnt="5">
        <dgm:presLayoutVars>
          <dgm:bulletEnabled val="1"/>
        </dgm:presLayoutVars>
      </dgm:prSet>
      <dgm:spPr/>
    </dgm:pt>
    <dgm:pt modelId="{B0689FBE-015B-4E62-9C69-550E32FA9AD7}" type="pres">
      <dgm:prSet presAssocID="{4CF1B28D-E76E-4E95-B507-86341D1468DB}" presName="spNode" presStyleCnt="0"/>
      <dgm:spPr/>
    </dgm:pt>
    <dgm:pt modelId="{30DF640B-B679-47DB-8FFE-A16862A73986}" type="pres">
      <dgm:prSet presAssocID="{30EDFCC8-7EDC-4D63-AE49-4287A8A89048}" presName="sibTrans" presStyleLbl="sibTrans1D1" presStyleIdx="0" presStyleCnt="5"/>
      <dgm:spPr/>
    </dgm:pt>
    <dgm:pt modelId="{3505A8B7-9096-4E33-B1E1-777345E3995D}" type="pres">
      <dgm:prSet presAssocID="{AE3C3A1A-56B8-433B-8F75-BE799CAC1CB6}" presName="node" presStyleLbl="node1" presStyleIdx="1" presStyleCnt="5">
        <dgm:presLayoutVars>
          <dgm:bulletEnabled val="1"/>
        </dgm:presLayoutVars>
      </dgm:prSet>
      <dgm:spPr/>
    </dgm:pt>
    <dgm:pt modelId="{34520509-BC26-4898-B9B8-628E6741CA56}" type="pres">
      <dgm:prSet presAssocID="{AE3C3A1A-56B8-433B-8F75-BE799CAC1CB6}" presName="spNode" presStyleCnt="0"/>
      <dgm:spPr/>
    </dgm:pt>
    <dgm:pt modelId="{207A3183-248E-4666-A0CF-8A099700AFC2}" type="pres">
      <dgm:prSet presAssocID="{4FECB178-F1A7-4B17-A21B-FDA5E135B4BF}" presName="sibTrans" presStyleLbl="sibTrans1D1" presStyleIdx="1" presStyleCnt="5"/>
      <dgm:spPr/>
    </dgm:pt>
    <dgm:pt modelId="{EA326BA5-B651-45CA-A77C-37B0A6AD746B}" type="pres">
      <dgm:prSet presAssocID="{B9D2CD0E-E331-4C4C-AEFF-4D13D8DB50AF}" presName="node" presStyleLbl="node1" presStyleIdx="2" presStyleCnt="5">
        <dgm:presLayoutVars>
          <dgm:bulletEnabled val="1"/>
        </dgm:presLayoutVars>
      </dgm:prSet>
      <dgm:spPr/>
    </dgm:pt>
    <dgm:pt modelId="{61F3DDE7-BDE0-457F-8A5D-FC62986455D3}" type="pres">
      <dgm:prSet presAssocID="{B9D2CD0E-E331-4C4C-AEFF-4D13D8DB50AF}" presName="spNode" presStyleCnt="0"/>
      <dgm:spPr/>
    </dgm:pt>
    <dgm:pt modelId="{A9422BCD-3EB1-4749-B4F3-1DB87CD68D22}" type="pres">
      <dgm:prSet presAssocID="{2C61C339-72A1-4871-81FC-FCC83631E861}" presName="sibTrans" presStyleLbl="sibTrans1D1" presStyleIdx="2" presStyleCnt="5"/>
      <dgm:spPr/>
    </dgm:pt>
    <dgm:pt modelId="{AFB987CF-7C0B-4BA2-9BE1-8D3C16001970}" type="pres">
      <dgm:prSet presAssocID="{861CAD9D-0DA3-4F9C-A9B5-BA77B07DB89F}" presName="node" presStyleLbl="node1" presStyleIdx="3" presStyleCnt="5">
        <dgm:presLayoutVars>
          <dgm:bulletEnabled val="1"/>
        </dgm:presLayoutVars>
      </dgm:prSet>
      <dgm:spPr/>
    </dgm:pt>
    <dgm:pt modelId="{6A2BD452-A3D2-41EA-BC08-1370CF9BF759}" type="pres">
      <dgm:prSet presAssocID="{861CAD9D-0DA3-4F9C-A9B5-BA77B07DB89F}" presName="spNode" presStyleCnt="0"/>
      <dgm:spPr/>
    </dgm:pt>
    <dgm:pt modelId="{FB6D303F-0853-4CAF-91D3-26E917E3DCB9}" type="pres">
      <dgm:prSet presAssocID="{C40BE2F3-DBEE-423B-849F-717175A3424C}" presName="sibTrans" presStyleLbl="sibTrans1D1" presStyleIdx="3" presStyleCnt="5"/>
      <dgm:spPr/>
    </dgm:pt>
    <dgm:pt modelId="{E9833163-57EA-425C-B480-D27419E4B4F0}" type="pres">
      <dgm:prSet presAssocID="{0652FFF6-F96C-4338-A59D-E0D1A6463080}" presName="node" presStyleLbl="node1" presStyleIdx="4" presStyleCnt="5">
        <dgm:presLayoutVars>
          <dgm:bulletEnabled val="1"/>
        </dgm:presLayoutVars>
      </dgm:prSet>
      <dgm:spPr/>
    </dgm:pt>
    <dgm:pt modelId="{F7BF0696-D3AE-4D6F-AA32-38642EA386E1}" type="pres">
      <dgm:prSet presAssocID="{0652FFF6-F96C-4338-A59D-E0D1A6463080}" presName="spNode" presStyleCnt="0"/>
      <dgm:spPr/>
    </dgm:pt>
    <dgm:pt modelId="{DC4CBDB0-FBE4-4E29-8F9A-B542158815AB}" type="pres">
      <dgm:prSet presAssocID="{D997716F-FE5B-4D4C-BFA8-88273398CAE3}" presName="sibTrans" presStyleLbl="sibTrans1D1" presStyleIdx="4" presStyleCnt="5"/>
      <dgm:spPr/>
    </dgm:pt>
  </dgm:ptLst>
  <dgm:cxnLst>
    <dgm:cxn modelId="{82F70616-C937-4076-B198-D026983DC89F}" srcId="{6B3CEFBC-632C-4C41-8858-9C342ADFA5DC}" destId="{AE3C3A1A-56B8-433B-8F75-BE799CAC1CB6}" srcOrd="1" destOrd="0" parTransId="{82B27184-522F-49A1-9D48-FA7C80C6A9CC}" sibTransId="{4FECB178-F1A7-4B17-A21B-FDA5E135B4BF}"/>
    <dgm:cxn modelId="{7C60E923-FEC3-4D6B-B9F6-0BC799A428DA}" type="presOf" srcId="{AE3C3A1A-56B8-433B-8F75-BE799CAC1CB6}" destId="{3505A8B7-9096-4E33-B1E1-777345E3995D}" srcOrd="0" destOrd="0" presId="urn:microsoft.com/office/officeart/2005/8/layout/cycle6"/>
    <dgm:cxn modelId="{57D78D5D-F38B-4441-85A2-8CE47F52DBAD}" srcId="{6B3CEFBC-632C-4C41-8858-9C342ADFA5DC}" destId="{4CF1B28D-E76E-4E95-B507-86341D1468DB}" srcOrd="0" destOrd="0" parTransId="{D9593A7B-87CD-41F8-B03A-AE9CDDF7A665}" sibTransId="{30EDFCC8-7EDC-4D63-AE49-4287A8A89048}"/>
    <dgm:cxn modelId="{EDF9A144-EC3F-43CD-BAC5-4D49610FB8E8}" type="presOf" srcId="{6B3CEFBC-632C-4C41-8858-9C342ADFA5DC}" destId="{9F00B5A1-9781-46C7-981B-D3208A48EC79}" srcOrd="0" destOrd="0" presId="urn:microsoft.com/office/officeart/2005/8/layout/cycle6"/>
    <dgm:cxn modelId="{40ACB465-E00C-4E37-9CF9-47C29D98A65E}" srcId="{6B3CEFBC-632C-4C41-8858-9C342ADFA5DC}" destId="{B9D2CD0E-E331-4C4C-AEFF-4D13D8DB50AF}" srcOrd="2" destOrd="0" parTransId="{FF79A7E7-68DA-4B28-A478-F36D5429E837}" sibTransId="{2C61C339-72A1-4871-81FC-FCC83631E861}"/>
    <dgm:cxn modelId="{ED40C865-7097-450C-9C9E-004FB73A5561}" type="presOf" srcId="{4CF1B28D-E76E-4E95-B507-86341D1468DB}" destId="{080249CB-CBA1-47C3-B0AA-994BE4B29605}" srcOrd="0" destOrd="0" presId="urn:microsoft.com/office/officeart/2005/8/layout/cycle6"/>
    <dgm:cxn modelId="{66D5126A-9FCE-4F7C-8696-5BB10A87284D}" type="presOf" srcId="{C40BE2F3-DBEE-423B-849F-717175A3424C}" destId="{FB6D303F-0853-4CAF-91D3-26E917E3DCB9}" srcOrd="0" destOrd="0" presId="urn:microsoft.com/office/officeart/2005/8/layout/cycle6"/>
    <dgm:cxn modelId="{D0081E75-4FE5-4FFC-B1AD-16D31932810F}" type="presOf" srcId="{B9D2CD0E-E331-4C4C-AEFF-4D13D8DB50AF}" destId="{EA326BA5-B651-45CA-A77C-37B0A6AD746B}" srcOrd="0" destOrd="0" presId="urn:microsoft.com/office/officeart/2005/8/layout/cycle6"/>
    <dgm:cxn modelId="{38AFA475-6C44-4DC3-8C1F-4D1BC3EF3B18}" type="presOf" srcId="{0652FFF6-F96C-4338-A59D-E0D1A6463080}" destId="{E9833163-57EA-425C-B480-D27419E4B4F0}" srcOrd="0" destOrd="0" presId="urn:microsoft.com/office/officeart/2005/8/layout/cycle6"/>
    <dgm:cxn modelId="{48420686-3517-4E9C-830B-6C3DCF0E33AA}" type="presOf" srcId="{D997716F-FE5B-4D4C-BFA8-88273398CAE3}" destId="{DC4CBDB0-FBE4-4E29-8F9A-B542158815AB}" srcOrd="0" destOrd="0" presId="urn:microsoft.com/office/officeart/2005/8/layout/cycle6"/>
    <dgm:cxn modelId="{5DE4BD8E-B68A-404E-86B6-A41D7D41B195}" type="presOf" srcId="{30EDFCC8-7EDC-4D63-AE49-4287A8A89048}" destId="{30DF640B-B679-47DB-8FFE-A16862A73986}" srcOrd="0" destOrd="0" presId="urn:microsoft.com/office/officeart/2005/8/layout/cycle6"/>
    <dgm:cxn modelId="{78CBD591-3497-4D67-9257-AC8610819D87}" type="presOf" srcId="{2C61C339-72A1-4871-81FC-FCC83631E861}" destId="{A9422BCD-3EB1-4749-B4F3-1DB87CD68D22}" srcOrd="0" destOrd="0" presId="urn:microsoft.com/office/officeart/2005/8/layout/cycle6"/>
    <dgm:cxn modelId="{7778BC92-CF0D-439A-96E7-4F2AD1601809}" srcId="{6B3CEFBC-632C-4C41-8858-9C342ADFA5DC}" destId="{861CAD9D-0DA3-4F9C-A9B5-BA77B07DB89F}" srcOrd="3" destOrd="0" parTransId="{4C0F4130-E300-43F2-8810-AF436E7916A3}" sibTransId="{C40BE2F3-DBEE-423B-849F-717175A3424C}"/>
    <dgm:cxn modelId="{305048D3-125F-478C-9605-2EC92BD22763}" type="presOf" srcId="{4FECB178-F1A7-4B17-A21B-FDA5E135B4BF}" destId="{207A3183-248E-4666-A0CF-8A099700AFC2}" srcOrd="0" destOrd="0" presId="urn:microsoft.com/office/officeart/2005/8/layout/cycle6"/>
    <dgm:cxn modelId="{8A9AF1D6-0046-40A4-BA59-BD91C332C35E}" srcId="{6B3CEFBC-632C-4C41-8858-9C342ADFA5DC}" destId="{0652FFF6-F96C-4338-A59D-E0D1A6463080}" srcOrd="4" destOrd="0" parTransId="{9C475F11-ED52-4D62-8E2D-276E5306AB49}" sibTransId="{D997716F-FE5B-4D4C-BFA8-88273398CAE3}"/>
    <dgm:cxn modelId="{846F01E4-7317-4DC4-BA86-660E63EB2A84}" type="presOf" srcId="{861CAD9D-0DA3-4F9C-A9B5-BA77B07DB89F}" destId="{AFB987CF-7C0B-4BA2-9BE1-8D3C16001970}" srcOrd="0" destOrd="0" presId="urn:microsoft.com/office/officeart/2005/8/layout/cycle6"/>
    <dgm:cxn modelId="{78CE761B-1BC9-4E9C-92F9-38AD9D38C89C}" type="presParOf" srcId="{9F00B5A1-9781-46C7-981B-D3208A48EC79}" destId="{080249CB-CBA1-47C3-B0AA-994BE4B29605}" srcOrd="0" destOrd="0" presId="urn:microsoft.com/office/officeart/2005/8/layout/cycle6"/>
    <dgm:cxn modelId="{DF08DCBF-D4F8-4A5B-8EF8-B9F8A51BB1BA}" type="presParOf" srcId="{9F00B5A1-9781-46C7-981B-D3208A48EC79}" destId="{B0689FBE-015B-4E62-9C69-550E32FA9AD7}" srcOrd="1" destOrd="0" presId="urn:microsoft.com/office/officeart/2005/8/layout/cycle6"/>
    <dgm:cxn modelId="{7361DEA4-B50E-4FD2-AEF3-25A699BB6EE5}" type="presParOf" srcId="{9F00B5A1-9781-46C7-981B-D3208A48EC79}" destId="{30DF640B-B679-47DB-8FFE-A16862A73986}" srcOrd="2" destOrd="0" presId="urn:microsoft.com/office/officeart/2005/8/layout/cycle6"/>
    <dgm:cxn modelId="{D4F08E15-6293-40E2-BA75-C50D98A23469}" type="presParOf" srcId="{9F00B5A1-9781-46C7-981B-D3208A48EC79}" destId="{3505A8B7-9096-4E33-B1E1-777345E3995D}" srcOrd="3" destOrd="0" presId="urn:microsoft.com/office/officeart/2005/8/layout/cycle6"/>
    <dgm:cxn modelId="{974ACC29-0732-4785-A829-23C83B593CD0}" type="presParOf" srcId="{9F00B5A1-9781-46C7-981B-D3208A48EC79}" destId="{34520509-BC26-4898-B9B8-628E6741CA56}" srcOrd="4" destOrd="0" presId="urn:microsoft.com/office/officeart/2005/8/layout/cycle6"/>
    <dgm:cxn modelId="{B68E5CEB-EC54-4947-B4CE-232DCF97A5FF}" type="presParOf" srcId="{9F00B5A1-9781-46C7-981B-D3208A48EC79}" destId="{207A3183-248E-4666-A0CF-8A099700AFC2}" srcOrd="5" destOrd="0" presId="urn:microsoft.com/office/officeart/2005/8/layout/cycle6"/>
    <dgm:cxn modelId="{4BAFC778-9160-4D98-8EBE-A12CE62E5139}" type="presParOf" srcId="{9F00B5A1-9781-46C7-981B-D3208A48EC79}" destId="{EA326BA5-B651-45CA-A77C-37B0A6AD746B}" srcOrd="6" destOrd="0" presId="urn:microsoft.com/office/officeart/2005/8/layout/cycle6"/>
    <dgm:cxn modelId="{D5D579F7-2B20-4CC2-BE80-BB05E4281F58}" type="presParOf" srcId="{9F00B5A1-9781-46C7-981B-D3208A48EC79}" destId="{61F3DDE7-BDE0-457F-8A5D-FC62986455D3}" srcOrd="7" destOrd="0" presId="urn:microsoft.com/office/officeart/2005/8/layout/cycle6"/>
    <dgm:cxn modelId="{8DF841C1-3CC0-41B5-BE89-8EEFFCD97A3A}" type="presParOf" srcId="{9F00B5A1-9781-46C7-981B-D3208A48EC79}" destId="{A9422BCD-3EB1-4749-B4F3-1DB87CD68D22}" srcOrd="8" destOrd="0" presId="urn:microsoft.com/office/officeart/2005/8/layout/cycle6"/>
    <dgm:cxn modelId="{39185385-6A2B-448D-8B46-D6CF623BE322}" type="presParOf" srcId="{9F00B5A1-9781-46C7-981B-D3208A48EC79}" destId="{AFB987CF-7C0B-4BA2-9BE1-8D3C16001970}" srcOrd="9" destOrd="0" presId="urn:microsoft.com/office/officeart/2005/8/layout/cycle6"/>
    <dgm:cxn modelId="{A2A16636-FE83-4677-ABBA-057BEB0B7F20}" type="presParOf" srcId="{9F00B5A1-9781-46C7-981B-D3208A48EC79}" destId="{6A2BD452-A3D2-41EA-BC08-1370CF9BF759}" srcOrd="10" destOrd="0" presId="urn:microsoft.com/office/officeart/2005/8/layout/cycle6"/>
    <dgm:cxn modelId="{B5580873-0383-45BA-87FA-4B4BFA88B8AA}" type="presParOf" srcId="{9F00B5A1-9781-46C7-981B-D3208A48EC79}" destId="{FB6D303F-0853-4CAF-91D3-26E917E3DCB9}" srcOrd="11" destOrd="0" presId="urn:microsoft.com/office/officeart/2005/8/layout/cycle6"/>
    <dgm:cxn modelId="{49879976-036D-4644-B896-6CD36FDBA2DA}" type="presParOf" srcId="{9F00B5A1-9781-46C7-981B-D3208A48EC79}" destId="{E9833163-57EA-425C-B480-D27419E4B4F0}" srcOrd="12" destOrd="0" presId="urn:microsoft.com/office/officeart/2005/8/layout/cycle6"/>
    <dgm:cxn modelId="{EC7C2C08-16E3-4CDC-9DEE-EFDDFB1AC049}" type="presParOf" srcId="{9F00B5A1-9781-46C7-981B-D3208A48EC79}" destId="{F7BF0696-D3AE-4D6F-AA32-38642EA386E1}" srcOrd="13" destOrd="0" presId="urn:microsoft.com/office/officeart/2005/8/layout/cycle6"/>
    <dgm:cxn modelId="{25B16BCF-9A20-424B-923F-BF6A8917CC51}" type="presParOf" srcId="{9F00B5A1-9781-46C7-981B-D3208A48EC79}" destId="{DC4CBDB0-FBE4-4E29-8F9A-B542158815AB}"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0249CB-CBA1-47C3-B0AA-994BE4B29605}">
      <dsp:nvSpPr>
        <dsp:cNvPr id="0" name=""/>
        <dsp:cNvSpPr/>
      </dsp:nvSpPr>
      <dsp:spPr>
        <a:xfrm>
          <a:off x="3174007" y="3160"/>
          <a:ext cx="1779984" cy="11569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Public</a:t>
          </a:r>
        </a:p>
      </dsp:txBody>
      <dsp:txXfrm>
        <a:off x="3230487" y="59640"/>
        <a:ext cx="1667024" cy="1044029"/>
      </dsp:txXfrm>
    </dsp:sp>
    <dsp:sp modelId="{30DF640B-B679-47DB-8FFE-A16862A73986}">
      <dsp:nvSpPr>
        <dsp:cNvPr id="0" name=""/>
        <dsp:cNvSpPr/>
      </dsp:nvSpPr>
      <dsp:spPr>
        <a:xfrm>
          <a:off x="1753873" y="581655"/>
          <a:ext cx="4620252" cy="4620252"/>
        </a:xfrm>
        <a:custGeom>
          <a:avLst/>
          <a:gdLst/>
          <a:ahLst/>
          <a:cxnLst/>
          <a:rect l="0" t="0" r="0" b="0"/>
          <a:pathLst>
            <a:path>
              <a:moveTo>
                <a:pt x="3212328" y="183458"/>
              </a:moveTo>
              <a:arcTo wR="2310126" hR="2310126" stAng="17579295" swAng="1959991"/>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505A8B7-9096-4E33-B1E1-777345E3995D}">
      <dsp:nvSpPr>
        <dsp:cNvPr id="0" name=""/>
        <dsp:cNvSpPr/>
      </dsp:nvSpPr>
      <dsp:spPr>
        <a:xfrm>
          <a:off x="5371068" y="1599418"/>
          <a:ext cx="1779984" cy="11569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Private</a:t>
          </a:r>
        </a:p>
      </dsp:txBody>
      <dsp:txXfrm>
        <a:off x="5427548" y="1655898"/>
        <a:ext cx="1667024" cy="1044029"/>
      </dsp:txXfrm>
    </dsp:sp>
    <dsp:sp modelId="{207A3183-248E-4666-A0CF-8A099700AFC2}">
      <dsp:nvSpPr>
        <dsp:cNvPr id="0" name=""/>
        <dsp:cNvSpPr/>
      </dsp:nvSpPr>
      <dsp:spPr>
        <a:xfrm>
          <a:off x="1753873" y="581655"/>
          <a:ext cx="4620252" cy="4620252"/>
        </a:xfrm>
        <a:custGeom>
          <a:avLst/>
          <a:gdLst/>
          <a:ahLst/>
          <a:cxnLst/>
          <a:rect l="0" t="0" r="0" b="0"/>
          <a:pathLst>
            <a:path>
              <a:moveTo>
                <a:pt x="4617101" y="2189512"/>
              </a:moveTo>
              <a:arcTo wR="2310126" hR="2310126" stAng="21420430" swAng="219511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A326BA5-B651-45CA-A77C-37B0A6AD746B}">
      <dsp:nvSpPr>
        <dsp:cNvPr id="0" name=""/>
        <dsp:cNvSpPr/>
      </dsp:nvSpPr>
      <dsp:spPr>
        <a:xfrm>
          <a:off x="4531865" y="4182218"/>
          <a:ext cx="1779984" cy="11569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Cooperatives</a:t>
          </a:r>
        </a:p>
      </dsp:txBody>
      <dsp:txXfrm>
        <a:off x="4588345" y="4238698"/>
        <a:ext cx="1667024" cy="1044029"/>
      </dsp:txXfrm>
    </dsp:sp>
    <dsp:sp modelId="{A9422BCD-3EB1-4749-B4F3-1DB87CD68D22}">
      <dsp:nvSpPr>
        <dsp:cNvPr id="0" name=""/>
        <dsp:cNvSpPr/>
      </dsp:nvSpPr>
      <dsp:spPr>
        <a:xfrm>
          <a:off x="1753873" y="581655"/>
          <a:ext cx="4620252" cy="4620252"/>
        </a:xfrm>
        <a:custGeom>
          <a:avLst/>
          <a:gdLst/>
          <a:ahLst/>
          <a:cxnLst/>
          <a:rect l="0" t="0" r="0" b="0"/>
          <a:pathLst>
            <a:path>
              <a:moveTo>
                <a:pt x="2768824" y="4574254"/>
              </a:moveTo>
              <a:arcTo wR="2310126" hR="2310126" stAng="4712834" swAng="1374332"/>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FB987CF-7C0B-4BA2-9BE1-8D3C16001970}">
      <dsp:nvSpPr>
        <dsp:cNvPr id="0" name=""/>
        <dsp:cNvSpPr/>
      </dsp:nvSpPr>
      <dsp:spPr>
        <a:xfrm>
          <a:off x="1816149" y="4182218"/>
          <a:ext cx="1779984" cy="11569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Development Partners</a:t>
          </a:r>
        </a:p>
      </dsp:txBody>
      <dsp:txXfrm>
        <a:off x="1872629" y="4238698"/>
        <a:ext cx="1667024" cy="1044029"/>
      </dsp:txXfrm>
    </dsp:sp>
    <dsp:sp modelId="{FB6D303F-0853-4CAF-91D3-26E917E3DCB9}">
      <dsp:nvSpPr>
        <dsp:cNvPr id="0" name=""/>
        <dsp:cNvSpPr/>
      </dsp:nvSpPr>
      <dsp:spPr>
        <a:xfrm>
          <a:off x="1753873" y="581655"/>
          <a:ext cx="4620252" cy="4620252"/>
        </a:xfrm>
        <a:custGeom>
          <a:avLst/>
          <a:gdLst/>
          <a:ahLst/>
          <a:cxnLst/>
          <a:rect l="0" t="0" r="0" b="0"/>
          <a:pathLst>
            <a:path>
              <a:moveTo>
                <a:pt x="385803" y="3588275"/>
              </a:moveTo>
              <a:arcTo wR="2310126" hR="2310126" stAng="8784456" swAng="219511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9833163-57EA-425C-B480-D27419E4B4F0}">
      <dsp:nvSpPr>
        <dsp:cNvPr id="0" name=""/>
        <dsp:cNvSpPr/>
      </dsp:nvSpPr>
      <dsp:spPr>
        <a:xfrm>
          <a:off x="976947" y="1599418"/>
          <a:ext cx="1779984" cy="115698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Civil Society/ Communities</a:t>
          </a:r>
        </a:p>
      </dsp:txBody>
      <dsp:txXfrm>
        <a:off x="1033427" y="1655898"/>
        <a:ext cx="1667024" cy="1044029"/>
      </dsp:txXfrm>
    </dsp:sp>
    <dsp:sp modelId="{DC4CBDB0-FBE4-4E29-8F9A-B542158815AB}">
      <dsp:nvSpPr>
        <dsp:cNvPr id="0" name=""/>
        <dsp:cNvSpPr/>
      </dsp:nvSpPr>
      <dsp:spPr>
        <a:xfrm>
          <a:off x="1753873" y="581655"/>
          <a:ext cx="4620252" cy="4620252"/>
        </a:xfrm>
        <a:custGeom>
          <a:avLst/>
          <a:gdLst/>
          <a:ahLst/>
          <a:cxnLst/>
          <a:rect l="0" t="0" r="0" b="0"/>
          <a:pathLst>
            <a:path>
              <a:moveTo>
                <a:pt x="402763" y="1006803"/>
              </a:moveTo>
              <a:arcTo wR="2310126" hR="2310126" stAng="12860714" swAng="1959991"/>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p:cNvPr>
          <p:cNvSpPr>
            <a:spLocks noGrp="1"/>
          </p:cNvSpPr>
          <p:nvPr>
            <p:ph type="hdr" sz="quarter"/>
          </p:nvPr>
        </p:nvSpPr>
        <p:spPr>
          <a:xfrm>
            <a:off x="1" y="1"/>
            <a:ext cx="2982742" cy="466725"/>
          </a:xfrm>
          <a:prstGeom prst="rect">
            <a:avLst/>
          </a:prstGeom>
        </p:spPr>
        <p:txBody>
          <a:bodyPr vert="horz" lIns="93177" tIns="46589" rIns="93177" bIns="46589"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p:cNvPr>
          <p:cNvSpPr>
            <a:spLocks noGrp="1"/>
          </p:cNvSpPr>
          <p:nvPr>
            <p:ph type="dt" sz="quarter" idx="1"/>
          </p:nvPr>
        </p:nvSpPr>
        <p:spPr>
          <a:xfrm>
            <a:off x="3897513" y="1"/>
            <a:ext cx="2982742" cy="466725"/>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anose="020F0502020204030204" pitchFamily="34" charset="0"/>
                <a:ea typeface="MS PGothic" panose="020B0600070205080204" pitchFamily="34" charset="-128"/>
              </a:defRPr>
            </a:lvl1pPr>
          </a:lstStyle>
          <a:p>
            <a:pPr>
              <a:defRPr/>
            </a:pPr>
            <a:fld id="{2398BAA1-EC68-4D35-AB4C-9DCBBEB974A4}" type="datetimeFigureOut">
              <a:rPr lang="en-US" altLang="en-US"/>
              <a:pPr>
                <a:defRPr/>
              </a:pPr>
              <a:t>1/21/2019</a:t>
            </a:fld>
            <a:endParaRPr lang="en-US" altLang="en-US"/>
          </a:p>
        </p:txBody>
      </p:sp>
      <p:sp>
        <p:nvSpPr>
          <p:cNvPr id="4" name="Footer Placeholder 3">
            <a:extLst/>
          </p:cNvPr>
          <p:cNvSpPr>
            <a:spLocks noGrp="1"/>
          </p:cNvSpPr>
          <p:nvPr>
            <p:ph type="ftr" sz="quarter" idx="2"/>
          </p:nvPr>
        </p:nvSpPr>
        <p:spPr>
          <a:xfrm>
            <a:off x="1" y="8829676"/>
            <a:ext cx="2982742" cy="466725"/>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a:extLst/>
          </p:cNvPr>
          <p:cNvSpPr>
            <a:spLocks noGrp="1"/>
          </p:cNvSpPr>
          <p:nvPr>
            <p:ph type="sldNum" sz="quarter" idx="3"/>
          </p:nvPr>
        </p:nvSpPr>
        <p:spPr>
          <a:xfrm>
            <a:off x="3897513" y="8829676"/>
            <a:ext cx="2982742" cy="466725"/>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itchFamily="34" charset="0"/>
              </a:defRPr>
            </a:lvl1pPr>
          </a:lstStyle>
          <a:p>
            <a:fld id="{255CECCD-CA66-497C-B1E0-2A4C31B39EEF}" type="slidenum">
              <a:rPr lang="en-US" altLang="en-US"/>
              <a:pPr/>
              <a:t>‹#›</a:t>
            </a:fld>
            <a:endParaRPr lang="en-US" altLang="en-US"/>
          </a:p>
        </p:txBody>
      </p:sp>
    </p:spTree>
    <p:extLst>
      <p:ext uri="{BB962C8B-B14F-4D97-AF65-F5344CB8AC3E}">
        <p14:creationId xmlns:p14="http://schemas.microsoft.com/office/powerpoint/2010/main" val="33619986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p:cNvPr>
          <p:cNvSpPr>
            <a:spLocks noGrp="1"/>
          </p:cNvSpPr>
          <p:nvPr>
            <p:ph type="hdr" sz="quarter"/>
          </p:nvPr>
        </p:nvSpPr>
        <p:spPr>
          <a:xfrm>
            <a:off x="1" y="1"/>
            <a:ext cx="2982742" cy="466725"/>
          </a:xfrm>
          <a:prstGeom prst="rect">
            <a:avLst/>
          </a:prstGeom>
        </p:spPr>
        <p:txBody>
          <a:bodyPr vert="horz" lIns="93177" tIns="46589" rIns="93177" bIns="46589"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p:cNvPr>
          <p:cNvSpPr>
            <a:spLocks noGrp="1"/>
          </p:cNvSpPr>
          <p:nvPr>
            <p:ph type="dt" idx="1"/>
          </p:nvPr>
        </p:nvSpPr>
        <p:spPr>
          <a:xfrm>
            <a:off x="3897513" y="1"/>
            <a:ext cx="2982742" cy="466725"/>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anose="020F0502020204030204" pitchFamily="34" charset="0"/>
                <a:ea typeface="MS PGothic" panose="020B0600070205080204" pitchFamily="34" charset="-128"/>
              </a:defRPr>
            </a:lvl1pPr>
          </a:lstStyle>
          <a:p>
            <a:pPr>
              <a:defRPr/>
            </a:pPr>
            <a:fld id="{D2007B5B-0CA6-45FE-AD13-5A163CE91A33}" type="datetimeFigureOut">
              <a:rPr lang="en-US" altLang="en-US"/>
              <a:pPr>
                <a:defRPr/>
              </a:pPr>
              <a:t>1/21/2019</a:t>
            </a:fld>
            <a:endParaRPr lang="en-US" altLang="en-US"/>
          </a:p>
        </p:txBody>
      </p:sp>
      <p:sp>
        <p:nvSpPr>
          <p:cNvPr id="4" name="Slide Image Placeholder 3">
            <a:extLst/>
          </p:cNvPr>
          <p:cNvSpPr>
            <a:spLocks noGrp="1" noRot="1" noChangeAspect="1"/>
          </p:cNvSpPr>
          <p:nvPr>
            <p:ph type="sldImg" idx="2"/>
          </p:nvPr>
        </p:nvSpPr>
        <p:spPr>
          <a:xfrm>
            <a:off x="654050" y="1162050"/>
            <a:ext cx="5573713" cy="313690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p:cNvPr>
          <p:cNvSpPr>
            <a:spLocks noGrp="1"/>
          </p:cNvSpPr>
          <p:nvPr>
            <p:ph type="body" sz="quarter" idx="3"/>
          </p:nvPr>
        </p:nvSpPr>
        <p:spPr>
          <a:xfrm>
            <a:off x="688805" y="4473576"/>
            <a:ext cx="5504204" cy="3660775"/>
          </a:xfrm>
          <a:prstGeom prst="rect">
            <a:avLst/>
          </a:prstGeom>
        </p:spPr>
        <p:txBody>
          <a:bodyPr vert="horz" lIns="93177" tIns="46589" rIns="93177" bIns="46589"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p:cNvPr>
          <p:cNvSpPr>
            <a:spLocks noGrp="1"/>
          </p:cNvSpPr>
          <p:nvPr>
            <p:ph type="ftr" sz="quarter" idx="4"/>
          </p:nvPr>
        </p:nvSpPr>
        <p:spPr>
          <a:xfrm>
            <a:off x="1" y="8829676"/>
            <a:ext cx="2982742" cy="466725"/>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p:cNvPr>
          <p:cNvSpPr>
            <a:spLocks noGrp="1"/>
          </p:cNvSpPr>
          <p:nvPr>
            <p:ph type="sldNum" sz="quarter" idx="5"/>
          </p:nvPr>
        </p:nvSpPr>
        <p:spPr>
          <a:xfrm>
            <a:off x="3897513" y="8829676"/>
            <a:ext cx="2982742" cy="466725"/>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itchFamily="34" charset="0"/>
              </a:defRPr>
            </a:lvl1pPr>
          </a:lstStyle>
          <a:p>
            <a:fld id="{2682B885-93BE-4F96-875D-E081BF6676D0}" type="slidenum">
              <a:rPr lang="en-US" altLang="en-US"/>
              <a:pPr/>
              <a:t>‹#›</a:t>
            </a:fld>
            <a:endParaRPr lang="en-US" altLang="en-US"/>
          </a:p>
        </p:txBody>
      </p:sp>
    </p:spTree>
    <p:extLst>
      <p:ext uri="{BB962C8B-B14F-4D97-AF65-F5344CB8AC3E}">
        <p14:creationId xmlns:p14="http://schemas.microsoft.com/office/powerpoint/2010/main" val="17516539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82B885-93BE-4F96-875D-E081BF6676D0}" type="slidenum">
              <a:rPr lang="en-US" altLang="en-US" smtClean="0"/>
              <a:pPr/>
              <a:t>12</a:t>
            </a:fld>
            <a:endParaRPr lang="en-US" altLang="en-US" dirty="0"/>
          </a:p>
        </p:txBody>
      </p:sp>
    </p:spTree>
    <p:extLst>
      <p:ext uri="{BB962C8B-B14F-4D97-AF65-F5344CB8AC3E}">
        <p14:creationId xmlns:p14="http://schemas.microsoft.com/office/powerpoint/2010/main" val="2192352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82B885-93BE-4F96-875D-E081BF6676D0}" type="slidenum">
              <a:rPr lang="en-US" altLang="en-US" smtClean="0"/>
              <a:pPr/>
              <a:t>15</a:t>
            </a:fld>
            <a:endParaRPr lang="en-US" altLang="en-US" dirty="0"/>
          </a:p>
        </p:txBody>
      </p:sp>
    </p:spTree>
    <p:extLst>
      <p:ext uri="{BB962C8B-B14F-4D97-AF65-F5344CB8AC3E}">
        <p14:creationId xmlns:p14="http://schemas.microsoft.com/office/powerpoint/2010/main" val="858815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82B885-93BE-4F96-875D-E081BF6676D0}" type="slidenum">
              <a:rPr lang="en-US" altLang="en-US" smtClean="0"/>
              <a:pPr/>
              <a:t>16</a:t>
            </a:fld>
            <a:endParaRPr lang="en-US" altLang="en-US" dirty="0"/>
          </a:p>
        </p:txBody>
      </p:sp>
    </p:spTree>
    <p:extLst>
      <p:ext uri="{BB962C8B-B14F-4D97-AF65-F5344CB8AC3E}">
        <p14:creationId xmlns:p14="http://schemas.microsoft.com/office/powerpoint/2010/main" val="529987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a:extLst/>
          </p:cNvPr>
          <p:cNvSpPr/>
          <p:nvPr userDrawn="1"/>
        </p:nvSpPr>
        <p:spPr>
          <a:xfrm>
            <a:off x="0" y="6543675"/>
            <a:ext cx="12192000" cy="314325"/>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endParaRPr lang="en-US" dirty="0"/>
          </a:p>
        </p:txBody>
      </p:sp>
      <p:sp>
        <p:nvSpPr>
          <p:cNvPr id="5" name="TextBox 12">
            <a:extLst/>
          </p:cNvPr>
          <p:cNvSpPr txBox="1">
            <a:spLocks noChangeArrowheads="1"/>
          </p:cNvSpPr>
          <p:nvPr userDrawn="1"/>
        </p:nvSpPr>
        <p:spPr bwMode="auto">
          <a:xfrm>
            <a:off x="1887538" y="6488113"/>
            <a:ext cx="7683500" cy="400050"/>
          </a:xfrm>
          <a:prstGeom prst="rect">
            <a:avLst/>
          </a:prstGeom>
          <a:noFill/>
          <a:ln>
            <a:noFill/>
          </a:ln>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US" sz="1400">
                <a:solidFill>
                  <a:srgbClr val="FF0000"/>
                </a:solidFill>
                <a:latin typeface="Times New Roman" panose="02020603050405020304" pitchFamily="18" charset="0"/>
                <a:ea typeface="+mn-ea"/>
                <a:cs typeface="Times New Roman" panose="02020603050405020304" pitchFamily="18" charset="0"/>
              </a:rPr>
              <a:t>Government of Nepal, </a:t>
            </a:r>
            <a:r>
              <a:rPr lang="en-US" sz="2000">
                <a:solidFill>
                  <a:srgbClr val="FF0000"/>
                </a:solidFill>
                <a:latin typeface="Times New Roman" panose="02020603050405020304" pitchFamily="18" charset="0"/>
                <a:ea typeface="+mn-ea"/>
                <a:cs typeface="Times New Roman" panose="02020603050405020304" pitchFamily="18" charset="0"/>
              </a:rPr>
              <a:t>National Planning Commission</a:t>
            </a:r>
            <a:r>
              <a:rPr lang="en-US" sz="1400">
                <a:solidFill>
                  <a:srgbClr val="FF0000"/>
                </a:solidFill>
                <a:latin typeface="Times New Roman" panose="02020603050405020304" pitchFamily="18" charset="0"/>
                <a:ea typeface="+mn-ea"/>
                <a:cs typeface="Times New Roman" panose="02020603050405020304" pitchFamily="18" charset="0"/>
              </a:rPr>
              <a:t>, Singhadurbar, Kathmandu, Nepal</a:t>
            </a:r>
          </a:p>
        </p:txBody>
      </p:sp>
      <p:sp>
        <p:nvSpPr>
          <p:cNvPr id="6" name="TextBox 5">
            <a:extLst/>
          </p:cNvPr>
          <p:cNvSpPr txBox="1"/>
          <p:nvPr userDrawn="1"/>
        </p:nvSpPr>
        <p:spPr>
          <a:xfrm>
            <a:off x="9410700" y="6543675"/>
            <a:ext cx="2409825" cy="276225"/>
          </a:xfrm>
          <a:prstGeom prst="rect">
            <a:avLst/>
          </a:prstGeom>
          <a:noFill/>
        </p:spPr>
        <p:txBody>
          <a:bodyPr>
            <a:spAutoFit/>
          </a:bodyPr>
          <a:lstStyle/>
          <a:p>
            <a:pPr algn="r" eaLnBrk="1" hangingPunct="1"/>
            <a:fld id="{CF5F4065-E866-4584-BF25-08C643038C6A}" type="slidenum">
              <a:rPr lang="en-US" altLang="en-US" sz="1200">
                <a:solidFill>
                  <a:srgbClr val="FF0000"/>
                </a:solidFill>
                <a:latin typeface="Calibri" pitchFamily="34" charset="0"/>
              </a:rPr>
              <a:pPr algn="r" eaLnBrk="1" hangingPunct="1"/>
              <a:t>‹#›</a:t>
            </a:fld>
            <a:endParaRPr lang="en-US" altLang="en-US" sz="1200">
              <a:solidFill>
                <a:srgbClr val="FF0000"/>
              </a:solidFill>
              <a:latin typeface="Calibri" pitchFamily="34" charset="0"/>
            </a:endParaRPr>
          </a:p>
        </p:txBody>
      </p:sp>
      <p:sp>
        <p:nvSpPr>
          <p:cNvPr id="2" name="Title 1"/>
          <p:cNvSpPr>
            <a:spLocks noGrp="1"/>
          </p:cNvSpPr>
          <p:nvPr>
            <p:ph type="ctrTitle"/>
          </p:nvPr>
        </p:nvSpPr>
        <p:spPr>
          <a:xfrm>
            <a:off x="1524000" y="2316163"/>
            <a:ext cx="9144000" cy="1193799"/>
          </a:xfrm>
        </p:spPr>
        <p:txBody>
          <a:bodyPr anchor="b"/>
          <a:lstStyle>
            <a:lvl1pPr algn="ctr">
              <a:defRPr sz="6000"/>
            </a:lvl1pPr>
          </a:lstStyle>
          <a:p>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p:cNvPr>
          <p:cNvSpPr>
            <a:spLocks noGrp="1"/>
          </p:cNvSpPr>
          <p:nvPr>
            <p:ph type="dt" sz="half" idx="10"/>
          </p:nvPr>
        </p:nvSpPr>
        <p:spPr>
          <a:xfrm>
            <a:off x="8382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Arial" panose="020B0604020202020204" pitchFamily="34" charset="0"/>
                <a:ea typeface="MS PGothic" panose="020B0600070205080204" pitchFamily="34" charset="-128"/>
              </a:defRPr>
            </a:lvl1pPr>
          </a:lstStyle>
          <a:p>
            <a:pPr>
              <a:defRPr/>
            </a:pPr>
            <a:endParaRPr lang="en-US" altLang="en-US"/>
          </a:p>
        </p:txBody>
      </p:sp>
      <p:sp>
        <p:nvSpPr>
          <p:cNvPr id="5" name="Footer Placeholder 4">
            <a:extLst/>
          </p:cNvPr>
          <p:cNvSpPr>
            <a:spLocks noGrp="1"/>
          </p:cNvSpPr>
          <p:nvPr>
            <p:ph type="ftr" sz="quarter" idx="11"/>
          </p:nvPr>
        </p:nvSpPr>
        <p:spPr>
          <a:xfrm>
            <a:off x="4038600" y="6356350"/>
            <a:ext cx="4114800" cy="365125"/>
          </a:xfrm>
          <a:prstGeom prst="rect">
            <a:avLst/>
          </a:prstGeom>
        </p:spPr>
        <p:txBody>
          <a:bodyPr/>
          <a:lstStyle>
            <a:lvl1pPr eaLnBrk="1" hangingPunct="1">
              <a:defRPr>
                <a:latin typeface="Arial" panose="020B0604020202020204" pitchFamily="34" charset="0"/>
                <a:ea typeface="+mn-ea"/>
                <a:cs typeface="Arial" panose="020B0604020202020204" pitchFamily="34" charset="0"/>
              </a:defRPr>
            </a:lvl1pPr>
          </a:lstStyle>
          <a:p>
            <a:pPr>
              <a:defRPr/>
            </a:pPr>
            <a:endParaRPr lang="en-US"/>
          </a:p>
        </p:txBody>
      </p:sp>
      <p:sp>
        <p:nvSpPr>
          <p:cNvPr id="6" name="Slide Number Placeholder 5">
            <a:extLst/>
          </p:cNvPr>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477D87A6-CB76-4A6F-9D03-7FB2158C4B2F}"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latin typeface="Arial" panose="020B0604020202020204" pitchFamily="34" charset="0"/>
                <a:ea typeface="MS PGothic" panose="020B0600070205080204" pitchFamily="34" charset="-128"/>
              </a:defRPr>
            </a:lvl1pPr>
          </a:lstStyle>
          <a:p>
            <a:pPr>
              <a:defRPr/>
            </a:pPr>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a:latin typeface="Arial" panose="020B0604020202020204" pitchFamily="34" charset="0"/>
                <a:ea typeface="MS PGothic" panose="020B0600070205080204" pitchFamily="34" charset="-128"/>
              </a:defRPr>
            </a:lvl1pPr>
          </a:lstStyle>
          <a:p>
            <a:pPr>
              <a:defRPr/>
            </a:pPr>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3DF57FB4-55FB-483B-9B8D-CAC6AE2C4166}"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15600" y="593367"/>
            <a:ext cx="11360800" cy="763600"/>
          </a:xfrm>
          <a:prstGeom prst="rect">
            <a:avLst/>
          </a:prstGeom>
        </p:spPr>
        <p:txBody>
          <a:bodyPr spcFirstLastPara="1" lIns="91425" tIns="91425" rIns="91425" bIns="91425" anchor="t"/>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Shape 18"/>
          <p:cNvSpPr txBox="1">
            <a:spLocks noGrp="1"/>
          </p:cNvSpPr>
          <p:nvPr>
            <p:ph type="body" idx="1"/>
          </p:nvPr>
        </p:nvSpPr>
        <p:spPr>
          <a:xfrm>
            <a:off x="415600" y="1536633"/>
            <a:ext cx="11360800" cy="4555200"/>
          </a:xfrm>
          <a:prstGeom prst="rect">
            <a:avLst/>
          </a:prstGeom>
        </p:spPr>
        <p:txBody>
          <a:bodyPr spcFirstLastPara="1" lIns="91425" tIns="91425" rIns="91425" bIns="91425"/>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4" name="Shape 19"/>
          <p:cNvSpPr txBox="1">
            <a:spLocks noGrp="1"/>
          </p:cNvSpPr>
          <p:nvPr>
            <p:ph type="sldNum" idx="10"/>
          </p:nvPr>
        </p:nvSpPr>
        <p:spPr>
          <a:xfrm>
            <a:off x="11296650" y="6218238"/>
            <a:ext cx="731838" cy="523875"/>
          </a:xfrm>
          <a:prstGeom prst="rect">
            <a:avLst/>
          </a:prstGeom>
        </p:spPr>
        <p:txBody>
          <a:bodyPr vert="horz" wrap="square" lIns="91425" tIns="91425" rIns="91425" bIns="91425" numCol="1" anchor="ctr" anchorCtr="0" compatLnSpc="1">
            <a:prstTxWarp prst="textNoShape">
              <a:avLst/>
            </a:prstTxWarp>
            <a:noAutofit/>
          </a:bodyPr>
          <a:lstStyle>
            <a:lvl1pPr>
              <a:defRPr/>
            </a:lvl1pPr>
          </a:lstStyle>
          <a:p>
            <a:fld id="{FF0DEDF2-1EC2-4BFC-93A3-2412E279B24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8200" y="177009"/>
            <a:ext cx="10515600" cy="959814"/>
          </a:xfrm>
        </p:spPr>
        <p:txBody>
          <a:bodyPr anchor="b"/>
          <a:lstStyle>
            <a:lvl1pPr>
              <a:defRPr sz="6000"/>
            </a:lvl1pPr>
          </a:lstStyle>
          <a:p>
            <a:endParaRPr lang="en-US" dirty="0"/>
          </a:p>
        </p:txBody>
      </p:sp>
      <p:sp>
        <p:nvSpPr>
          <p:cNvPr id="3" name="Text Placeholder 2"/>
          <p:cNvSpPr>
            <a:spLocks noGrp="1"/>
          </p:cNvSpPr>
          <p:nvPr>
            <p:ph type="body" idx="1"/>
          </p:nvPr>
        </p:nvSpPr>
        <p:spPr>
          <a:xfrm>
            <a:off x="831850" y="1235677"/>
            <a:ext cx="10521950" cy="485397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p:cNvPr>
          <p:cNvSpPr>
            <a:spLocks noGrp="1"/>
          </p:cNvSpPr>
          <p:nvPr>
            <p:ph type="dt" sz="half" idx="10"/>
          </p:nvPr>
        </p:nvSpPr>
        <p:spPr>
          <a:xfrm>
            <a:off x="8382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Arial" panose="020B0604020202020204" pitchFamily="34" charset="0"/>
                <a:ea typeface="MS PGothic" panose="020B0600070205080204" pitchFamily="34" charset="-128"/>
              </a:defRPr>
            </a:lvl1pPr>
          </a:lstStyle>
          <a:p>
            <a:pPr>
              <a:defRPr/>
            </a:pPr>
            <a:endParaRPr lang="en-US" altLang="en-US"/>
          </a:p>
        </p:txBody>
      </p:sp>
      <p:sp>
        <p:nvSpPr>
          <p:cNvPr id="6" name="Footer Placeholder 4">
            <a:extLst/>
          </p:cNvPr>
          <p:cNvSpPr>
            <a:spLocks noGrp="1"/>
          </p:cNvSpPr>
          <p:nvPr>
            <p:ph type="ftr" sz="quarter" idx="11"/>
          </p:nvPr>
        </p:nvSpPr>
        <p:spPr>
          <a:xfrm>
            <a:off x="4038600" y="6356350"/>
            <a:ext cx="4114800" cy="365125"/>
          </a:xfrm>
          <a:prstGeom prst="rect">
            <a:avLst/>
          </a:prstGeom>
        </p:spPr>
        <p:txBody>
          <a:bodyPr/>
          <a:lstStyle>
            <a:lvl1pPr eaLnBrk="1" hangingPunct="1">
              <a:defRPr>
                <a:latin typeface="Arial" panose="020B0604020202020204" pitchFamily="34" charset="0"/>
                <a:ea typeface="+mn-ea"/>
                <a:cs typeface="Arial" panose="020B0604020202020204" pitchFamily="34" charset="0"/>
              </a:defRPr>
            </a:lvl1pPr>
          </a:lstStyle>
          <a:p>
            <a:pPr>
              <a:defRPr/>
            </a:pPr>
            <a:endParaRPr lang="en-US"/>
          </a:p>
        </p:txBody>
      </p:sp>
      <p:sp>
        <p:nvSpPr>
          <p:cNvPr id="7" name="Slide Number Placeholder 5">
            <a:extLst/>
          </p:cNvPr>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BF952814-4668-4866-BDA9-889B6DD6B741}"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p:cNvPr>
          <p:cNvSpPr>
            <a:spLocks noGrp="1"/>
          </p:cNvSpPr>
          <p:nvPr>
            <p:ph type="dt" sz="half" idx="10"/>
          </p:nvPr>
        </p:nvSpPr>
        <p:spPr>
          <a:xfrm>
            <a:off x="8382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Arial" panose="020B0604020202020204" pitchFamily="34" charset="0"/>
                <a:ea typeface="MS PGothic" panose="020B0600070205080204" pitchFamily="34" charset="-128"/>
              </a:defRPr>
            </a:lvl1pPr>
          </a:lstStyle>
          <a:p>
            <a:pPr>
              <a:defRPr/>
            </a:pPr>
            <a:endParaRPr lang="en-US" altLang="en-US"/>
          </a:p>
        </p:txBody>
      </p:sp>
      <p:sp>
        <p:nvSpPr>
          <p:cNvPr id="6" name="Footer Placeholder 4">
            <a:extLst/>
          </p:cNvPr>
          <p:cNvSpPr>
            <a:spLocks noGrp="1"/>
          </p:cNvSpPr>
          <p:nvPr>
            <p:ph type="ftr" sz="quarter" idx="11"/>
          </p:nvPr>
        </p:nvSpPr>
        <p:spPr>
          <a:xfrm>
            <a:off x="4038600" y="6356350"/>
            <a:ext cx="4114800" cy="365125"/>
          </a:xfrm>
          <a:prstGeom prst="rect">
            <a:avLst/>
          </a:prstGeom>
        </p:spPr>
        <p:txBody>
          <a:bodyPr/>
          <a:lstStyle>
            <a:lvl1pPr eaLnBrk="1" hangingPunct="1">
              <a:defRPr>
                <a:latin typeface="Arial" panose="020B0604020202020204" pitchFamily="34" charset="0"/>
                <a:ea typeface="+mn-ea"/>
                <a:cs typeface="Arial" panose="020B0604020202020204" pitchFamily="34" charset="0"/>
              </a:defRPr>
            </a:lvl1pPr>
          </a:lstStyle>
          <a:p>
            <a:pPr>
              <a:defRPr/>
            </a:pPr>
            <a:endParaRPr lang="en-US"/>
          </a:p>
        </p:txBody>
      </p:sp>
      <p:sp>
        <p:nvSpPr>
          <p:cNvPr id="7" name="Slide Number Placeholder 5">
            <a:extLst/>
          </p:cNvPr>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5692E6A4-9486-46F7-AC30-008D41A27FB2}"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p:cNvPr>
          <p:cNvSpPr>
            <a:spLocks noGrp="1"/>
          </p:cNvSpPr>
          <p:nvPr>
            <p:ph type="dt" sz="half" idx="10"/>
          </p:nvPr>
        </p:nvSpPr>
        <p:spPr>
          <a:xfrm>
            <a:off x="8382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Arial" panose="020B0604020202020204" pitchFamily="34" charset="0"/>
                <a:ea typeface="MS PGothic" panose="020B0600070205080204" pitchFamily="34" charset="-128"/>
              </a:defRPr>
            </a:lvl1pPr>
          </a:lstStyle>
          <a:p>
            <a:pPr>
              <a:defRPr/>
            </a:pPr>
            <a:endParaRPr lang="en-US" altLang="en-US"/>
          </a:p>
        </p:txBody>
      </p:sp>
      <p:sp>
        <p:nvSpPr>
          <p:cNvPr id="5" name="Footer Placeholder 4">
            <a:extLst/>
          </p:cNvPr>
          <p:cNvSpPr>
            <a:spLocks noGrp="1"/>
          </p:cNvSpPr>
          <p:nvPr>
            <p:ph type="ftr" sz="quarter" idx="11"/>
          </p:nvPr>
        </p:nvSpPr>
        <p:spPr>
          <a:xfrm>
            <a:off x="4038600" y="6356350"/>
            <a:ext cx="4114800" cy="365125"/>
          </a:xfrm>
          <a:prstGeom prst="rect">
            <a:avLst/>
          </a:prstGeom>
        </p:spPr>
        <p:txBody>
          <a:bodyPr/>
          <a:lstStyle>
            <a:lvl1pPr eaLnBrk="1" hangingPunct="1">
              <a:defRPr>
                <a:latin typeface="Arial" panose="020B0604020202020204" pitchFamily="34" charset="0"/>
                <a:ea typeface="+mn-ea"/>
                <a:cs typeface="Arial" panose="020B0604020202020204" pitchFamily="34" charset="0"/>
              </a:defRPr>
            </a:lvl1pPr>
          </a:lstStyle>
          <a:p>
            <a:pPr>
              <a:defRPr/>
            </a:pPr>
            <a:endParaRPr lang="en-US"/>
          </a:p>
        </p:txBody>
      </p:sp>
      <p:sp>
        <p:nvSpPr>
          <p:cNvPr id="6" name="Slide Number Placeholder 5">
            <a:extLst/>
          </p:cNvPr>
          <p:cNvSpPr>
            <a:spLocks noGrp="1"/>
          </p:cNvSpPr>
          <p:nvPr>
            <p:ph type="sldNum" sz="quarter" idx="12"/>
          </p:nvPr>
        </p:nvSpPr>
        <p:spPr>
          <a:xfrm>
            <a:off x="8610600" y="6356350"/>
            <a:ext cx="27432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05F6F1CE-55E7-4D5D-8F91-F552C64483E6}"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1887538" y="369093"/>
            <a:ext cx="10171939" cy="86598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altLang="en-US" dirty="0"/>
          </a:p>
        </p:txBody>
      </p:sp>
      <p:sp>
        <p:nvSpPr>
          <p:cNvPr id="1028" name="Text Placeholder 2"/>
          <p:cNvSpPr>
            <a:spLocks noGrp="1"/>
          </p:cNvSpPr>
          <p:nvPr>
            <p:ph type="body" idx="1"/>
          </p:nvPr>
        </p:nvSpPr>
        <p:spPr bwMode="auto">
          <a:xfrm>
            <a:off x="243784" y="1348184"/>
            <a:ext cx="11815693" cy="519549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6"/>
          <p:cNvPicPr>
            <a:picLocks noChangeAspect="1"/>
          </p:cNvPicPr>
          <p:nvPr userDrawn="1"/>
        </p:nvPicPr>
        <p:blipFill>
          <a:blip r:embed="rId14"/>
          <a:srcRect/>
          <a:stretch>
            <a:fillRect/>
          </a:stretch>
        </p:blipFill>
        <p:spPr bwMode="auto">
          <a:xfrm>
            <a:off x="890588" y="300038"/>
            <a:ext cx="996950" cy="935037"/>
          </a:xfrm>
          <a:prstGeom prst="rect">
            <a:avLst/>
          </a:prstGeom>
          <a:noFill/>
          <a:ln w="9525">
            <a:noFill/>
            <a:miter lim="800000"/>
            <a:headEnd/>
            <a:tailEnd/>
          </a:ln>
        </p:spPr>
      </p:pic>
      <p:sp>
        <p:nvSpPr>
          <p:cNvPr id="11" name="TextBox 10">
            <a:extLst/>
          </p:cNvPr>
          <p:cNvSpPr txBox="1"/>
          <p:nvPr userDrawn="1"/>
        </p:nvSpPr>
        <p:spPr>
          <a:xfrm>
            <a:off x="9410700" y="6543675"/>
            <a:ext cx="2409825" cy="276225"/>
          </a:xfrm>
          <a:prstGeom prst="rect">
            <a:avLst/>
          </a:prstGeom>
          <a:noFill/>
        </p:spPr>
        <p:txBody>
          <a:bodyPr>
            <a:spAutoFit/>
          </a:bodyPr>
          <a:lstStyle/>
          <a:p>
            <a:pPr algn="r" eaLnBrk="1" hangingPunct="1"/>
            <a:fld id="{7A662BAC-D825-42DC-9EBE-ACC3EC7C5C2B}" type="slidenum">
              <a:rPr lang="en-US" altLang="en-US" sz="1200">
                <a:solidFill>
                  <a:srgbClr val="FF0000"/>
                </a:solidFill>
                <a:latin typeface="Calibri" pitchFamily="34" charset="0"/>
              </a:rPr>
              <a:pPr algn="r" eaLnBrk="1" hangingPunct="1"/>
              <a:t>‹#›</a:t>
            </a:fld>
            <a:endParaRPr lang="en-US" altLang="en-US" sz="1200">
              <a:solidFill>
                <a:srgbClr val="FF0000"/>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4260" r:id="rId1"/>
    <p:sldLayoutId id="2147484255" r:id="rId2"/>
    <p:sldLayoutId id="2147484256" r:id="rId3"/>
    <p:sldLayoutId id="2147484257" r:id="rId4"/>
    <p:sldLayoutId id="2147484258" r:id="rId5"/>
    <p:sldLayoutId id="2147484259" r:id="rId6"/>
    <p:sldLayoutId id="2147484261" r:id="rId7"/>
    <p:sldLayoutId id="2147484262" r:id="rId8"/>
    <p:sldLayoutId id="2147484263" r:id="rId9"/>
    <p:sldLayoutId id="2147484264" r:id="rId10"/>
    <p:sldLayoutId id="2147484265" r:id="rId11"/>
    <p:sldLayoutId id="2147484266" r:id="rId12"/>
  </p:sldLayoutIdLst>
  <p:hf sldNum="0" hdr="0" ftr="0" dt="0"/>
  <p:txStyles>
    <p:titleStyle>
      <a:lvl1pPr algn="ctr" rtl="0" eaLnBrk="0" fontAlgn="base" hangingPunct="0">
        <a:lnSpc>
          <a:spcPct val="90000"/>
        </a:lnSpc>
        <a:spcBef>
          <a:spcPct val="0"/>
        </a:spcBef>
        <a:spcAft>
          <a:spcPct val="0"/>
        </a:spcAft>
        <a:defRPr sz="4400" kern="1200">
          <a:solidFill>
            <a:srgbClr val="FF0000"/>
          </a:solidFill>
          <a:latin typeface="NPCBold" pitchFamily="2" charset="0"/>
          <a:ea typeface="MS PGothic" panose="020B0600070205080204" pitchFamily="34" charset="-128"/>
          <a:cs typeface="+mj-cs"/>
        </a:defRPr>
      </a:lvl1pPr>
      <a:lvl2pPr algn="ctr" rtl="0" eaLnBrk="0" fontAlgn="base" hangingPunct="0">
        <a:lnSpc>
          <a:spcPct val="90000"/>
        </a:lnSpc>
        <a:spcBef>
          <a:spcPct val="0"/>
        </a:spcBef>
        <a:spcAft>
          <a:spcPct val="0"/>
        </a:spcAft>
        <a:defRPr sz="4400">
          <a:solidFill>
            <a:srgbClr val="FF0000"/>
          </a:solidFill>
          <a:latin typeface="NPCBold" pitchFamily="2" charset="0"/>
          <a:ea typeface="MS PGothic" panose="020B0600070205080204" pitchFamily="34" charset="-128"/>
        </a:defRPr>
      </a:lvl2pPr>
      <a:lvl3pPr algn="ctr" rtl="0" eaLnBrk="0" fontAlgn="base" hangingPunct="0">
        <a:lnSpc>
          <a:spcPct val="90000"/>
        </a:lnSpc>
        <a:spcBef>
          <a:spcPct val="0"/>
        </a:spcBef>
        <a:spcAft>
          <a:spcPct val="0"/>
        </a:spcAft>
        <a:defRPr sz="4400">
          <a:solidFill>
            <a:srgbClr val="FF0000"/>
          </a:solidFill>
          <a:latin typeface="NPCBold" pitchFamily="2" charset="0"/>
          <a:ea typeface="MS PGothic" panose="020B0600070205080204" pitchFamily="34" charset="-128"/>
        </a:defRPr>
      </a:lvl3pPr>
      <a:lvl4pPr algn="ctr" rtl="0" eaLnBrk="0" fontAlgn="base" hangingPunct="0">
        <a:lnSpc>
          <a:spcPct val="90000"/>
        </a:lnSpc>
        <a:spcBef>
          <a:spcPct val="0"/>
        </a:spcBef>
        <a:spcAft>
          <a:spcPct val="0"/>
        </a:spcAft>
        <a:defRPr sz="4400">
          <a:solidFill>
            <a:srgbClr val="FF0000"/>
          </a:solidFill>
          <a:latin typeface="NPCBold" pitchFamily="2" charset="0"/>
          <a:ea typeface="MS PGothic" panose="020B0600070205080204" pitchFamily="34" charset="-128"/>
        </a:defRPr>
      </a:lvl4pPr>
      <a:lvl5pPr algn="ctr" rtl="0" eaLnBrk="0" fontAlgn="base" hangingPunct="0">
        <a:lnSpc>
          <a:spcPct val="90000"/>
        </a:lnSpc>
        <a:spcBef>
          <a:spcPct val="0"/>
        </a:spcBef>
        <a:spcAft>
          <a:spcPct val="0"/>
        </a:spcAft>
        <a:defRPr sz="4400">
          <a:solidFill>
            <a:srgbClr val="FF0000"/>
          </a:solidFill>
          <a:latin typeface="NPCBold" pitchFamily="2" charset="0"/>
          <a:ea typeface="MS PGothic" panose="020B0600070205080204" pitchFamily="34" charset="-128"/>
        </a:defRPr>
      </a:lvl5pPr>
      <a:lvl6pPr marL="457200" algn="ctr" rtl="0" fontAlgn="base">
        <a:lnSpc>
          <a:spcPct val="90000"/>
        </a:lnSpc>
        <a:spcBef>
          <a:spcPct val="0"/>
        </a:spcBef>
        <a:spcAft>
          <a:spcPct val="0"/>
        </a:spcAft>
        <a:defRPr sz="4400">
          <a:solidFill>
            <a:srgbClr val="FF0000"/>
          </a:solidFill>
          <a:latin typeface="NPCBold" pitchFamily="2" charset="0"/>
        </a:defRPr>
      </a:lvl6pPr>
      <a:lvl7pPr marL="914400" algn="ctr" rtl="0" fontAlgn="base">
        <a:lnSpc>
          <a:spcPct val="90000"/>
        </a:lnSpc>
        <a:spcBef>
          <a:spcPct val="0"/>
        </a:spcBef>
        <a:spcAft>
          <a:spcPct val="0"/>
        </a:spcAft>
        <a:defRPr sz="4400">
          <a:solidFill>
            <a:srgbClr val="FF0000"/>
          </a:solidFill>
          <a:latin typeface="NPCBold" pitchFamily="2" charset="0"/>
        </a:defRPr>
      </a:lvl7pPr>
      <a:lvl8pPr marL="1371600" algn="ctr" rtl="0" fontAlgn="base">
        <a:lnSpc>
          <a:spcPct val="90000"/>
        </a:lnSpc>
        <a:spcBef>
          <a:spcPct val="0"/>
        </a:spcBef>
        <a:spcAft>
          <a:spcPct val="0"/>
        </a:spcAft>
        <a:defRPr sz="4400">
          <a:solidFill>
            <a:srgbClr val="FF0000"/>
          </a:solidFill>
          <a:latin typeface="NPCBold" pitchFamily="2" charset="0"/>
        </a:defRPr>
      </a:lvl8pPr>
      <a:lvl9pPr marL="1828800" algn="ctr" rtl="0" fontAlgn="base">
        <a:lnSpc>
          <a:spcPct val="90000"/>
        </a:lnSpc>
        <a:spcBef>
          <a:spcPct val="0"/>
        </a:spcBef>
        <a:spcAft>
          <a:spcPct val="0"/>
        </a:spcAft>
        <a:defRPr sz="4400">
          <a:solidFill>
            <a:srgbClr val="FF0000"/>
          </a:solidFill>
          <a:latin typeface="NPCBold" pitchFamily="2" charset="0"/>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S PGothic" panose="020B0600070205080204" pitchFamily="34" charset="-128"/>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1.xml"/><Relationship Id="rId1" Type="http://schemas.openxmlformats.org/officeDocument/2006/relationships/themeOverride" Target="../theme/themeOverride1.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a:xfrm>
            <a:off x="476973" y="1499563"/>
            <a:ext cx="11360800" cy="4555200"/>
          </a:xfrm>
        </p:spPr>
        <p:txBody>
          <a:bodyPr/>
          <a:lstStyle/>
          <a:p>
            <a:pPr marL="152396" indent="0" algn="ctr">
              <a:buNone/>
            </a:pPr>
            <a:endParaRPr lang="en-US" dirty="0"/>
          </a:p>
          <a:p>
            <a:pPr marL="152396" indent="0" algn="ctr">
              <a:buNone/>
            </a:pPr>
            <a:r>
              <a:rPr lang="en-US" sz="4800" b="1" dirty="0"/>
              <a:t>Implementation Status of SDGs in Nepal</a:t>
            </a:r>
            <a:endParaRPr lang="en-US" sz="4800" dirty="0"/>
          </a:p>
          <a:p>
            <a:pPr marL="152396" indent="0" algn="ctr">
              <a:buNone/>
            </a:pPr>
            <a:endParaRPr lang="en-US" sz="3600" dirty="0"/>
          </a:p>
          <a:p>
            <a:pPr marL="152396" indent="0" algn="ctr">
              <a:buNone/>
            </a:pPr>
            <a:r>
              <a:rPr lang="en-US" sz="3600" dirty="0"/>
              <a:t>Radhakrishna Pradhan</a:t>
            </a:r>
          </a:p>
          <a:p>
            <a:pPr marL="152396" indent="0" algn="ctr">
              <a:buNone/>
            </a:pPr>
            <a:r>
              <a:rPr lang="en-US" sz="3600" dirty="0"/>
              <a:t>Joint Secretary</a:t>
            </a:r>
          </a:p>
          <a:p>
            <a:pPr marL="152396" indent="0" algn="ctr">
              <a:buNone/>
            </a:pPr>
            <a:r>
              <a:rPr lang="en-US" sz="3600" dirty="0"/>
              <a:t>National Planning Commission, Nepal</a:t>
            </a:r>
          </a:p>
          <a:p>
            <a:pPr algn="ctr"/>
            <a:endParaRPr lang="en-US" dirty="0"/>
          </a:p>
        </p:txBody>
      </p:sp>
    </p:spTree>
    <p:extLst>
      <p:ext uri="{BB962C8B-B14F-4D97-AF65-F5344CB8AC3E}">
        <p14:creationId xmlns:p14="http://schemas.microsoft.com/office/powerpoint/2010/main" val="1415137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696" y="233169"/>
            <a:ext cx="10900987" cy="1002507"/>
          </a:xfrm>
        </p:spPr>
        <p:txBody>
          <a:bodyPr/>
          <a:lstStyle/>
          <a:p>
            <a:r>
              <a:rPr lang="en-US" sz="4000" b="1" dirty="0">
                <a:latin typeface="Times New Roman" panose="02020603050405020304" pitchFamily="18" charset="0"/>
                <a:cs typeface="Times New Roman" panose="02020603050405020304" pitchFamily="18" charset="0"/>
              </a:rPr>
              <a:t>SDGs Coding in ADP (2075/76)</a:t>
            </a:r>
            <a:endParaRPr lang="en-US" sz="4000"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364063"/>
              </p:ext>
            </p:extLst>
          </p:nvPr>
        </p:nvGraphicFramePr>
        <p:xfrm>
          <a:off x="0" y="1256914"/>
          <a:ext cx="12044363" cy="5401060"/>
        </p:xfrm>
        <a:graphic>
          <a:graphicData uri="http://schemas.openxmlformats.org/drawingml/2006/table">
            <a:tbl>
              <a:tblPr firstRow="1" firstCol="1" bandRow="1">
                <a:tableStyleId>{5C22544A-7EE6-4342-B048-85BDC9FD1C3A}</a:tableStyleId>
              </a:tblPr>
              <a:tblGrid>
                <a:gridCol w="751960">
                  <a:extLst>
                    <a:ext uri="{9D8B030D-6E8A-4147-A177-3AD203B41FA5}">
                      <a16:colId xmlns:a16="http://schemas.microsoft.com/office/drawing/2014/main" val="20000"/>
                    </a:ext>
                  </a:extLst>
                </a:gridCol>
                <a:gridCol w="4667353">
                  <a:extLst>
                    <a:ext uri="{9D8B030D-6E8A-4147-A177-3AD203B41FA5}">
                      <a16:colId xmlns:a16="http://schemas.microsoft.com/office/drawing/2014/main" val="20001"/>
                    </a:ext>
                  </a:extLst>
                </a:gridCol>
                <a:gridCol w="1646538">
                  <a:extLst>
                    <a:ext uri="{9D8B030D-6E8A-4147-A177-3AD203B41FA5}">
                      <a16:colId xmlns:a16="http://schemas.microsoft.com/office/drawing/2014/main" val="20002"/>
                    </a:ext>
                  </a:extLst>
                </a:gridCol>
                <a:gridCol w="3124533">
                  <a:extLst>
                    <a:ext uri="{9D8B030D-6E8A-4147-A177-3AD203B41FA5}">
                      <a16:colId xmlns:a16="http://schemas.microsoft.com/office/drawing/2014/main" val="20003"/>
                    </a:ext>
                  </a:extLst>
                </a:gridCol>
                <a:gridCol w="1853979">
                  <a:extLst>
                    <a:ext uri="{9D8B030D-6E8A-4147-A177-3AD203B41FA5}">
                      <a16:colId xmlns:a16="http://schemas.microsoft.com/office/drawing/2014/main" val="20004"/>
                    </a:ext>
                  </a:extLst>
                </a:gridCol>
              </a:tblGrid>
              <a:tr h="473244">
                <a:tc rowSpan="2">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S.N.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rowSpan="2">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SDGs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rowSpan="2">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Number of Projects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gridSpan="2">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Budget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hMerge="1">
                  <a:txBody>
                    <a:bodyPr/>
                    <a:lstStyle/>
                    <a:p>
                      <a:endParaRPr lang="en-US"/>
                    </a:p>
                  </a:txBody>
                  <a:tcPr/>
                </a:tc>
                <a:extLst>
                  <a:ext uri="{0D108BD9-81ED-4DB2-BD59-A6C34878D82A}">
                    <a16:rowId xmlns:a16="http://schemas.microsoft.com/office/drawing/2014/main" val="10000"/>
                  </a:ext>
                </a:extLst>
              </a:tr>
              <a:tr h="473244">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Amount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Percentage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1"/>
                  </a:ext>
                </a:extLst>
              </a:tr>
              <a:tr h="473244">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No Poverty</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21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223,118</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3.7</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2"/>
                  </a:ext>
                </a:extLst>
              </a:tr>
              <a:tr h="473244">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2</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Zero Hunger</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61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358,563</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6.1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3"/>
                  </a:ext>
                </a:extLst>
              </a:tr>
              <a:tr h="473244">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3</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Healthy Life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37</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263,142</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4.4</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4"/>
                  </a:ext>
                </a:extLst>
              </a:tr>
              <a:tr h="473244">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4</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Quality Education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11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113,654</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1.9</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5"/>
                  </a:ext>
                </a:extLst>
              </a:tr>
              <a:tr h="473244">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5</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Gender Equality</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9</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44,395</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0.8</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6"/>
                  </a:ext>
                </a:extLst>
              </a:tr>
              <a:tr h="473244">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6</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Water and Sanitation</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18</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240,623</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4</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7"/>
                  </a:ext>
                </a:extLst>
              </a:tr>
              <a:tr h="570932">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7</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Clean Energy</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36</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864,768</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14.6</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8"/>
                  </a:ext>
                </a:extLst>
              </a:tr>
              <a:tr h="473244">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8</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Decent Work and Economic Growth</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11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59,393</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9"/>
                  </a:ext>
                </a:extLst>
              </a:tr>
              <a:tr h="570932">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9</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Industry and Infrastructure</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74</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1,548,293</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400" dirty="0">
                          <a:effectLst/>
                          <a:latin typeface="Times New Roman" panose="02020603050405020304" pitchFamily="18" charset="0"/>
                          <a:cs typeface="Times New Roman" panose="02020603050405020304" pitchFamily="18" charset="0"/>
                        </a:rPr>
                        <a:t>26.1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727090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2696" y="233169"/>
            <a:ext cx="10900987" cy="1002507"/>
          </a:xfrm>
        </p:spPr>
        <p:txBody>
          <a:bodyPr/>
          <a:lstStyle/>
          <a:p>
            <a:r>
              <a:rPr lang="en-US" sz="4000" b="1" dirty="0">
                <a:latin typeface="Times New Roman" panose="02020603050405020304" pitchFamily="18" charset="0"/>
                <a:cs typeface="Times New Roman" panose="02020603050405020304" pitchFamily="18" charset="0"/>
              </a:rPr>
              <a:t>SDGs Coding in ADP (2075/76)</a:t>
            </a:r>
            <a:endParaRPr lang="en-US" sz="4000"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3575480"/>
              </p:ext>
            </p:extLst>
          </p:nvPr>
        </p:nvGraphicFramePr>
        <p:xfrm>
          <a:off x="0" y="1235676"/>
          <a:ext cx="12030074" cy="5350862"/>
        </p:xfrm>
        <a:graphic>
          <a:graphicData uri="http://schemas.openxmlformats.org/drawingml/2006/table">
            <a:tbl>
              <a:tblPr firstRow="1" firstCol="1" bandRow="1">
                <a:tableStyleId>{5C22544A-7EE6-4342-B048-85BDC9FD1C3A}</a:tableStyleId>
              </a:tblPr>
              <a:tblGrid>
                <a:gridCol w="751068">
                  <a:extLst>
                    <a:ext uri="{9D8B030D-6E8A-4147-A177-3AD203B41FA5}">
                      <a16:colId xmlns:a16="http://schemas.microsoft.com/office/drawing/2014/main" val="20000"/>
                    </a:ext>
                  </a:extLst>
                </a:gridCol>
                <a:gridCol w="4661816">
                  <a:extLst>
                    <a:ext uri="{9D8B030D-6E8A-4147-A177-3AD203B41FA5}">
                      <a16:colId xmlns:a16="http://schemas.microsoft.com/office/drawing/2014/main" val="20001"/>
                    </a:ext>
                  </a:extLst>
                </a:gridCol>
                <a:gridCol w="1644584">
                  <a:extLst>
                    <a:ext uri="{9D8B030D-6E8A-4147-A177-3AD203B41FA5}">
                      <a16:colId xmlns:a16="http://schemas.microsoft.com/office/drawing/2014/main" val="20002"/>
                    </a:ext>
                  </a:extLst>
                </a:gridCol>
                <a:gridCol w="3120827">
                  <a:extLst>
                    <a:ext uri="{9D8B030D-6E8A-4147-A177-3AD203B41FA5}">
                      <a16:colId xmlns:a16="http://schemas.microsoft.com/office/drawing/2014/main" val="20003"/>
                    </a:ext>
                  </a:extLst>
                </a:gridCol>
                <a:gridCol w="1851779">
                  <a:extLst>
                    <a:ext uri="{9D8B030D-6E8A-4147-A177-3AD203B41FA5}">
                      <a16:colId xmlns:a16="http://schemas.microsoft.com/office/drawing/2014/main" val="20004"/>
                    </a:ext>
                  </a:extLst>
                </a:gridCol>
              </a:tblGrid>
              <a:tr h="443736">
                <a:tc rowSpan="2">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S.N.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rowSpan="2">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SDGs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rowSpan="2">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Number of Projects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gridSpan="2">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Budget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hMerge="1">
                  <a:txBody>
                    <a:bodyPr/>
                    <a:lstStyle/>
                    <a:p>
                      <a:endParaRPr lang="en-US"/>
                    </a:p>
                  </a:txBody>
                  <a:tcPr/>
                </a:tc>
                <a:extLst>
                  <a:ext uri="{0D108BD9-81ED-4DB2-BD59-A6C34878D82A}">
                    <a16:rowId xmlns:a16="http://schemas.microsoft.com/office/drawing/2014/main" val="10000"/>
                  </a:ext>
                </a:extLst>
              </a:tr>
              <a:tr h="443736">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Amount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Percentage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1"/>
                  </a:ext>
                </a:extLst>
              </a:tr>
              <a:tr h="443736">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Reduced Inequality</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3</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21,671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0.4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2"/>
                  </a:ext>
                </a:extLst>
              </a:tr>
              <a:tr h="535333">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Sustainable Cities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30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1,769,040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29.8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3"/>
                  </a:ext>
                </a:extLst>
              </a:tr>
              <a:tr h="443736">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Responsible Consumption/ Production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25,563</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0.4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4"/>
                  </a:ext>
                </a:extLst>
              </a:tr>
              <a:tr h="443736">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13</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Climate Action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13</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107,131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5"/>
                  </a:ext>
                </a:extLst>
              </a:tr>
              <a:tr h="443736">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Lives Below Water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_</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_</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_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6"/>
                  </a:ext>
                </a:extLst>
              </a:tr>
              <a:tr h="443736">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Lives on Land</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56,261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7"/>
                  </a:ext>
                </a:extLst>
              </a:tr>
              <a:tr h="443736">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16</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Peaceful, Justice and Strong Institutions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17</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24,169</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0.4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8"/>
                  </a:ext>
                </a:extLst>
              </a:tr>
              <a:tr h="443736">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17</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Partnership for Sustainable Development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10,084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0.2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09"/>
                  </a:ext>
                </a:extLst>
              </a:tr>
              <a:tr h="443736">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Equalizing and Special Grants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200,000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3.4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10"/>
                  </a:ext>
                </a:extLst>
              </a:tr>
              <a:tr h="378169">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Total</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364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5,929,868</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tc>
                  <a:txBody>
                    <a:bodyPr/>
                    <a:lstStyle/>
                    <a:p>
                      <a:pPr marL="0" marR="0" algn="ctr">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100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042" marR="42042" marT="0" marB="0" anchor="b"/>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4054870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2623" y="307100"/>
            <a:ext cx="10171939" cy="865981"/>
          </a:xfrm>
        </p:spPr>
        <p:txBody>
          <a:bodyPr/>
          <a:lstStyle/>
          <a:p>
            <a:r>
              <a:rPr lang="en-US" dirty="0">
                <a:latin typeface="Times New Roman" pitchFamily="18" charset="0"/>
                <a:cs typeface="Times New Roman" pitchFamily="18" charset="0"/>
              </a:rPr>
              <a:t>Nepal Vision-2100 BS</a:t>
            </a:r>
          </a:p>
        </p:txBody>
      </p:sp>
      <p:sp>
        <p:nvSpPr>
          <p:cNvPr id="3" name="Content Placeholder 2"/>
          <p:cNvSpPr>
            <a:spLocks noGrp="1"/>
          </p:cNvSpPr>
          <p:nvPr>
            <p:ph idx="1"/>
          </p:nvPr>
        </p:nvSpPr>
        <p:spPr/>
        <p:txBody>
          <a:bodyPr/>
          <a:lstStyle/>
          <a:p>
            <a:r>
              <a:rPr lang="en-US" sz="3200" b="1" dirty="0">
                <a:effectLst>
                  <a:outerShdw blurRad="38100" dist="38100" dir="2700000" algn="tl">
                    <a:srgbClr val="000000">
                      <a:alpha val="43137"/>
                    </a:srgbClr>
                  </a:outerShdw>
                </a:effectLst>
              </a:rPr>
              <a:t>National Vision: Prosperous Nepal Happy Nepali</a:t>
            </a:r>
          </a:p>
          <a:p>
            <a:r>
              <a:rPr lang="en-US" sz="3200" b="1" dirty="0">
                <a:effectLst>
                  <a:outerShdw blurRad="38100" dist="38100" dir="2700000" algn="tl">
                    <a:srgbClr val="000000">
                      <a:alpha val="43137"/>
                    </a:srgbClr>
                  </a:outerShdw>
                </a:effectLst>
              </a:rPr>
              <a:t>Target: 12500 $ Per capita in 2100 BS (25 year) </a:t>
            </a:r>
          </a:p>
          <a:p>
            <a:r>
              <a:rPr lang="en-US" sz="3200" b="1" dirty="0">
                <a:effectLst>
                  <a:outerShdw blurRad="38100" dist="38100" dir="2700000" algn="tl">
                    <a:srgbClr val="000000">
                      <a:alpha val="43137"/>
                    </a:srgbClr>
                  </a:outerShdw>
                </a:effectLst>
              </a:rPr>
              <a:t>5 periodic Plan (2076- 2100)</a:t>
            </a:r>
          </a:p>
          <a:p>
            <a:pPr>
              <a:buFont typeface="Wingdings" pitchFamily="2" charset="2"/>
              <a:buChar char="Ø"/>
            </a:pPr>
            <a:r>
              <a:rPr lang="en-US" sz="3200" b="1" dirty="0">
                <a:effectLst>
                  <a:outerShdw blurRad="38100" dist="38100" dir="2700000" algn="tl">
                    <a:srgbClr val="000000">
                      <a:alpha val="43137"/>
                    </a:srgbClr>
                  </a:outerShdw>
                </a:effectLst>
              </a:rPr>
              <a:t> 15th Plan: Generating Prosperity</a:t>
            </a:r>
          </a:p>
          <a:p>
            <a:pPr>
              <a:buFont typeface="Wingdings" pitchFamily="2" charset="2"/>
              <a:buChar char="Ø"/>
            </a:pPr>
            <a:r>
              <a:rPr lang="en-US" sz="3200" b="1" dirty="0">
                <a:effectLst>
                  <a:outerShdw blurRad="38100" dist="38100" dir="2700000" algn="tl">
                    <a:srgbClr val="000000">
                      <a:alpha val="43137"/>
                    </a:srgbClr>
                  </a:outerShdw>
                </a:effectLst>
              </a:rPr>
              <a:t> 16th and 17th Plan: Accelerating  Prosperity</a:t>
            </a:r>
          </a:p>
          <a:p>
            <a:pPr>
              <a:buFont typeface="Wingdings" pitchFamily="2" charset="2"/>
              <a:buChar char="Ø"/>
            </a:pPr>
            <a:r>
              <a:rPr lang="en-US" sz="3200" b="1" dirty="0">
                <a:effectLst>
                  <a:outerShdw blurRad="38100" dist="38100" dir="2700000" algn="tl">
                    <a:srgbClr val="000000">
                      <a:alpha val="43137"/>
                    </a:srgbClr>
                  </a:outerShdw>
                </a:effectLst>
              </a:rPr>
              <a:t> 18th and 19th Plan: Sustaining Prosperity</a:t>
            </a:r>
          </a:p>
          <a:p>
            <a:r>
              <a:rPr lang="en-US" sz="3200" b="1" dirty="0">
                <a:effectLst>
                  <a:outerShdw blurRad="38100" dist="38100" dir="2700000" algn="tl">
                    <a:srgbClr val="000000">
                      <a:alpha val="43137"/>
                    </a:srgbClr>
                  </a:outerShdw>
                </a:effectLst>
              </a:rPr>
              <a:t>Main Drivers: Tourism, Hydro, Modern Infrastructure, Urbanization, Productivity enhancement, Human resource and  federalism</a:t>
            </a:r>
          </a:p>
          <a:p>
            <a:r>
              <a:rPr lang="en-US" sz="3200" b="1" dirty="0">
                <a:effectLst>
                  <a:outerShdw blurRad="38100" dist="38100" dir="2700000" algn="tl">
                    <a:srgbClr val="000000">
                      <a:alpha val="43137"/>
                    </a:srgbClr>
                  </a:outerShdw>
                </a:effectLst>
              </a:rPr>
              <a:t>Enablers: Natural resource, energy, ICT, Cultural and social capital, Demographic dividend etc</a:t>
            </a:r>
            <a:endParaRPr lang="en-US" b="1" dirty="0">
              <a:effectLst>
                <a:outerShdw blurRad="38100" dist="38100" dir="2700000" algn="tl">
                  <a:srgbClr val="000000">
                    <a:alpha val="43137"/>
                  </a:srgbClr>
                </a:outerShdw>
              </a:effectLst>
            </a:endParaRPr>
          </a:p>
          <a:p>
            <a:pPr>
              <a:buNone/>
            </a:pPr>
            <a:r>
              <a:rPr lang="en-US" b="1" dirty="0">
                <a:effectLst>
                  <a:outerShdw blurRad="38100" dist="38100" dir="2700000" algn="tl">
                    <a:srgbClr val="000000">
                      <a:alpha val="43137"/>
                    </a:srgbClr>
                  </a:outerShdw>
                </a:effectLst>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15th Plan (2076/77- 2081/82 BS)</a:t>
            </a:r>
          </a:p>
        </p:txBody>
      </p:sp>
      <p:sp>
        <p:nvSpPr>
          <p:cNvPr id="3" name="Content Placeholder 2"/>
          <p:cNvSpPr>
            <a:spLocks noGrp="1"/>
          </p:cNvSpPr>
          <p:nvPr>
            <p:ph idx="1"/>
          </p:nvPr>
        </p:nvSpPr>
        <p:spPr/>
        <p:txBody>
          <a:bodyPr/>
          <a:lstStyle/>
          <a:p>
            <a:r>
              <a:rPr lang="en-US" sz="3600" b="1" dirty="0">
                <a:effectLst>
                  <a:outerShdw blurRad="38100" dist="38100" dir="2700000" algn="tl">
                    <a:srgbClr val="000000">
                      <a:alpha val="43137"/>
                    </a:srgbClr>
                  </a:outerShdw>
                </a:effectLst>
              </a:rPr>
              <a:t>Base Plan for generating prosperity and happiness</a:t>
            </a:r>
          </a:p>
          <a:p>
            <a:r>
              <a:rPr lang="en-US" sz="3600" b="1" dirty="0">
                <a:effectLst>
                  <a:outerShdw blurRad="38100" dist="38100" dir="2700000" algn="tl">
                    <a:srgbClr val="000000">
                      <a:alpha val="43137"/>
                    </a:srgbClr>
                  </a:outerShdw>
                </a:effectLst>
              </a:rPr>
              <a:t>Objectives: Construction of Modern Infrastructure, Decent Job creation, Inclusive growth, Poverty reduction, Quality heath and education, Good governance, Social justice, Balanced environment, Enhance Connectivity etc.</a:t>
            </a:r>
          </a:p>
          <a:p>
            <a:r>
              <a:rPr lang="en-US" sz="3600" b="1" dirty="0">
                <a:effectLst>
                  <a:outerShdw blurRad="38100" dist="38100" dir="2700000" algn="tl">
                    <a:srgbClr val="000000">
                      <a:alpha val="43137"/>
                    </a:srgbClr>
                  </a:outerShdw>
                </a:effectLst>
              </a:rPr>
              <a:t>Alignment of  15th Plan with SDGs</a:t>
            </a:r>
          </a:p>
          <a:p>
            <a:r>
              <a:rPr lang="en-US" sz="3600" b="1" dirty="0">
                <a:effectLst>
                  <a:outerShdw blurRad="38100" dist="38100" dir="2700000" algn="tl">
                    <a:srgbClr val="000000">
                      <a:alpha val="43137"/>
                    </a:srgbClr>
                  </a:outerShdw>
                </a:effectLst>
              </a:rPr>
              <a:t>Finalized after the boarder consultation with stakeholders including development partners</a:t>
            </a:r>
          </a:p>
          <a:p>
            <a:pPr>
              <a:buNone/>
            </a:pPr>
            <a:r>
              <a:rPr lang="en-US" dirty="0"/>
              <a:t>   </a:t>
            </a:r>
          </a:p>
          <a:p>
            <a:pPr>
              <a:buNone/>
            </a:pPr>
            <a:r>
              <a:rPr lang="en-US" dirty="0"/>
              <a:t>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0338" y="311943"/>
            <a:ext cx="10171939" cy="865981"/>
          </a:xfrm>
        </p:spPr>
        <p:txBody>
          <a:bodyPr/>
          <a:lstStyle/>
          <a:p>
            <a:r>
              <a:rPr lang="en-US" sz="4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Policy Documents Prepared</a:t>
            </a:r>
          </a:p>
        </p:txBody>
      </p:sp>
      <p:sp>
        <p:nvSpPr>
          <p:cNvPr id="3" name="Content Placeholder 2"/>
          <p:cNvSpPr>
            <a:spLocks noGrp="1"/>
          </p:cNvSpPr>
          <p:nvPr>
            <p:ph idx="1"/>
          </p:nvPr>
        </p:nvSpPr>
        <p:spPr>
          <a:xfrm>
            <a:off x="86498" y="1348184"/>
            <a:ext cx="12105502" cy="5225611"/>
          </a:xfrm>
        </p:spPr>
        <p:txBody>
          <a:bodyPr/>
          <a:lstStyle/>
          <a:p>
            <a:pPr marL="519113" indent="-457200">
              <a:buFont typeface="Wingdings" panose="05000000000000000000" pitchFamily="2" charset="2"/>
              <a:buChar char="q"/>
            </a:pPr>
            <a:r>
              <a:rPr lang="en-US" sz="3200" b="1" dirty="0">
                <a:effectLst>
                  <a:outerShdw blurRad="38100" dist="38100" dir="2700000" algn="tl">
                    <a:srgbClr val="000000">
                      <a:alpha val="43137"/>
                    </a:srgbClr>
                  </a:outerShdw>
                </a:effectLst>
              </a:rPr>
              <a:t>Preliminary SDGs report, 2015;</a:t>
            </a:r>
          </a:p>
          <a:p>
            <a:pPr marL="519113" lvl="0" indent="-457200">
              <a:buFont typeface="Wingdings" panose="05000000000000000000" pitchFamily="2" charset="2"/>
              <a:buChar char="q"/>
            </a:pPr>
            <a:r>
              <a:rPr lang="en-US" sz="3200" b="1" dirty="0">
                <a:effectLst>
                  <a:outerShdw blurRad="38100" dist="38100" dir="2700000" algn="tl">
                    <a:srgbClr val="000000">
                      <a:alpha val="43137"/>
                    </a:srgbClr>
                  </a:outerShdw>
                </a:effectLst>
              </a:rPr>
              <a:t>Sustainable Development Goals: Status and Roadmap 2016-2030, 2017; </a:t>
            </a:r>
          </a:p>
          <a:p>
            <a:pPr marL="568325" lvl="0" indent="-568325">
              <a:buFont typeface="Wingdings" panose="05000000000000000000" pitchFamily="2" charset="2"/>
              <a:buChar char="q"/>
            </a:pPr>
            <a:r>
              <a:rPr lang="en-US" sz="3200" b="1" dirty="0">
                <a:effectLst>
                  <a:outerShdw blurRad="38100" dist="38100" dir="2700000" algn="tl">
                    <a:srgbClr val="000000">
                      <a:alpha val="43137"/>
                    </a:srgbClr>
                  </a:outerShdw>
                </a:effectLst>
              </a:rPr>
              <a:t>National Review of Sustainable Development Goals, 2017; </a:t>
            </a:r>
          </a:p>
          <a:p>
            <a:pPr marL="568325" indent="-568325">
              <a:buFont typeface="Wingdings" panose="05000000000000000000" pitchFamily="2" charset="2"/>
              <a:buChar char="q"/>
            </a:pPr>
            <a:r>
              <a:rPr lang="en-US" sz="3200" b="1" dirty="0">
                <a:effectLst>
                  <a:outerShdw blurRad="38100" dist="38100" dir="2700000" algn="tl">
                    <a:srgbClr val="000000">
                      <a:alpha val="43137"/>
                    </a:srgbClr>
                  </a:outerShdw>
                </a:effectLst>
              </a:rPr>
              <a:t>UN Development Assistance Framework (UNDAF) for 2018-22; </a:t>
            </a:r>
          </a:p>
          <a:p>
            <a:pPr marL="568325" lvl="0" indent="-568325">
              <a:buFont typeface="Wingdings" panose="05000000000000000000" pitchFamily="2" charset="2"/>
              <a:buChar char="q"/>
            </a:pPr>
            <a:r>
              <a:rPr lang="en-US" sz="3200" b="1" dirty="0">
                <a:effectLst>
                  <a:outerShdw blurRad="38100" dist="38100" dir="2700000" algn="tl">
                    <a:srgbClr val="000000">
                      <a:alpha val="43137"/>
                    </a:srgbClr>
                  </a:outerShdw>
                </a:effectLst>
              </a:rPr>
              <a:t>SDG Based Monitoring and Evaluation Guidelines (National and Provincial); </a:t>
            </a:r>
          </a:p>
          <a:p>
            <a:pPr marL="568325" lvl="0" indent="-568325">
              <a:buFont typeface="Wingdings" panose="05000000000000000000" pitchFamily="2" charset="2"/>
              <a:buChar char="q"/>
            </a:pPr>
            <a:r>
              <a:rPr lang="en-US" sz="3200" b="1" dirty="0">
                <a:effectLst>
                  <a:outerShdw blurRad="38100" dist="38100" dir="2700000" algn="tl">
                    <a:srgbClr val="000000">
                      <a:alpha val="43137"/>
                    </a:srgbClr>
                  </a:outerShdw>
                </a:effectLst>
              </a:rPr>
              <a:t>SDG Based Local and Provincial Level Planning Guidelines;</a:t>
            </a:r>
          </a:p>
          <a:p>
            <a:pPr marL="568325" indent="-568325">
              <a:buFont typeface="Wingdings" panose="05000000000000000000" pitchFamily="2" charset="2"/>
              <a:buChar char="q"/>
            </a:pPr>
            <a:r>
              <a:rPr lang="en-US" sz="3200" b="1" dirty="0">
                <a:effectLst>
                  <a:outerShdw blurRad="38100" dist="38100" dir="2700000" algn="tl">
                    <a:srgbClr val="000000">
                      <a:alpha val="43137"/>
                    </a:srgbClr>
                  </a:outerShdw>
                </a:effectLst>
              </a:rPr>
              <a:t>SDG Need Assessment, Costing and Financing Strategy; 2019</a:t>
            </a:r>
          </a:p>
          <a:p>
            <a:pPr marL="568325" lvl="0" indent="-568325">
              <a:buFont typeface="Wingdings" panose="05000000000000000000" pitchFamily="2" charset="2"/>
              <a:buChar char="q"/>
            </a:pPr>
            <a:r>
              <a:rPr lang="en-US" sz="3200" b="1" dirty="0">
                <a:effectLst>
                  <a:outerShdw blurRad="38100" dist="38100" dir="2700000" algn="tl">
                    <a:srgbClr val="000000">
                      <a:alpha val="43137"/>
                    </a:srgbClr>
                  </a:outerShdw>
                </a:effectLst>
              </a:rPr>
              <a:t>Sectoral Policies in line with SDGs.</a:t>
            </a:r>
          </a:p>
          <a:p>
            <a:pPr marL="0" indent="0">
              <a:buNone/>
            </a:pP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39380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3250" y="197643"/>
            <a:ext cx="10171939" cy="865981"/>
          </a:xfrm>
        </p:spPr>
        <p:txBody>
          <a:bodyPr/>
          <a:lstStyle/>
          <a:p>
            <a:r>
              <a:rPr lang="en-US" dirty="0">
                <a:latin typeface="Times New Roman" pitchFamily="18" charset="0"/>
                <a:cs typeface="Times New Roman" pitchFamily="18" charset="0"/>
              </a:rPr>
              <a:t>SDGs Status and Roadmap: 2016-2030</a:t>
            </a:r>
            <a:endParaRPr lang="en-US" dirty="0"/>
          </a:p>
        </p:txBody>
      </p:sp>
      <p:pic>
        <p:nvPicPr>
          <p:cNvPr id="4" name="Picture 5"/>
          <p:cNvPicPr>
            <a:picLocks noGrp="1" noChangeAspect="1"/>
          </p:cNvPicPr>
          <p:nvPr>
            <p:ph idx="1"/>
          </p:nvPr>
        </p:nvPicPr>
        <p:blipFill>
          <a:blip r:embed="rId3"/>
          <a:srcRect/>
          <a:stretch>
            <a:fillRect/>
          </a:stretch>
        </p:blipFill>
        <p:spPr bwMode="auto">
          <a:xfrm>
            <a:off x="146414" y="1365056"/>
            <a:ext cx="3834743" cy="5465089"/>
          </a:xfrm>
          <a:prstGeom prst="rect">
            <a:avLst/>
          </a:prstGeom>
          <a:noFill/>
          <a:ln w="9525">
            <a:noFill/>
            <a:miter lim="800000"/>
            <a:headEnd/>
            <a:tailEnd/>
          </a:ln>
        </p:spPr>
      </p:pic>
      <p:graphicFrame>
        <p:nvGraphicFramePr>
          <p:cNvPr id="5" name="Table 4"/>
          <p:cNvGraphicFramePr>
            <a:graphicFrameLocks noGrp="1"/>
          </p:cNvGraphicFramePr>
          <p:nvPr>
            <p:extLst>
              <p:ext uri="{D42A27DB-BD31-4B8C-83A1-F6EECF244321}">
                <p14:modId xmlns:p14="http://schemas.microsoft.com/office/powerpoint/2010/main" val="3370142452"/>
              </p:ext>
            </p:extLst>
          </p:nvPr>
        </p:nvGraphicFramePr>
        <p:xfrm>
          <a:off x="4164000" y="1169859"/>
          <a:ext cx="7821673" cy="5874112"/>
        </p:xfrm>
        <a:graphic>
          <a:graphicData uri="http://schemas.openxmlformats.org/drawingml/2006/table">
            <a:tbl>
              <a:tblPr>
                <a:tableStyleId>{5C22544A-7EE6-4342-B048-85BDC9FD1C3A}</a:tableStyleId>
              </a:tblPr>
              <a:tblGrid>
                <a:gridCol w="213124">
                  <a:extLst>
                    <a:ext uri="{9D8B030D-6E8A-4147-A177-3AD203B41FA5}">
                      <a16:colId xmlns:a16="http://schemas.microsoft.com/office/drawing/2014/main" val="20000"/>
                    </a:ext>
                  </a:extLst>
                </a:gridCol>
                <a:gridCol w="3449620">
                  <a:extLst>
                    <a:ext uri="{9D8B030D-6E8A-4147-A177-3AD203B41FA5}">
                      <a16:colId xmlns:a16="http://schemas.microsoft.com/office/drawing/2014/main" val="20001"/>
                    </a:ext>
                  </a:extLst>
                </a:gridCol>
                <a:gridCol w="1345893">
                  <a:extLst>
                    <a:ext uri="{9D8B030D-6E8A-4147-A177-3AD203B41FA5}">
                      <a16:colId xmlns:a16="http://schemas.microsoft.com/office/drawing/2014/main" val="20002"/>
                    </a:ext>
                  </a:extLst>
                </a:gridCol>
                <a:gridCol w="1079138">
                  <a:extLst>
                    <a:ext uri="{9D8B030D-6E8A-4147-A177-3AD203B41FA5}">
                      <a16:colId xmlns:a16="http://schemas.microsoft.com/office/drawing/2014/main" val="20003"/>
                    </a:ext>
                  </a:extLst>
                </a:gridCol>
                <a:gridCol w="860887">
                  <a:extLst>
                    <a:ext uri="{9D8B030D-6E8A-4147-A177-3AD203B41FA5}">
                      <a16:colId xmlns:a16="http://schemas.microsoft.com/office/drawing/2014/main" val="20004"/>
                    </a:ext>
                  </a:extLst>
                </a:gridCol>
                <a:gridCol w="873011">
                  <a:extLst>
                    <a:ext uri="{9D8B030D-6E8A-4147-A177-3AD203B41FA5}">
                      <a16:colId xmlns:a16="http://schemas.microsoft.com/office/drawing/2014/main" val="20005"/>
                    </a:ext>
                  </a:extLst>
                </a:gridCol>
              </a:tblGrid>
              <a:tr h="210055">
                <a:tc rowSpan="2" gridSpan="2">
                  <a:txBody>
                    <a:bodyPr/>
                    <a:lstStyle/>
                    <a:p>
                      <a:pPr algn="ctr" fontAlgn="ctr"/>
                      <a:r>
                        <a:rPr lang="en-US" sz="1400" b="1" u="none" strike="noStrike" dirty="0">
                          <a:effectLst/>
                          <a:latin typeface="Times New Roman" pitchFamily="18" charset="0"/>
                          <a:cs typeface="Times New Roman" pitchFamily="18" charset="0"/>
                        </a:rPr>
                        <a:t>Goals</a:t>
                      </a:r>
                      <a:endParaRPr lang="en-US" sz="1400" b="1" i="0" u="none" strike="noStrike" dirty="0">
                        <a:solidFill>
                          <a:srgbClr val="1C75BC"/>
                        </a:solidFill>
                        <a:effectLst/>
                        <a:latin typeface="Times New Roman" pitchFamily="18" charset="0"/>
                        <a:cs typeface="Times New Roman" pitchFamily="18" charset="0"/>
                      </a:endParaRPr>
                    </a:p>
                  </a:txBody>
                  <a:tcPr marL="3564" marR="3564" marT="3563" marB="0" anchor="ctr"/>
                </a:tc>
                <a:tc rowSpan="2" hMerge="1">
                  <a:txBody>
                    <a:bodyPr/>
                    <a:lstStyle/>
                    <a:p>
                      <a:endParaRPr lang="en-US"/>
                    </a:p>
                  </a:txBody>
                  <a:tcPr/>
                </a:tc>
                <a:tc rowSpan="2">
                  <a:txBody>
                    <a:bodyPr/>
                    <a:lstStyle/>
                    <a:p>
                      <a:pPr algn="ctr" fontAlgn="ctr"/>
                      <a:r>
                        <a:rPr lang="en-US" sz="1400" b="1" u="none" strike="noStrike" dirty="0">
                          <a:effectLst/>
                          <a:latin typeface="Times New Roman" pitchFamily="18" charset="0"/>
                          <a:cs typeface="Times New Roman" pitchFamily="18" charset="0"/>
                        </a:rPr>
                        <a:t>Global Targets </a:t>
                      </a:r>
                      <a:endParaRPr lang="en-US" sz="1400" b="1" i="0" u="none" strike="noStrike" dirty="0">
                        <a:solidFill>
                          <a:srgbClr val="1C75BC"/>
                        </a:solidFill>
                        <a:effectLst/>
                        <a:latin typeface="Times New Roman" pitchFamily="18" charset="0"/>
                        <a:cs typeface="Times New Roman" pitchFamily="18" charset="0"/>
                      </a:endParaRPr>
                    </a:p>
                  </a:txBody>
                  <a:tcPr marL="3564" marR="3564" marT="3563" marB="0" anchor="ctr"/>
                </a:tc>
                <a:tc gridSpan="3">
                  <a:txBody>
                    <a:bodyPr/>
                    <a:lstStyle/>
                    <a:p>
                      <a:pPr algn="ctr" fontAlgn="b"/>
                      <a:r>
                        <a:rPr lang="en-US" sz="1400" b="1" u="none" strike="noStrike" dirty="0">
                          <a:effectLst/>
                          <a:latin typeface="Times New Roman" pitchFamily="18" charset="0"/>
                          <a:cs typeface="Times New Roman" pitchFamily="18" charset="0"/>
                        </a:rPr>
                        <a:t>Indicators</a:t>
                      </a:r>
                      <a:endParaRPr lang="en-US" sz="1400" b="1" i="0" u="none" strike="noStrike" dirty="0">
                        <a:solidFill>
                          <a:srgbClr val="1C75BC"/>
                        </a:solidFill>
                        <a:effectLst/>
                        <a:latin typeface="Times New Roman" pitchFamily="18" charset="0"/>
                        <a:cs typeface="Times New Roman" pitchFamily="18" charset="0"/>
                      </a:endParaRPr>
                    </a:p>
                  </a:txBody>
                  <a:tcPr marL="3564" marR="3564" marT="3563" marB="0" anchor="b"/>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16660">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algn="l" fontAlgn="ctr"/>
                      <a:r>
                        <a:rPr lang="en-US" sz="1400" b="1" u="none" strike="noStrike" dirty="0">
                          <a:effectLst/>
                          <a:latin typeface="Times New Roman" pitchFamily="18" charset="0"/>
                          <a:cs typeface="Times New Roman" pitchFamily="18" charset="0"/>
                        </a:rPr>
                        <a:t>     </a:t>
                      </a:r>
                    </a:p>
                    <a:p>
                      <a:pPr algn="l" fontAlgn="ctr"/>
                      <a:r>
                        <a:rPr lang="en-US" sz="1400" b="1" u="none" strike="noStrike" dirty="0">
                          <a:effectLst/>
                          <a:latin typeface="Times New Roman" pitchFamily="18" charset="0"/>
                          <a:cs typeface="Times New Roman" pitchFamily="18" charset="0"/>
                        </a:rPr>
                        <a:t>     Global</a:t>
                      </a:r>
                      <a:endParaRPr lang="en-US" sz="1400" b="1"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l" fontAlgn="ctr"/>
                      <a:endParaRPr lang="en-US" sz="1400" b="1" u="none" strike="noStrike" dirty="0">
                        <a:effectLst/>
                        <a:latin typeface="Times New Roman" pitchFamily="18" charset="0"/>
                        <a:cs typeface="Times New Roman" pitchFamily="18" charset="0"/>
                      </a:endParaRPr>
                    </a:p>
                    <a:p>
                      <a:pPr algn="l" fontAlgn="ctr"/>
                      <a:r>
                        <a:rPr lang="en-US" sz="1400" b="1" u="none" strike="noStrike" dirty="0">
                          <a:effectLst/>
                          <a:latin typeface="Times New Roman" pitchFamily="18" charset="0"/>
                          <a:cs typeface="Times New Roman" pitchFamily="18" charset="0"/>
                        </a:rPr>
                        <a:t>    Local</a:t>
                      </a:r>
                      <a:endParaRPr lang="en-US" sz="1400" b="1"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l" fontAlgn="ctr"/>
                      <a:endParaRPr lang="en-US" sz="1400" b="1" u="none" strike="noStrike" dirty="0">
                        <a:effectLst/>
                        <a:latin typeface="Times New Roman" pitchFamily="18" charset="0"/>
                        <a:cs typeface="Times New Roman" pitchFamily="18" charset="0"/>
                      </a:endParaRPr>
                    </a:p>
                    <a:p>
                      <a:pPr algn="l" fontAlgn="ctr"/>
                      <a:r>
                        <a:rPr lang="en-US" sz="1400" b="1" u="none" strike="noStrike" dirty="0">
                          <a:effectLst/>
                          <a:latin typeface="Times New Roman" pitchFamily="18" charset="0"/>
                          <a:cs typeface="Times New Roman" pitchFamily="18" charset="0"/>
                        </a:rPr>
                        <a:t>      All</a:t>
                      </a:r>
                      <a:endParaRPr lang="en-US" sz="1400" b="1"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01"/>
                  </a:ext>
                </a:extLst>
              </a:tr>
              <a:tr h="273014">
                <a:tc>
                  <a:txBody>
                    <a:bodyPr/>
                    <a:lstStyle/>
                    <a:p>
                      <a:pPr algn="r" fontAlgn="ctr"/>
                      <a:r>
                        <a:rPr lang="en-US" sz="1400" b="0" i="0" u="none" strike="noStrike" dirty="0">
                          <a:solidFill>
                            <a:srgbClr val="1C75BC"/>
                          </a:solidFill>
                          <a:effectLst/>
                          <a:latin typeface="Times New Roman" pitchFamily="18" charset="0"/>
                          <a:cs typeface="Times New Roman" pitchFamily="18" charset="0"/>
                        </a:rPr>
                        <a:t>1</a:t>
                      </a:r>
                    </a:p>
                  </a:txBody>
                  <a:tcPr marL="3564" marR="3564" marT="3563" marB="0" anchor="ctr"/>
                </a:tc>
                <a:tc>
                  <a:txBody>
                    <a:bodyPr/>
                    <a:lstStyle/>
                    <a:p>
                      <a:r>
                        <a:rPr lang="en-US" sz="1400" dirty="0">
                          <a:latin typeface="Times New Roman" pitchFamily="18" charset="0"/>
                          <a:cs typeface="Times New Roman" pitchFamily="18" charset="0"/>
                        </a:rPr>
                        <a:t>No </a:t>
                      </a:r>
                      <a:r>
                        <a:rPr lang="en-US" sz="1400" baseline="0" dirty="0">
                          <a:latin typeface="Times New Roman" pitchFamily="18" charset="0"/>
                          <a:cs typeface="Times New Roman" pitchFamily="18" charset="0"/>
                        </a:rPr>
                        <a:t>poverty</a:t>
                      </a:r>
                      <a:endParaRPr lang="en-US" sz="1400" dirty="0">
                        <a:latin typeface="Times New Roman" pitchFamily="18" charset="0"/>
                        <a:cs typeface="Times New Roman" pitchFamily="18" charset="0"/>
                      </a:endParaRPr>
                    </a:p>
                  </a:txBody>
                  <a:tcPr marL="68574" marR="68574" marT="34290" marB="34290"/>
                </a:tc>
                <a:tc>
                  <a:txBody>
                    <a:bodyPr/>
                    <a:lstStyle/>
                    <a:p>
                      <a:pPr algn="ctr" fontAlgn="ctr"/>
                      <a:r>
                        <a:rPr lang="en-US" sz="1000" u="none" strike="noStrike" dirty="0">
                          <a:effectLst/>
                          <a:latin typeface="Times New Roman" pitchFamily="18" charset="0"/>
                          <a:cs typeface="Times New Roman" pitchFamily="18" charset="0"/>
                        </a:rPr>
                        <a:t>7</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14</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14</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28</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02"/>
                  </a:ext>
                </a:extLst>
              </a:tr>
              <a:tr h="273014">
                <a:tc>
                  <a:txBody>
                    <a:bodyPr/>
                    <a:lstStyle/>
                    <a:p>
                      <a:pPr algn="r" fontAlgn="ctr"/>
                      <a:r>
                        <a:rPr lang="en-US" sz="1400" u="none" strike="noStrike" dirty="0">
                          <a:effectLst/>
                          <a:latin typeface="Times New Roman" pitchFamily="18" charset="0"/>
                          <a:cs typeface="Times New Roman" pitchFamily="18" charset="0"/>
                        </a:rPr>
                        <a:t>2</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Zero Hunger</a:t>
                      </a:r>
                    </a:p>
                  </a:txBody>
                  <a:tcPr marL="68574" marR="68574" marT="34290" marB="34290"/>
                </a:tc>
                <a:tc>
                  <a:txBody>
                    <a:bodyPr/>
                    <a:lstStyle/>
                    <a:p>
                      <a:pPr algn="ctr" fontAlgn="ctr"/>
                      <a:r>
                        <a:rPr lang="en-US" sz="1000" u="none" strike="noStrike" dirty="0">
                          <a:effectLst/>
                          <a:latin typeface="Times New Roman" pitchFamily="18" charset="0"/>
                          <a:cs typeface="Times New Roman" pitchFamily="18" charset="0"/>
                        </a:rPr>
                        <a:t>8</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13</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17</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30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03"/>
                  </a:ext>
                </a:extLst>
              </a:tr>
              <a:tr h="273014">
                <a:tc>
                  <a:txBody>
                    <a:bodyPr/>
                    <a:lstStyle/>
                    <a:p>
                      <a:pPr algn="r" fontAlgn="ctr"/>
                      <a:r>
                        <a:rPr lang="en-US" sz="1400" u="none" strike="noStrike" dirty="0">
                          <a:effectLst/>
                          <a:latin typeface="Times New Roman" pitchFamily="18" charset="0"/>
                          <a:cs typeface="Times New Roman" pitchFamily="18" charset="0"/>
                        </a:rPr>
                        <a:t>3</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Healthy</a:t>
                      </a:r>
                      <a:r>
                        <a:rPr lang="en-US" sz="1400" baseline="0" dirty="0">
                          <a:latin typeface="Times New Roman" pitchFamily="18" charset="0"/>
                          <a:cs typeface="Times New Roman" pitchFamily="18" charset="0"/>
                        </a:rPr>
                        <a:t> life</a:t>
                      </a:r>
                      <a:endParaRPr lang="en-US" sz="1400" dirty="0">
                        <a:latin typeface="Times New Roman" pitchFamily="18" charset="0"/>
                        <a:cs typeface="Times New Roman" pitchFamily="18" charset="0"/>
                      </a:endParaRPr>
                    </a:p>
                  </a:txBody>
                  <a:tcPr marL="68574" marR="68574" marT="34290" marB="34290"/>
                </a:tc>
                <a:tc>
                  <a:txBody>
                    <a:bodyPr/>
                    <a:lstStyle/>
                    <a:p>
                      <a:pPr algn="ctr" fontAlgn="ctr"/>
                      <a:r>
                        <a:rPr lang="en-US" sz="1000" u="none" strike="noStrike" dirty="0">
                          <a:effectLst/>
                          <a:latin typeface="Times New Roman" pitchFamily="18" charset="0"/>
                          <a:cs typeface="Times New Roman" pitchFamily="18" charset="0"/>
                        </a:rPr>
                        <a:t>13</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27</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32</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59</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04"/>
                  </a:ext>
                </a:extLst>
              </a:tr>
              <a:tr h="273014">
                <a:tc>
                  <a:txBody>
                    <a:bodyPr/>
                    <a:lstStyle/>
                    <a:p>
                      <a:pPr algn="r" fontAlgn="ctr"/>
                      <a:r>
                        <a:rPr lang="en-US" sz="1400" u="none" strike="noStrike" dirty="0">
                          <a:effectLst/>
                          <a:latin typeface="Times New Roman" pitchFamily="18" charset="0"/>
                          <a:cs typeface="Times New Roman" pitchFamily="18" charset="0"/>
                        </a:rPr>
                        <a:t>4</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Quality education</a:t>
                      </a:r>
                    </a:p>
                  </a:txBody>
                  <a:tcPr marL="68574" marR="68574" marT="34290" marB="34290"/>
                </a:tc>
                <a:tc>
                  <a:txBody>
                    <a:bodyPr/>
                    <a:lstStyle/>
                    <a:p>
                      <a:pPr algn="ctr" fontAlgn="ctr"/>
                      <a:r>
                        <a:rPr lang="en-US" sz="1000" u="none" strike="noStrike" dirty="0">
                          <a:effectLst/>
                          <a:latin typeface="Times New Roman" pitchFamily="18" charset="0"/>
                          <a:cs typeface="Times New Roman" pitchFamily="18" charset="0"/>
                        </a:rPr>
                        <a:t>10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11</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35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46</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05"/>
                  </a:ext>
                </a:extLst>
              </a:tr>
              <a:tr h="273014">
                <a:tc>
                  <a:txBody>
                    <a:bodyPr/>
                    <a:lstStyle/>
                    <a:p>
                      <a:pPr algn="r" fontAlgn="ctr"/>
                      <a:r>
                        <a:rPr lang="en-US" sz="1400" u="none" strike="noStrike" dirty="0">
                          <a:effectLst/>
                          <a:latin typeface="Times New Roman" pitchFamily="18" charset="0"/>
                          <a:cs typeface="Times New Roman" pitchFamily="18" charset="0"/>
                        </a:rPr>
                        <a:t>5</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Gender equality</a:t>
                      </a:r>
                    </a:p>
                  </a:txBody>
                  <a:tcPr marL="68574" marR="68574" marT="34290" marB="34290"/>
                </a:tc>
                <a:tc>
                  <a:txBody>
                    <a:bodyPr/>
                    <a:lstStyle/>
                    <a:p>
                      <a:pPr algn="ctr" fontAlgn="ctr"/>
                      <a:r>
                        <a:rPr lang="en-US" sz="1000" u="none" strike="noStrike" dirty="0">
                          <a:effectLst/>
                          <a:latin typeface="Times New Roman" pitchFamily="18" charset="0"/>
                          <a:cs typeface="Times New Roman" pitchFamily="18" charset="0"/>
                        </a:rPr>
                        <a:t>9</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14</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22</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36</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06"/>
                  </a:ext>
                </a:extLst>
              </a:tr>
              <a:tr h="273014">
                <a:tc>
                  <a:txBody>
                    <a:bodyPr/>
                    <a:lstStyle/>
                    <a:p>
                      <a:pPr algn="r" fontAlgn="ctr"/>
                      <a:r>
                        <a:rPr lang="en-US" sz="1400" u="none" strike="noStrike" dirty="0">
                          <a:effectLst/>
                          <a:latin typeface="Times New Roman" pitchFamily="18" charset="0"/>
                          <a:cs typeface="Times New Roman" pitchFamily="18" charset="0"/>
                        </a:rPr>
                        <a:t>6</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Water</a:t>
                      </a:r>
                      <a:r>
                        <a:rPr lang="en-US" sz="1400" baseline="0" dirty="0">
                          <a:latin typeface="Times New Roman" pitchFamily="18" charset="0"/>
                          <a:cs typeface="Times New Roman" pitchFamily="18" charset="0"/>
                        </a:rPr>
                        <a:t> &amp; sanitation</a:t>
                      </a:r>
                      <a:endParaRPr lang="en-US" sz="1400" dirty="0">
                        <a:latin typeface="Times New Roman" pitchFamily="18" charset="0"/>
                        <a:cs typeface="Times New Roman" pitchFamily="18" charset="0"/>
                      </a:endParaRPr>
                    </a:p>
                  </a:txBody>
                  <a:tcPr marL="68574" marR="68574" marT="34290" marB="34290"/>
                </a:tc>
                <a:tc>
                  <a:txBody>
                    <a:bodyPr/>
                    <a:lstStyle/>
                    <a:p>
                      <a:pPr algn="ctr" fontAlgn="ctr"/>
                      <a:r>
                        <a:rPr lang="en-US" sz="1000" u="none" strike="noStrike" dirty="0">
                          <a:effectLst/>
                          <a:latin typeface="Times New Roman" pitchFamily="18" charset="0"/>
                          <a:cs typeface="Times New Roman" pitchFamily="18" charset="0"/>
                        </a:rPr>
                        <a:t>8</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11</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14</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07"/>
                  </a:ext>
                </a:extLst>
              </a:tr>
              <a:tr h="273014">
                <a:tc>
                  <a:txBody>
                    <a:bodyPr/>
                    <a:lstStyle/>
                    <a:p>
                      <a:pPr algn="r" fontAlgn="ctr"/>
                      <a:r>
                        <a:rPr lang="en-US" sz="1400" u="none" strike="noStrike" dirty="0">
                          <a:effectLst/>
                          <a:latin typeface="Times New Roman" pitchFamily="18" charset="0"/>
                          <a:cs typeface="Times New Roman" pitchFamily="18" charset="0"/>
                        </a:rPr>
                        <a:t>7</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baseline="0" dirty="0">
                          <a:latin typeface="Times New Roman" pitchFamily="18" charset="0"/>
                          <a:cs typeface="Times New Roman" pitchFamily="18" charset="0"/>
                        </a:rPr>
                        <a:t>Clean energy</a:t>
                      </a:r>
                      <a:endParaRPr lang="en-US" sz="1400" dirty="0">
                        <a:latin typeface="Times New Roman" pitchFamily="18" charset="0"/>
                        <a:cs typeface="Times New Roman" pitchFamily="18" charset="0"/>
                      </a:endParaRPr>
                    </a:p>
                  </a:txBody>
                  <a:tcPr marL="68574" marR="68574" marT="34290" marB="34290"/>
                </a:tc>
                <a:tc>
                  <a:txBody>
                    <a:bodyPr/>
                    <a:lstStyle/>
                    <a:p>
                      <a:pPr algn="ctr" fontAlgn="ctr"/>
                      <a:r>
                        <a:rPr lang="en-US" sz="1000" u="none" strike="noStrike" dirty="0">
                          <a:effectLst/>
                          <a:latin typeface="Times New Roman" pitchFamily="18" charset="0"/>
                          <a:cs typeface="Times New Roman" pitchFamily="18" charset="0"/>
                        </a:rPr>
                        <a:t>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6</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9</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08"/>
                  </a:ext>
                </a:extLst>
              </a:tr>
              <a:tr h="273014">
                <a:tc>
                  <a:txBody>
                    <a:bodyPr/>
                    <a:lstStyle/>
                    <a:p>
                      <a:pPr algn="r" fontAlgn="ctr"/>
                      <a:r>
                        <a:rPr lang="en-US" sz="1400" u="none" strike="noStrike" dirty="0">
                          <a:effectLst/>
                          <a:latin typeface="Times New Roman" pitchFamily="18" charset="0"/>
                          <a:cs typeface="Times New Roman" pitchFamily="18" charset="0"/>
                        </a:rPr>
                        <a:t>8</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Decent</a:t>
                      </a:r>
                      <a:r>
                        <a:rPr lang="en-US" sz="1400" baseline="0" dirty="0">
                          <a:latin typeface="Times New Roman" pitchFamily="18" charset="0"/>
                          <a:cs typeface="Times New Roman" pitchFamily="18" charset="0"/>
                        </a:rPr>
                        <a:t> </a:t>
                      </a:r>
                      <a:r>
                        <a:rPr lang="en-US" sz="1400" dirty="0">
                          <a:latin typeface="Times New Roman" pitchFamily="18" charset="0"/>
                          <a:cs typeface="Times New Roman" pitchFamily="18" charset="0"/>
                        </a:rPr>
                        <a:t>work &amp; Economic Growth</a:t>
                      </a:r>
                    </a:p>
                  </a:txBody>
                  <a:tcPr marL="68574" marR="68574" marT="34290" marB="34290"/>
                </a:tc>
                <a:tc>
                  <a:txBody>
                    <a:bodyPr/>
                    <a:lstStyle/>
                    <a:p>
                      <a:pPr algn="ctr" fontAlgn="ctr"/>
                      <a:r>
                        <a:rPr lang="en-US" sz="1000" u="none" strike="noStrike" dirty="0">
                          <a:effectLst/>
                          <a:latin typeface="Times New Roman" pitchFamily="18" charset="0"/>
                          <a:cs typeface="Times New Roman" pitchFamily="18" charset="0"/>
                        </a:rPr>
                        <a:t>12</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17</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14</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31</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09"/>
                  </a:ext>
                </a:extLst>
              </a:tr>
              <a:tr h="273014">
                <a:tc>
                  <a:txBody>
                    <a:bodyPr/>
                    <a:lstStyle/>
                    <a:p>
                      <a:pPr algn="r" fontAlgn="ctr"/>
                      <a:r>
                        <a:rPr lang="en-US" sz="1400" u="none" strike="noStrike" dirty="0">
                          <a:effectLst/>
                          <a:latin typeface="Times New Roman" pitchFamily="18" charset="0"/>
                          <a:cs typeface="Times New Roman" pitchFamily="18" charset="0"/>
                        </a:rPr>
                        <a:t>9</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Industry</a:t>
                      </a:r>
                      <a:r>
                        <a:rPr lang="en-US" sz="1400" baseline="0" dirty="0">
                          <a:latin typeface="Times New Roman" pitchFamily="18" charset="0"/>
                          <a:cs typeface="Times New Roman" pitchFamily="18" charset="0"/>
                        </a:rPr>
                        <a:t> </a:t>
                      </a:r>
                      <a:r>
                        <a:rPr lang="en-US" sz="1400" dirty="0">
                          <a:latin typeface="Times New Roman" pitchFamily="18" charset="0"/>
                          <a:cs typeface="Times New Roman" pitchFamily="18" charset="0"/>
                        </a:rPr>
                        <a:t>&amp; Infrastructure</a:t>
                      </a:r>
                    </a:p>
                  </a:txBody>
                  <a:tcPr marL="68574" marR="68574" marT="34290" marB="34290"/>
                </a:tc>
                <a:tc>
                  <a:txBody>
                    <a:bodyPr/>
                    <a:lstStyle/>
                    <a:p>
                      <a:pPr algn="ctr" fontAlgn="ctr"/>
                      <a:r>
                        <a:rPr lang="en-US" sz="1000" u="none" strike="noStrike" dirty="0">
                          <a:effectLst/>
                          <a:latin typeface="Times New Roman" pitchFamily="18" charset="0"/>
                          <a:cs typeface="Times New Roman" pitchFamily="18" charset="0"/>
                        </a:rPr>
                        <a:t>8</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12</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8</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0"/>
                  </a:ext>
                </a:extLst>
              </a:tr>
              <a:tr h="273024">
                <a:tc>
                  <a:txBody>
                    <a:bodyPr/>
                    <a:lstStyle/>
                    <a:p>
                      <a:pPr algn="r" fontAlgn="ctr"/>
                      <a:r>
                        <a:rPr lang="en-US" sz="1400" u="none" strike="noStrike" dirty="0">
                          <a:effectLst/>
                          <a:latin typeface="Times New Roman" pitchFamily="18" charset="0"/>
                          <a:cs typeface="Times New Roman" pitchFamily="18" charset="0"/>
                        </a:rPr>
                        <a:t>10</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Reduced</a:t>
                      </a:r>
                      <a:r>
                        <a:rPr lang="en-US" sz="1400" baseline="0" dirty="0">
                          <a:latin typeface="Times New Roman" pitchFamily="18" charset="0"/>
                          <a:cs typeface="Times New Roman" pitchFamily="18" charset="0"/>
                        </a:rPr>
                        <a:t> inequality</a:t>
                      </a:r>
                      <a:endParaRPr lang="en-US" sz="1400" dirty="0">
                        <a:latin typeface="Times New Roman" pitchFamily="18" charset="0"/>
                        <a:cs typeface="Times New Roman" pitchFamily="18" charset="0"/>
                      </a:endParaRPr>
                    </a:p>
                  </a:txBody>
                  <a:tcPr marL="68563" marR="68563" marT="34295" marB="34295"/>
                </a:tc>
                <a:tc>
                  <a:txBody>
                    <a:bodyPr/>
                    <a:lstStyle/>
                    <a:p>
                      <a:pPr algn="ctr" fontAlgn="ctr"/>
                      <a:r>
                        <a:rPr lang="en-US" sz="1000" u="none" strike="noStrike" dirty="0">
                          <a:effectLst/>
                          <a:latin typeface="Times New Roman" pitchFamily="18" charset="0"/>
                          <a:cs typeface="Times New Roman" pitchFamily="18" charset="0"/>
                        </a:rPr>
                        <a:t>10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11</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16</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27</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1"/>
                  </a:ext>
                </a:extLst>
              </a:tr>
              <a:tr h="273024">
                <a:tc>
                  <a:txBody>
                    <a:bodyPr/>
                    <a:lstStyle/>
                    <a:p>
                      <a:pPr algn="r" fontAlgn="ctr"/>
                      <a:r>
                        <a:rPr lang="en-US" sz="1400" u="none" strike="noStrike" dirty="0">
                          <a:effectLst/>
                          <a:latin typeface="Times New Roman" pitchFamily="18" charset="0"/>
                          <a:cs typeface="Times New Roman" pitchFamily="18" charset="0"/>
                        </a:rPr>
                        <a:t>11</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Sustainable Cities</a:t>
                      </a:r>
                    </a:p>
                  </a:txBody>
                  <a:tcPr marL="68563" marR="68563" marT="34295" marB="34295"/>
                </a:tc>
                <a:tc>
                  <a:txBody>
                    <a:bodyPr/>
                    <a:lstStyle/>
                    <a:p>
                      <a:pPr algn="ctr" fontAlgn="ctr"/>
                      <a:r>
                        <a:rPr lang="en-US" sz="1000" u="none" strike="noStrike" dirty="0">
                          <a:effectLst/>
                          <a:latin typeface="Times New Roman" pitchFamily="18" charset="0"/>
                          <a:cs typeface="Times New Roman" pitchFamily="18" charset="0"/>
                        </a:rPr>
                        <a:t>10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30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2"/>
                  </a:ext>
                </a:extLst>
              </a:tr>
              <a:tr h="273024">
                <a:tc>
                  <a:txBody>
                    <a:bodyPr/>
                    <a:lstStyle/>
                    <a:p>
                      <a:pPr algn="r" fontAlgn="ctr"/>
                      <a:r>
                        <a:rPr lang="en-US" sz="1400" u="none" strike="noStrike" dirty="0">
                          <a:effectLst/>
                          <a:latin typeface="Times New Roman" pitchFamily="18" charset="0"/>
                          <a:cs typeface="Times New Roman" pitchFamily="18" charset="0"/>
                        </a:rPr>
                        <a:t>12</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Responsible Consumption/Production</a:t>
                      </a:r>
                    </a:p>
                  </a:txBody>
                  <a:tcPr marL="68563" marR="68563" marT="34295" marB="34295"/>
                </a:tc>
                <a:tc>
                  <a:txBody>
                    <a:bodyPr/>
                    <a:lstStyle/>
                    <a:p>
                      <a:pPr algn="ctr" fontAlgn="ctr"/>
                      <a:r>
                        <a:rPr lang="en-US" sz="1000" u="none" strike="noStrike" dirty="0">
                          <a:effectLst/>
                          <a:latin typeface="Times New Roman" pitchFamily="18" charset="0"/>
                          <a:cs typeface="Times New Roman" pitchFamily="18" charset="0"/>
                        </a:rPr>
                        <a:t>11</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13</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23</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3"/>
                  </a:ext>
                </a:extLst>
              </a:tr>
              <a:tr h="273024">
                <a:tc>
                  <a:txBody>
                    <a:bodyPr/>
                    <a:lstStyle/>
                    <a:p>
                      <a:pPr algn="r" fontAlgn="ctr"/>
                      <a:r>
                        <a:rPr lang="en-US" sz="1400" u="none" strike="noStrike" dirty="0">
                          <a:effectLst/>
                          <a:latin typeface="Times New Roman" pitchFamily="18" charset="0"/>
                          <a:cs typeface="Times New Roman" pitchFamily="18" charset="0"/>
                        </a:rPr>
                        <a:t>13</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Climate Action</a:t>
                      </a:r>
                    </a:p>
                  </a:txBody>
                  <a:tcPr marL="68563" marR="68563" marT="34295" marB="34295"/>
                </a:tc>
                <a:tc>
                  <a:txBody>
                    <a:bodyPr/>
                    <a:lstStyle/>
                    <a:p>
                      <a:pPr algn="ctr" fontAlgn="ctr"/>
                      <a:r>
                        <a:rPr lang="en-US" sz="1000" u="none" strike="noStrike" dirty="0">
                          <a:effectLst/>
                          <a:latin typeface="Times New Roman" pitchFamily="18" charset="0"/>
                          <a:cs typeface="Times New Roman" pitchFamily="18" charset="0"/>
                        </a:rPr>
                        <a:t>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8</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11</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b="0" i="0" u="none" strike="noStrike" dirty="0">
                          <a:solidFill>
                            <a:schemeClr val="dk1"/>
                          </a:solidFill>
                          <a:effectLst/>
                          <a:latin typeface="Times New Roman" pitchFamily="18" charset="0"/>
                          <a:cs typeface="Times New Roman" pitchFamily="18" charset="0"/>
                        </a:rPr>
                        <a:t>19</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4"/>
                  </a:ext>
                </a:extLst>
              </a:tr>
              <a:tr h="273024">
                <a:tc>
                  <a:txBody>
                    <a:bodyPr/>
                    <a:lstStyle/>
                    <a:p>
                      <a:pPr algn="r" fontAlgn="ctr"/>
                      <a:r>
                        <a:rPr lang="en-US" sz="1400" u="none" strike="noStrike" dirty="0">
                          <a:effectLst/>
                          <a:latin typeface="Times New Roman" pitchFamily="18" charset="0"/>
                          <a:cs typeface="Times New Roman" pitchFamily="18" charset="0"/>
                        </a:rPr>
                        <a:t>14</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Lives Below Water</a:t>
                      </a:r>
                    </a:p>
                  </a:txBody>
                  <a:tcPr marL="68563" marR="68563" marT="34295" marB="34295"/>
                </a:tc>
                <a:tc>
                  <a:txBody>
                    <a:bodyPr/>
                    <a:lstStyle/>
                    <a:p>
                      <a:pPr algn="ctr" fontAlgn="ctr"/>
                      <a:r>
                        <a:rPr lang="en-US" sz="1000" u="none" strike="noStrike" dirty="0">
                          <a:effectLst/>
                          <a:latin typeface="Times New Roman" pitchFamily="18" charset="0"/>
                          <a:cs typeface="Times New Roman" pitchFamily="18" charset="0"/>
                        </a:rPr>
                        <a:t>10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10</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5"/>
                  </a:ext>
                </a:extLst>
              </a:tr>
              <a:tr h="273024">
                <a:tc>
                  <a:txBody>
                    <a:bodyPr/>
                    <a:lstStyle/>
                    <a:p>
                      <a:pPr algn="r" fontAlgn="ctr"/>
                      <a:r>
                        <a:rPr lang="en-US" sz="1400" u="none" strike="noStrike" dirty="0">
                          <a:effectLst/>
                          <a:latin typeface="Times New Roman" pitchFamily="18" charset="0"/>
                          <a:cs typeface="Times New Roman" pitchFamily="18" charset="0"/>
                        </a:rPr>
                        <a:t>15</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Lives on Land</a:t>
                      </a:r>
                    </a:p>
                  </a:txBody>
                  <a:tcPr marL="68563" marR="68563" marT="34295" marB="34295"/>
                </a:tc>
                <a:tc>
                  <a:txBody>
                    <a:bodyPr/>
                    <a:lstStyle/>
                    <a:p>
                      <a:pPr algn="ctr" fontAlgn="ctr"/>
                      <a:r>
                        <a:rPr lang="en-US" sz="1000" u="none" strike="noStrike" dirty="0">
                          <a:effectLst/>
                          <a:latin typeface="Times New Roman" pitchFamily="18" charset="0"/>
                          <a:cs typeface="Times New Roman" pitchFamily="18" charset="0"/>
                        </a:rPr>
                        <a:t>12</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14</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17</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31</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6"/>
                  </a:ext>
                </a:extLst>
              </a:tr>
              <a:tr h="273024">
                <a:tc>
                  <a:txBody>
                    <a:bodyPr/>
                    <a:lstStyle/>
                    <a:p>
                      <a:pPr algn="r" fontAlgn="ctr"/>
                      <a:r>
                        <a:rPr lang="en-US" sz="1400" u="none" strike="noStrike" dirty="0">
                          <a:effectLst/>
                          <a:latin typeface="Times New Roman" pitchFamily="18" charset="0"/>
                          <a:cs typeface="Times New Roman" pitchFamily="18" charset="0"/>
                        </a:rPr>
                        <a:t>16</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Peaceful, justice &amp; strong</a:t>
                      </a:r>
                      <a:r>
                        <a:rPr lang="en-US" sz="1400" baseline="0" dirty="0">
                          <a:latin typeface="Times New Roman" pitchFamily="18" charset="0"/>
                          <a:cs typeface="Times New Roman" pitchFamily="18" charset="0"/>
                        </a:rPr>
                        <a:t> institutions</a:t>
                      </a:r>
                      <a:endParaRPr lang="en-US" sz="1400" dirty="0">
                        <a:latin typeface="Times New Roman" pitchFamily="18" charset="0"/>
                        <a:cs typeface="Times New Roman" pitchFamily="18" charset="0"/>
                      </a:endParaRPr>
                    </a:p>
                  </a:txBody>
                  <a:tcPr marL="68563" marR="68563" marT="34295" marB="34295"/>
                </a:tc>
                <a:tc>
                  <a:txBody>
                    <a:bodyPr/>
                    <a:lstStyle/>
                    <a:p>
                      <a:pPr algn="ctr" fontAlgn="ctr"/>
                      <a:r>
                        <a:rPr lang="en-US" sz="1000" u="none" strike="noStrike" dirty="0">
                          <a:effectLst/>
                          <a:latin typeface="Times New Roman" pitchFamily="18" charset="0"/>
                          <a:cs typeface="Times New Roman" pitchFamily="18" charset="0"/>
                        </a:rPr>
                        <a:t>12</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23</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b="0" i="0" u="none" strike="noStrike" dirty="0">
                          <a:solidFill>
                            <a:schemeClr val="dk1"/>
                          </a:solidFill>
                          <a:effectLst/>
                          <a:latin typeface="Times New Roman" pitchFamily="18" charset="0"/>
                          <a:cs typeface="Times New Roman" pitchFamily="18" charset="0"/>
                        </a:rPr>
                        <a:t>8</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31</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7"/>
                  </a:ext>
                </a:extLst>
              </a:tr>
              <a:tr h="273024">
                <a:tc>
                  <a:txBody>
                    <a:bodyPr/>
                    <a:lstStyle/>
                    <a:p>
                      <a:pPr algn="r" fontAlgn="ctr"/>
                      <a:r>
                        <a:rPr lang="en-US" sz="1400" u="none" strike="noStrike" dirty="0">
                          <a:effectLst/>
                          <a:latin typeface="Times New Roman" pitchFamily="18" charset="0"/>
                          <a:cs typeface="Times New Roman" pitchFamily="18" charset="0"/>
                        </a:rPr>
                        <a:t>17</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r>
                        <a:rPr lang="en-US" sz="1400" dirty="0">
                          <a:latin typeface="Times New Roman" pitchFamily="18" charset="0"/>
                          <a:cs typeface="Times New Roman" pitchFamily="18" charset="0"/>
                        </a:rPr>
                        <a:t>Partnership for sustainable development </a:t>
                      </a:r>
                    </a:p>
                  </a:txBody>
                  <a:tcPr marL="68563" marR="68563" marT="34295" marB="34295"/>
                </a:tc>
                <a:tc>
                  <a:txBody>
                    <a:bodyPr/>
                    <a:lstStyle/>
                    <a:p>
                      <a:pPr algn="ctr" fontAlgn="ctr"/>
                      <a:r>
                        <a:rPr lang="en-US" sz="1000" u="none" strike="noStrike" dirty="0">
                          <a:effectLst/>
                          <a:latin typeface="Times New Roman" pitchFamily="18" charset="0"/>
                          <a:cs typeface="Times New Roman" pitchFamily="18" charset="0"/>
                        </a:rPr>
                        <a:t>19</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b="0" i="0" u="none" strike="noStrike" dirty="0">
                          <a:solidFill>
                            <a:schemeClr val="dk1"/>
                          </a:solidFill>
                          <a:effectLst/>
                          <a:latin typeface="Times New Roman" pitchFamily="18" charset="0"/>
                          <a:cs typeface="Times New Roman" pitchFamily="18" charset="0"/>
                        </a:rPr>
                        <a:t>3</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b="0" i="0" u="none" strike="noStrike" dirty="0">
                          <a:solidFill>
                            <a:schemeClr val="dk1"/>
                          </a:solidFill>
                          <a:effectLst/>
                          <a:latin typeface="Times New Roman" pitchFamily="18" charset="0"/>
                          <a:cs typeface="Times New Roman" pitchFamily="18" charset="0"/>
                        </a:rPr>
                        <a:t>28</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8"/>
                  </a:ext>
                </a:extLst>
              </a:tr>
              <a:tr h="210055">
                <a:tc gridSpan="2">
                  <a:txBody>
                    <a:bodyPr/>
                    <a:lstStyle/>
                    <a:p>
                      <a:pPr algn="ctr" fontAlgn="ctr"/>
                      <a:r>
                        <a:rPr lang="en-US" sz="1400" u="none" strike="noStrike" dirty="0">
                          <a:effectLst/>
                          <a:latin typeface="Times New Roman" pitchFamily="18" charset="0"/>
                          <a:cs typeface="Times New Roman" pitchFamily="18" charset="0"/>
                        </a:rPr>
                        <a:t>Total</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hMerge="1">
                  <a:txBody>
                    <a:bodyPr/>
                    <a:lstStyle/>
                    <a:p>
                      <a:endParaRPr lang="en-US"/>
                    </a:p>
                  </a:txBody>
                  <a:tcPr/>
                </a:tc>
                <a:tc>
                  <a:txBody>
                    <a:bodyPr/>
                    <a:lstStyle/>
                    <a:p>
                      <a:pPr algn="ctr" fontAlgn="ctr"/>
                      <a:r>
                        <a:rPr lang="en-US" sz="1000" u="none" strike="noStrike" dirty="0">
                          <a:effectLst/>
                          <a:latin typeface="Times New Roman" pitchFamily="18" charset="0"/>
                          <a:cs typeface="Times New Roman" pitchFamily="18" charset="0"/>
                        </a:rPr>
                        <a:t>169</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244</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245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b="0" i="0" u="none" strike="noStrike" dirty="0">
                          <a:solidFill>
                            <a:schemeClr val="dk1"/>
                          </a:solidFill>
                          <a:effectLst/>
                          <a:latin typeface="Times New Roman" pitchFamily="18" charset="0"/>
                          <a:cs typeface="Times New Roman" pitchFamily="18" charset="0"/>
                        </a:rPr>
                        <a:t>489</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19"/>
                  </a:ext>
                </a:extLst>
              </a:tr>
              <a:tr h="210055">
                <a:tc gridSpan="2">
                  <a:txBody>
                    <a:bodyPr/>
                    <a:lstStyle/>
                    <a:p>
                      <a:pPr algn="ctr" fontAlgn="ctr"/>
                      <a:r>
                        <a:rPr lang="en-US" sz="1400" u="none" strike="noStrike" dirty="0">
                          <a:effectLst/>
                          <a:latin typeface="Times New Roman" pitchFamily="18" charset="0"/>
                          <a:cs typeface="Times New Roman" pitchFamily="18" charset="0"/>
                        </a:rPr>
                        <a:t>Excluding Goal 14</a:t>
                      </a:r>
                      <a:endParaRPr lang="en-US" sz="1400" b="0" i="0" u="none" strike="noStrike" dirty="0">
                        <a:solidFill>
                          <a:srgbClr val="1C75BC"/>
                        </a:solidFill>
                        <a:effectLst/>
                        <a:latin typeface="Times New Roman" pitchFamily="18" charset="0"/>
                        <a:cs typeface="Times New Roman" pitchFamily="18" charset="0"/>
                      </a:endParaRPr>
                    </a:p>
                  </a:txBody>
                  <a:tcPr marL="3564" marR="3564" marT="3563" marB="0" anchor="ctr"/>
                </a:tc>
                <a:tc hMerge="1">
                  <a:txBody>
                    <a:bodyPr/>
                    <a:lstStyle/>
                    <a:p>
                      <a:endParaRPr lang="en-US"/>
                    </a:p>
                  </a:txBody>
                  <a:tcPr/>
                </a:tc>
                <a:tc>
                  <a:txBody>
                    <a:bodyPr/>
                    <a:lstStyle/>
                    <a:p>
                      <a:pPr algn="ctr" fontAlgn="ctr"/>
                      <a:r>
                        <a:rPr lang="en-US" sz="1000" u="none" strike="noStrike" dirty="0">
                          <a:effectLst/>
                          <a:latin typeface="Times New Roman" pitchFamily="18" charset="0"/>
                          <a:cs typeface="Times New Roman" pitchFamily="18" charset="0"/>
                        </a:rPr>
                        <a:t>159</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234</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u="none" strike="noStrike" dirty="0">
                          <a:effectLst/>
                          <a:latin typeface="Times New Roman" pitchFamily="18" charset="0"/>
                          <a:cs typeface="Times New Roman" pitchFamily="18" charset="0"/>
                        </a:rPr>
                        <a:t>245</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tc>
                  <a:txBody>
                    <a:bodyPr/>
                    <a:lstStyle/>
                    <a:p>
                      <a:pPr algn="ctr" fontAlgn="ctr"/>
                      <a:r>
                        <a:rPr lang="en-US" sz="1000" b="0" i="0" u="none" strike="noStrike" dirty="0">
                          <a:solidFill>
                            <a:schemeClr val="dk1"/>
                          </a:solidFill>
                          <a:effectLst/>
                          <a:latin typeface="Times New Roman" pitchFamily="18" charset="0"/>
                          <a:cs typeface="Times New Roman" pitchFamily="18" charset="0"/>
                        </a:rPr>
                        <a:t>479</a:t>
                      </a:r>
                      <a:endParaRPr lang="en-US" sz="1000" b="0" i="0" u="none" strike="noStrike" dirty="0">
                        <a:solidFill>
                          <a:srgbClr val="1C75BC"/>
                        </a:solidFill>
                        <a:effectLst/>
                        <a:latin typeface="Times New Roman" pitchFamily="18" charset="0"/>
                        <a:cs typeface="Times New Roman" pitchFamily="18" charset="0"/>
                      </a:endParaRPr>
                    </a:p>
                  </a:txBody>
                  <a:tcPr marL="3564" marR="3564" marT="3563" marB="0" anchor="ctr"/>
                </a:tc>
                <a:extLst>
                  <a:ext uri="{0D108BD9-81ED-4DB2-BD59-A6C34878D82A}">
                    <a16:rowId xmlns:a16="http://schemas.microsoft.com/office/drawing/2014/main" val="10020"/>
                  </a:ext>
                </a:extLst>
              </a:tr>
            </a:tbl>
          </a:graphicData>
        </a:graphic>
      </p:graphicFrame>
    </p:spTree>
    <p:extLst>
      <p:ext uri="{BB962C8B-B14F-4D97-AF65-F5344CB8AC3E}">
        <p14:creationId xmlns:p14="http://schemas.microsoft.com/office/powerpoint/2010/main" val="1849914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06543" y="478543"/>
            <a:ext cx="10190036" cy="435857"/>
          </a:xfrm>
        </p:spPr>
        <p:txBody>
          <a:bodyPr>
            <a:normAutofit fontScale="90000"/>
          </a:bodyPr>
          <a:lstStyle/>
          <a:p>
            <a:pPr algn="ctr"/>
            <a:r>
              <a:rPr lang="en-US" sz="2400" b="1" dirty="0">
                <a:solidFill>
                  <a:srgbClr val="C00000"/>
                </a:solidFill>
                <a:latin typeface="Times New Roman" pitchFamily="18" charset="0"/>
                <a:cs typeface="Times New Roman" pitchFamily="18" charset="0"/>
              </a:rPr>
              <a:t>Annual Average Investment Requirement for SDGs (in Rs. Billion)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37006166"/>
              </p:ext>
            </p:extLst>
          </p:nvPr>
        </p:nvGraphicFramePr>
        <p:xfrm>
          <a:off x="182881" y="1280159"/>
          <a:ext cx="11572116" cy="5544312"/>
        </p:xfrm>
        <a:graphic>
          <a:graphicData uri="http://schemas.openxmlformats.org/drawingml/2006/table">
            <a:tbl>
              <a:tblPr firstRow="1" firstCol="1" bandRow="1">
                <a:tableStyleId>{5C22544A-7EE6-4342-B048-85BDC9FD1C3A}</a:tableStyleId>
              </a:tblPr>
              <a:tblGrid>
                <a:gridCol w="3535189">
                  <a:extLst>
                    <a:ext uri="{9D8B030D-6E8A-4147-A177-3AD203B41FA5}">
                      <a16:colId xmlns:a16="http://schemas.microsoft.com/office/drawing/2014/main" val="20000"/>
                    </a:ext>
                  </a:extLst>
                </a:gridCol>
                <a:gridCol w="2305005">
                  <a:extLst>
                    <a:ext uri="{9D8B030D-6E8A-4147-A177-3AD203B41FA5}">
                      <a16:colId xmlns:a16="http://schemas.microsoft.com/office/drawing/2014/main" val="20001"/>
                    </a:ext>
                  </a:extLst>
                </a:gridCol>
                <a:gridCol w="1375661">
                  <a:extLst>
                    <a:ext uri="{9D8B030D-6E8A-4147-A177-3AD203B41FA5}">
                      <a16:colId xmlns:a16="http://schemas.microsoft.com/office/drawing/2014/main" val="20002"/>
                    </a:ext>
                  </a:extLst>
                </a:gridCol>
                <a:gridCol w="1604939">
                  <a:extLst>
                    <a:ext uri="{9D8B030D-6E8A-4147-A177-3AD203B41FA5}">
                      <a16:colId xmlns:a16="http://schemas.microsoft.com/office/drawing/2014/main" val="20003"/>
                    </a:ext>
                  </a:extLst>
                </a:gridCol>
                <a:gridCol w="1375661">
                  <a:extLst>
                    <a:ext uri="{9D8B030D-6E8A-4147-A177-3AD203B41FA5}">
                      <a16:colId xmlns:a16="http://schemas.microsoft.com/office/drawing/2014/main" val="20004"/>
                    </a:ext>
                  </a:extLst>
                </a:gridCol>
                <a:gridCol w="1375661">
                  <a:extLst>
                    <a:ext uri="{9D8B030D-6E8A-4147-A177-3AD203B41FA5}">
                      <a16:colId xmlns:a16="http://schemas.microsoft.com/office/drawing/2014/main" val="20005"/>
                    </a:ext>
                  </a:extLst>
                </a:gridCol>
              </a:tblGrid>
              <a:tr h="322826">
                <a:tc>
                  <a:txBody>
                    <a:bodyPr/>
                    <a:lstStyle/>
                    <a:p>
                      <a:pPr marL="0" marR="0">
                        <a:lnSpc>
                          <a:spcPct val="107000"/>
                        </a:lnSpc>
                        <a:spcBef>
                          <a:spcPts val="0"/>
                        </a:spcBef>
                        <a:spcAft>
                          <a:spcPts val="0"/>
                        </a:spcAft>
                      </a:pPr>
                      <a:r>
                        <a:rPr lang="en-US" sz="2000" dirty="0">
                          <a:effectLst/>
                        </a:rPr>
                        <a:t>SDG areas </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2016-19</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2020-22</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2023-25</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2026-30</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2016-30</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10000"/>
                  </a:ext>
                </a:extLst>
              </a:tr>
              <a:tr h="322826">
                <a:tc>
                  <a:txBody>
                    <a:bodyPr/>
                    <a:lstStyle/>
                    <a:p>
                      <a:pPr marL="0" marR="0">
                        <a:lnSpc>
                          <a:spcPct val="107000"/>
                        </a:lnSpc>
                        <a:spcBef>
                          <a:spcPts val="0"/>
                        </a:spcBef>
                        <a:spcAft>
                          <a:spcPts val="0"/>
                        </a:spcAft>
                      </a:pPr>
                      <a:r>
                        <a:rPr lang="en-US" sz="2000" dirty="0">
                          <a:effectLst/>
                        </a:rPr>
                        <a:t>Poverty</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77.50</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134.63</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174.13</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211.73</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153.00</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01"/>
                  </a:ext>
                </a:extLst>
              </a:tr>
              <a:tr h="322826">
                <a:tc>
                  <a:txBody>
                    <a:bodyPr/>
                    <a:lstStyle/>
                    <a:p>
                      <a:pPr marL="0" marR="0">
                        <a:lnSpc>
                          <a:spcPct val="107000"/>
                        </a:lnSpc>
                        <a:spcBef>
                          <a:spcPts val="0"/>
                        </a:spcBef>
                        <a:spcAft>
                          <a:spcPts val="0"/>
                        </a:spcAft>
                      </a:pPr>
                      <a:r>
                        <a:rPr lang="en-US" sz="2000" dirty="0">
                          <a:effectLst/>
                        </a:rPr>
                        <a:t>Labor and Tourism</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28.97</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43.12</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63.47</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83.50</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56.88</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02"/>
                  </a:ext>
                </a:extLst>
              </a:tr>
              <a:tr h="322826">
                <a:tc>
                  <a:txBody>
                    <a:bodyPr/>
                    <a:lstStyle/>
                    <a:p>
                      <a:pPr marL="0" marR="0">
                        <a:lnSpc>
                          <a:spcPct val="107000"/>
                        </a:lnSpc>
                        <a:spcBef>
                          <a:spcPts val="0"/>
                        </a:spcBef>
                        <a:spcAft>
                          <a:spcPts val="0"/>
                        </a:spcAft>
                      </a:pPr>
                      <a:r>
                        <a:rPr lang="en-US" sz="2000" dirty="0">
                          <a:effectLst/>
                        </a:rPr>
                        <a:t>Agriculture</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82.77</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107.12</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125.27</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148.01</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117.88</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03"/>
                  </a:ext>
                </a:extLst>
              </a:tr>
              <a:tr h="322826">
                <a:tc>
                  <a:txBody>
                    <a:bodyPr/>
                    <a:lstStyle/>
                    <a:p>
                      <a:pPr marL="0" marR="0">
                        <a:lnSpc>
                          <a:spcPct val="107000"/>
                        </a:lnSpc>
                        <a:spcBef>
                          <a:spcPts val="0"/>
                        </a:spcBef>
                        <a:spcAft>
                          <a:spcPts val="0"/>
                        </a:spcAft>
                      </a:pPr>
                      <a:r>
                        <a:rPr lang="en-US" sz="2000" dirty="0">
                          <a:effectLst/>
                        </a:rPr>
                        <a:t>Health</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56.33</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91.35</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137.56</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220.01</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134.14</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04"/>
                  </a:ext>
                </a:extLst>
              </a:tr>
              <a:tr h="322826">
                <a:tc>
                  <a:txBody>
                    <a:bodyPr/>
                    <a:lstStyle/>
                    <a:p>
                      <a:pPr marL="0" marR="0">
                        <a:lnSpc>
                          <a:spcPct val="107000"/>
                        </a:lnSpc>
                        <a:spcBef>
                          <a:spcPts val="0"/>
                        </a:spcBef>
                        <a:spcAft>
                          <a:spcPts val="0"/>
                        </a:spcAft>
                      </a:pPr>
                      <a:r>
                        <a:rPr lang="en-US" sz="2000" dirty="0">
                          <a:effectLst/>
                        </a:rPr>
                        <a:t>Education</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139.08</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207.24</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316.14</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493.46</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306.25</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05"/>
                  </a:ext>
                </a:extLst>
              </a:tr>
              <a:tr h="322826">
                <a:tc>
                  <a:txBody>
                    <a:bodyPr/>
                    <a:lstStyle/>
                    <a:p>
                      <a:pPr marL="0" marR="0">
                        <a:lnSpc>
                          <a:spcPct val="107000"/>
                        </a:lnSpc>
                        <a:spcBef>
                          <a:spcPts val="0"/>
                        </a:spcBef>
                        <a:spcAft>
                          <a:spcPts val="0"/>
                        </a:spcAft>
                      </a:pPr>
                      <a:r>
                        <a:rPr lang="en-US" sz="2000" dirty="0">
                          <a:effectLst/>
                        </a:rPr>
                        <a:t>Gender</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7.56</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12.36</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16.57</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23.403</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15.60</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06"/>
                  </a:ext>
                </a:extLst>
              </a:tr>
              <a:tr h="322826">
                <a:tc>
                  <a:txBody>
                    <a:bodyPr/>
                    <a:lstStyle/>
                    <a:p>
                      <a:pPr marL="0" marR="0">
                        <a:lnSpc>
                          <a:spcPct val="107000"/>
                        </a:lnSpc>
                        <a:spcBef>
                          <a:spcPts val="0"/>
                        </a:spcBef>
                        <a:spcAft>
                          <a:spcPts val="0"/>
                        </a:spcAft>
                      </a:pPr>
                      <a:r>
                        <a:rPr lang="en-US" sz="2000" dirty="0">
                          <a:effectLst/>
                        </a:rPr>
                        <a:t>Water and Sanitation</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36.52</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100.61</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91.82</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86.406</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77.02</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07"/>
                  </a:ext>
                </a:extLst>
              </a:tr>
              <a:tr h="322826">
                <a:tc>
                  <a:txBody>
                    <a:bodyPr/>
                    <a:lstStyle/>
                    <a:p>
                      <a:pPr marL="0" marR="0">
                        <a:lnSpc>
                          <a:spcPct val="107000"/>
                        </a:lnSpc>
                        <a:spcBef>
                          <a:spcPts val="0"/>
                        </a:spcBef>
                        <a:spcAft>
                          <a:spcPts val="0"/>
                        </a:spcAft>
                      </a:pPr>
                      <a:r>
                        <a:rPr lang="en-US" sz="2000" dirty="0">
                          <a:effectLst/>
                        </a:rPr>
                        <a:t>Energy</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69.40</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132.46</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239.13</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502.715</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260.40</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08"/>
                  </a:ext>
                </a:extLst>
              </a:tr>
              <a:tr h="322826">
                <a:tc>
                  <a:txBody>
                    <a:bodyPr/>
                    <a:lstStyle/>
                    <a:p>
                      <a:pPr marL="0" marR="0">
                        <a:lnSpc>
                          <a:spcPct val="107000"/>
                        </a:lnSpc>
                        <a:spcBef>
                          <a:spcPts val="0"/>
                        </a:spcBef>
                        <a:spcAft>
                          <a:spcPts val="0"/>
                        </a:spcAft>
                      </a:pPr>
                      <a:r>
                        <a:rPr lang="en-US" sz="2000" dirty="0">
                          <a:effectLst/>
                        </a:rPr>
                        <a:t>Transport, Industry and ICT</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296.30</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462.24</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606.53</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963.236</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613.84</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09"/>
                  </a:ext>
                </a:extLst>
              </a:tr>
              <a:tr h="322826">
                <a:tc>
                  <a:txBody>
                    <a:bodyPr/>
                    <a:lstStyle/>
                    <a:p>
                      <a:pPr marL="0" marR="0">
                        <a:lnSpc>
                          <a:spcPct val="107000"/>
                        </a:lnSpc>
                        <a:spcBef>
                          <a:spcPts val="0"/>
                        </a:spcBef>
                        <a:spcAft>
                          <a:spcPts val="0"/>
                        </a:spcAft>
                      </a:pPr>
                      <a:r>
                        <a:rPr lang="en-US" sz="2000" dirty="0">
                          <a:effectLst/>
                        </a:rPr>
                        <a:t>Urban Infrastructure </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170.23</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161.78</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154.32</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184.982</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170.27</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10"/>
                  </a:ext>
                </a:extLst>
              </a:tr>
              <a:tr h="322826">
                <a:tc>
                  <a:txBody>
                    <a:bodyPr/>
                    <a:lstStyle/>
                    <a:p>
                      <a:pPr marL="0" marR="0">
                        <a:lnSpc>
                          <a:spcPct val="107000"/>
                        </a:lnSpc>
                        <a:spcBef>
                          <a:spcPts val="0"/>
                        </a:spcBef>
                        <a:spcAft>
                          <a:spcPts val="0"/>
                        </a:spcAft>
                      </a:pPr>
                      <a:r>
                        <a:rPr lang="en-US" sz="2000" dirty="0">
                          <a:effectLst/>
                        </a:rPr>
                        <a:t>Climate Change</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20.01</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21.34</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23.917</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31.23</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24.80</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11"/>
                  </a:ext>
                </a:extLst>
              </a:tr>
              <a:tr h="322826">
                <a:tc>
                  <a:txBody>
                    <a:bodyPr/>
                    <a:lstStyle/>
                    <a:p>
                      <a:pPr marL="0" marR="0">
                        <a:lnSpc>
                          <a:spcPct val="107000"/>
                        </a:lnSpc>
                        <a:spcBef>
                          <a:spcPts val="0"/>
                        </a:spcBef>
                        <a:spcAft>
                          <a:spcPts val="0"/>
                        </a:spcAft>
                      </a:pPr>
                      <a:r>
                        <a:rPr lang="en-US" sz="2000" dirty="0">
                          <a:effectLst/>
                        </a:rPr>
                        <a:t>Forestry</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20.51</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28.56</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38.019</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56.00</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37.45</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12"/>
                  </a:ext>
                </a:extLst>
              </a:tr>
              <a:tr h="322826">
                <a:tc>
                  <a:txBody>
                    <a:bodyPr/>
                    <a:lstStyle/>
                    <a:p>
                      <a:pPr marL="0" marR="0">
                        <a:lnSpc>
                          <a:spcPct val="107000"/>
                        </a:lnSpc>
                        <a:spcBef>
                          <a:spcPts val="0"/>
                        </a:spcBef>
                        <a:spcAft>
                          <a:spcPts val="0"/>
                        </a:spcAft>
                      </a:pPr>
                      <a:r>
                        <a:rPr lang="en-US" sz="2000" dirty="0">
                          <a:effectLst/>
                        </a:rPr>
                        <a:t>Governance</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50.01</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56.17</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59.502</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64.67</a:t>
                      </a:r>
                      <a:endParaRPr lang="en-US" sz="2000" b="0" kern="1200" dirty="0">
                        <a:solidFill>
                          <a:schemeClr val="dk1"/>
                        </a:solidFill>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kern="1200" dirty="0">
                          <a:effectLst/>
                        </a:rPr>
                        <a:t>58.02</a:t>
                      </a:r>
                      <a:endParaRPr lang="en-US" sz="2000" b="0" kern="1200" dirty="0">
                        <a:solidFill>
                          <a:schemeClr val="dk1"/>
                        </a:solidFill>
                        <a:effectLst/>
                        <a:latin typeface="+mn-lt"/>
                        <a:ea typeface="+mn-ea"/>
                        <a:cs typeface="+mn-cs"/>
                      </a:endParaRPr>
                    </a:p>
                  </a:txBody>
                  <a:tcPr marL="68580" marR="68580" marT="0" marB="0" anchor="b"/>
                </a:tc>
                <a:extLst>
                  <a:ext uri="{0D108BD9-81ED-4DB2-BD59-A6C34878D82A}">
                    <a16:rowId xmlns:a16="http://schemas.microsoft.com/office/drawing/2014/main" val="10013"/>
                  </a:ext>
                </a:extLst>
              </a:tr>
              <a:tr h="322826">
                <a:tc>
                  <a:txBody>
                    <a:bodyPr/>
                    <a:lstStyle/>
                    <a:p>
                      <a:pPr marL="0" marR="0">
                        <a:lnSpc>
                          <a:spcPct val="107000"/>
                        </a:lnSpc>
                        <a:spcBef>
                          <a:spcPts val="0"/>
                        </a:spcBef>
                        <a:spcAft>
                          <a:spcPts val="0"/>
                        </a:spcAft>
                      </a:pPr>
                      <a:r>
                        <a:rPr lang="en-US" sz="2000" dirty="0">
                          <a:effectLst/>
                        </a:rPr>
                        <a:t>Total SDG Investment Need</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b="1" kern="1200" dirty="0">
                          <a:solidFill>
                            <a:srgbClr val="FF0000"/>
                          </a:solidFill>
                          <a:effectLst>
                            <a:outerShdw blurRad="38100" dist="38100" dir="2700000" algn="tl">
                              <a:srgbClr val="000000">
                                <a:alpha val="43137"/>
                              </a:srgbClr>
                            </a:outerShdw>
                          </a:effectLst>
                        </a:rPr>
                        <a:t>1055</a:t>
                      </a:r>
                      <a:endParaRPr lang="en-US" sz="2000" b="1" kern="1200" dirty="0">
                        <a:solidFill>
                          <a:srgbClr val="FF0000"/>
                        </a:solidFill>
                        <a:effectLst>
                          <a:outerShdw blurRad="38100" dist="38100" dir="2700000" algn="tl">
                            <a:srgbClr val="000000">
                              <a:alpha val="43137"/>
                            </a:srgbClr>
                          </a:outerShdw>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b="1" kern="1200" dirty="0">
                          <a:solidFill>
                            <a:srgbClr val="FF0000"/>
                          </a:solidFill>
                          <a:effectLst>
                            <a:outerShdw blurRad="38100" dist="38100" dir="2700000" algn="tl">
                              <a:srgbClr val="000000">
                                <a:alpha val="43137"/>
                              </a:srgbClr>
                            </a:outerShdw>
                          </a:effectLst>
                        </a:rPr>
                        <a:t>1559</a:t>
                      </a:r>
                      <a:endParaRPr lang="en-US" sz="2000" b="1" kern="1200" dirty="0">
                        <a:solidFill>
                          <a:srgbClr val="FF0000"/>
                        </a:solidFill>
                        <a:effectLst>
                          <a:outerShdw blurRad="38100" dist="38100" dir="2700000" algn="tl">
                            <a:srgbClr val="000000">
                              <a:alpha val="43137"/>
                            </a:srgbClr>
                          </a:outerShdw>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b="1" kern="1200" dirty="0">
                          <a:solidFill>
                            <a:srgbClr val="FF0000"/>
                          </a:solidFill>
                          <a:effectLst>
                            <a:outerShdw blurRad="38100" dist="38100" dir="2700000" algn="tl">
                              <a:srgbClr val="000000">
                                <a:alpha val="43137"/>
                              </a:srgbClr>
                            </a:outerShdw>
                          </a:effectLst>
                        </a:rPr>
                        <a:t>2046</a:t>
                      </a:r>
                      <a:endParaRPr lang="en-US" sz="2000" b="1" kern="1200" dirty="0">
                        <a:solidFill>
                          <a:srgbClr val="FF0000"/>
                        </a:solidFill>
                        <a:effectLst>
                          <a:outerShdw blurRad="38100" dist="38100" dir="2700000" algn="tl">
                            <a:srgbClr val="000000">
                              <a:alpha val="43137"/>
                            </a:srgbClr>
                          </a:outerShdw>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b="1" kern="1200" dirty="0">
                          <a:solidFill>
                            <a:srgbClr val="FF0000"/>
                          </a:solidFill>
                          <a:effectLst>
                            <a:outerShdw blurRad="38100" dist="38100" dir="2700000" algn="tl">
                              <a:srgbClr val="000000">
                                <a:alpha val="43137"/>
                              </a:srgbClr>
                            </a:outerShdw>
                          </a:effectLst>
                        </a:rPr>
                        <a:t>3070</a:t>
                      </a:r>
                      <a:endParaRPr lang="en-US" sz="2000" b="1" kern="1200" dirty="0">
                        <a:solidFill>
                          <a:srgbClr val="FF0000"/>
                        </a:solidFill>
                        <a:effectLst>
                          <a:outerShdw blurRad="38100" dist="38100" dir="2700000" algn="tl">
                            <a:srgbClr val="000000">
                              <a:alpha val="43137"/>
                            </a:srgbClr>
                          </a:outerShdw>
                        </a:effectLst>
                        <a:latin typeface="+mn-lt"/>
                        <a:ea typeface="+mn-ea"/>
                        <a:cs typeface="+mn-cs"/>
                      </a:endParaRPr>
                    </a:p>
                  </a:txBody>
                  <a:tcPr marL="68580" marR="68580" marT="0" marB="0" anchor="b"/>
                </a:tc>
                <a:tc>
                  <a:txBody>
                    <a:bodyPr/>
                    <a:lstStyle/>
                    <a:p>
                      <a:pPr marL="0" marR="0" algn="just" defTabSz="914400" rtl="0" eaLnBrk="1" latinLnBrk="0" hangingPunct="1">
                        <a:lnSpc>
                          <a:spcPct val="107000"/>
                        </a:lnSpc>
                        <a:spcBef>
                          <a:spcPts val="0"/>
                        </a:spcBef>
                        <a:spcAft>
                          <a:spcPts val="0"/>
                        </a:spcAft>
                      </a:pPr>
                      <a:r>
                        <a:rPr lang="en-US" sz="2000" b="1" kern="1200" dirty="0">
                          <a:solidFill>
                            <a:srgbClr val="FF0000"/>
                          </a:solidFill>
                          <a:effectLst>
                            <a:outerShdw blurRad="38100" dist="38100" dir="2700000" algn="tl">
                              <a:srgbClr val="000000">
                                <a:alpha val="43137"/>
                              </a:srgbClr>
                            </a:outerShdw>
                          </a:effectLst>
                        </a:rPr>
                        <a:t>2025</a:t>
                      </a:r>
                      <a:endParaRPr lang="en-US" sz="2000" b="1" kern="1200" dirty="0">
                        <a:solidFill>
                          <a:srgbClr val="FF0000"/>
                        </a:solidFill>
                        <a:effectLst>
                          <a:outerShdw blurRad="38100" dist="38100" dir="2700000" algn="tl">
                            <a:srgbClr val="000000">
                              <a:alpha val="43137"/>
                            </a:srgbClr>
                          </a:outerShdw>
                        </a:effectLst>
                        <a:latin typeface="+mn-lt"/>
                        <a:ea typeface="+mn-ea"/>
                        <a:cs typeface="+mn-cs"/>
                      </a:endParaRPr>
                    </a:p>
                  </a:txBody>
                  <a:tcPr marL="68580" marR="68580" marT="0" marB="0" anchor="b"/>
                </a:tc>
                <a:extLst>
                  <a:ext uri="{0D108BD9-81ED-4DB2-BD59-A6C34878D82A}">
                    <a16:rowId xmlns:a16="http://schemas.microsoft.com/office/drawing/2014/main" val="10014"/>
                  </a:ext>
                </a:extLst>
              </a:tr>
              <a:tr h="645652">
                <a:tc>
                  <a:txBody>
                    <a:bodyPr/>
                    <a:lstStyle/>
                    <a:p>
                      <a:pPr marL="0" marR="0">
                        <a:lnSpc>
                          <a:spcPct val="107000"/>
                        </a:lnSpc>
                        <a:spcBef>
                          <a:spcPts val="0"/>
                        </a:spcBef>
                        <a:spcAft>
                          <a:spcPts val="0"/>
                        </a:spcAft>
                      </a:pPr>
                      <a:r>
                        <a:rPr lang="en-US" sz="2000" dirty="0">
                          <a:effectLst/>
                        </a:rPr>
                        <a:t>Total SDG Investment Need as % of GDP</a:t>
                      </a:r>
                      <a:endParaRPr lang="en-US" sz="20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42.07</a:t>
                      </a:r>
                    </a:p>
                    <a:p>
                      <a:pPr marL="0" marR="0" algn="just">
                        <a:lnSpc>
                          <a:spcPct val="107000"/>
                        </a:lnSpc>
                        <a:spcBef>
                          <a:spcPts val="0"/>
                        </a:spcBef>
                        <a:spcAft>
                          <a:spcPts val="0"/>
                        </a:spcAft>
                      </a:pPr>
                      <a:endParaRPr lang="en-US" sz="2000" b="1"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48.96</a:t>
                      </a:r>
                    </a:p>
                    <a:p>
                      <a:pPr marL="0" marR="0" algn="just">
                        <a:lnSpc>
                          <a:spcPct val="107000"/>
                        </a:lnSpc>
                        <a:spcBef>
                          <a:spcPts val="0"/>
                        </a:spcBef>
                        <a:spcAft>
                          <a:spcPts val="0"/>
                        </a:spcAft>
                      </a:pPr>
                      <a:endParaRPr lang="en-US" sz="2000" b="1"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50.87</a:t>
                      </a:r>
                    </a:p>
                    <a:p>
                      <a:pPr marL="0" marR="0" algn="just">
                        <a:lnSpc>
                          <a:spcPct val="107000"/>
                        </a:lnSpc>
                        <a:spcBef>
                          <a:spcPts val="0"/>
                        </a:spcBef>
                        <a:spcAft>
                          <a:spcPts val="0"/>
                        </a:spcAft>
                      </a:pPr>
                      <a:endParaRPr lang="en-US" sz="2000" b="1"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54.04</a:t>
                      </a:r>
                    </a:p>
                    <a:p>
                      <a:pPr marL="0" marR="0" algn="just">
                        <a:lnSpc>
                          <a:spcPct val="107000"/>
                        </a:lnSpc>
                        <a:spcBef>
                          <a:spcPts val="0"/>
                        </a:spcBef>
                        <a:spcAft>
                          <a:spcPts val="0"/>
                        </a:spcAft>
                      </a:pPr>
                      <a:endParaRPr lang="en-US" sz="2000" b="1"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just">
                        <a:lnSpc>
                          <a:spcPct val="107000"/>
                        </a:lnSpc>
                        <a:spcBef>
                          <a:spcPts val="0"/>
                        </a:spcBef>
                        <a:spcAft>
                          <a:spcPts val="0"/>
                        </a:spcAft>
                      </a:pPr>
                      <a:r>
                        <a:rPr lang="en-US" sz="2000" dirty="0">
                          <a:effectLst/>
                        </a:rPr>
                        <a:t>49.20</a:t>
                      </a:r>
                    </a:p>
                    <a:p>
                      <a:pPr marL="0" marR="0" algn="just">
                        <a:lnSpc>
                          <a:spcPct val="107000"/>
                        </a:lnSpc>
                        <a:spcBef>
                          <a:spcPts val="0"/>
                        </a:spcBef>
                        <a:spcAft>
                          <a:spcPts val="0"/>
                        </a:spcAft>
                      </a:pPr>
                      <a:endParaRPr lang="en-US" sz="2000" b="1" dirty="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531450212"/>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Share of Financing (in percentage)</a:t>
            </a:r>
          </a:p>
        </p:txBody>
      </p:sp>
      <p:graphicFrame>
        <p:nvGraphicFramePr>
          <p:cNvPr id="4" name="Chart 3"/>
          <p:cNvGraphicFramePr>
            <a:graphicFrameLocks/>
          </p:cNvGraphicFramePr>
          <p:nvPr>
            <p:extLst>
              <p:ext uri="{D42A27DB-BD31-4B8C-83A1-F6EECF244321}">
                <p14:modId xmlns:p14="http://schemas.microsoft.com/office/powerpoint/2010/main" val="2077242590"/>
              </p:ext>
            </p:extLst>
          </p:nvPr>
        </p:nvGraphicFramePr>
        <p:xfrm>
          <a:off x="228600" y="1428750"/>
          <a:ext cx="11715750" cy="49863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20391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0388" y="311943"/>
            <a:ext cx="10171939" cy="865981"/>
          </a:xfrm>
        </p:spPr>
        <p:txBody>
          <a:bodyPr/>
          <a:lstStyle/>
          <a:p>
            <a:r>
              <a:rPr lang="en-US" dirty="0">
                <a:latin typeface="Times New Roman" panose="02020603050405020304" pitchFamily="18" charset="0"/>
                <a:cs typeface="Times New Roman" panose="02020603050405020304" pitchFamily="18" charset="0"/>
              </a:rPr>
              <a:t>Annual Average Financing Gap (in Billions)</a:t>
            </a:r>
          </a:p>
        </p:txBody>
      </p:sp>
      <p:graphicFrame>
        <p:nvGraphicFramePr>
          <p:cNvPr id="4" name="Chart 3"/>
          <p:cNvGraphicFramePr>
            <a:graphicFrameLocks/>
          </p:cNvGraphicFramePr>
          <p:nvPr>
            <p:extLst>
              <p:ext uri="{D42A27DB-BD31-4B8C-83A1-F6EECF244321}">
                <p14:modId xmlns:p14="http://schemas.microsoft.com/office/powerpoint/2010/main" val="1935048422"/>
              </p:ext>
            </p:extLst>
          </p:nvPr>
        </p:nvGraphicFramePr>
        <p:xfrm>
          <a:off x="328613" y="1357313"/>
          <a:ext cx="11730864" cy="53578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06322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Financing Strategy</a:t>
            </a:r>
          </a:p>
        </p:txBody>
      </p:sp>
      <p:sp>
        <p:nvSpPr>
          <p:cNvPr id="3" name="Content Placeholder 2"/>
          <p:cNvSpPr>
            <a:spLocks noGrp="1"/>
          </p:cNvSpPr>
          <p:nvPr>
            <p:ph idx="1"/>
          </p:nvPr>
        </p:nvSpPr>
        <p:spPr/>
        <p:txBody>
          <a:bodyPr/>
          <a:lstStyle/>
          <a:p>
            <a:r>
              <a:rPr lang="en-US" sz="4000"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rPr>
              <a:t>Internal Resource Mobilization: Progressive tax, broadening tax base, PPP, private sector investment, improvement in resource administration, broadening revenue base, borrowing</a:t>
            </a:r>
          </a:p>
          <a:p>
            <a:r>
              <a:rPr lang="en-US" sz="4000"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rPr>
              <a:t>Shifting resources to productive sector from unproductive one</a:t>
            </a:r>
          </a:p>
          <a:p>
            <a:r>
              <a:rPr lang="en-US" sz="4000"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rPr>
              <a:t>Macroeconomic and sectoral policy reform</a:t>
            </a:r>
          </a:p>
          <a:p>
            <a:r>
              <a:rPr lang="en-US" sz="4000"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rPr>
              <a:t>Space for Official Development Assistance (ODA)</a:t>
            </a:r>
          </a:p>
          <a:p>
            <a:r>
              <a:rPr lang="en-US" sz="4000"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rPr>
              <a:t>Positive environment for Foreign Direct Investment </a:t>
            </a:r>
          </a:p>
          <a:p>
            <a:r>
              <a:rPr lang="en-US" sz="4000"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rPr>
              <a:t>Reorient private and cooperatives investment towards SDGs</a:t>
            </a:r>
            <a:r>
              <a:rPr lang="en-US"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rPr>
              <a:t> </a:t>
            </a:r>
          </a:p>
          <a:p>
            <a:pPr marL="0" indent="0">
              <a:buNone/>
            </a:pPr>
            <a:endParaRPr lang="en-US"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endParaRPr>
          </a:p>
          <a:p>
            <a:endParaRPr lang="en-US"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endParaRPr>
          </a:p>
          <a:p>
            <a:endParaRPr lang="en-US"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endParaRPr>
          </a:p>
          <a:p>
            <a:endParaRPr lang="en-US"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endParaRPr>
          </a:p>
          <a:p>
            <a:endParaRPr lang="en-US" dirty="0"/>
          </a:p>
        </p:txBody>
      </p:sp>
    </p:spTree>
    <p:extLst>
      <p:ext uri="{BB962C8B-B14F-4D97-AF65-F5344CB8AC3E}">
        <p14:creationId xmlns:p14="http://schemas.microsoft.com/office/powerpoint/2010/main" val="3869876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8043" y="432730"/>
            <a:ext cx="8802335" cy="741162"/>
          </a:xfrm>
        </p:spPr>
        <p:txBody>
          <a:bodyPr/>
          <a:lstStyle/>
          <a:p>
            <a:r>
              <a:rPr lang="en-US" dirty="0">
                <a:latin typeface="Times New Roman" panose="02020603050405020304" pitchFamily="18" charset="0"/>
                <a:cs typeface="Times New Roman" panose="02020603050405020304" pitchFamily="18" charset="0"/>
              </a:rPr>
              <a:t>Overview of Presentation </a:t>
            </a:r>
          </a:p>
        </p:txBody>
      </p:sp>
      <p:sp>
        <p:nvSpPr>
          <p:cNvPr id="3" name="Text Placeholder 2"/>
          <p:cNvSpPr>
            <a:spLocks noGrp="1"/>
          </p:cNvSpPr>
          <p:nvPr>
            <p:ph type="body" idx="1"/>
          </p:nvPr>
        </p:nvSpPr>
        <p:spPr>
          <a:xfrm>
            <a:off x="427957" y="1450136"/>
            <a:ext cx="11360800" cy="4555200"/>
          </a:xfrm>
        </p:spPr>
        <p:txBody>
          <a:bodyPr/>
          <a:lstStyle/>
          <a:p>
            <a:pPr marL="895346" indent="-742950">
              <a:lnSpc>
                <a:spcPct val="150000"/>
              </a:lnSpc>
              <a:buFont typeface="Wingdings" pitchFamily="2" charset="2"/>
              <a:buChar char="q"/>
            </a:pP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Overview of MDG's and SDG's</a:t>
            </a:r>
          </a:p>
          <a:p>
            <a:pPr marL="895346" indent="-742950">
              <a:lnSpc>
                <a:spcPct val="150000"/>
              </a:lnSpc>
              <a:buFont typeface="Wingdings" pitchFamily="2" charset="2"/>
              <a:buChar char="q"/>
            </a:pP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Mainstreaming SDGs in Planning and Budgeting System</a:t>
            </a:r>
          </a:p>
          <a:p>
            <a:pPr marL="895346" indent="-742950">
              <a:lnSpc>
                <a:spcPct val="150000"/>
              </a:lnSpc>
              <a:buFont typeface="Wingdings" pitchFamily="2" charset="2"/>
              <a:buChar char="q"/>
            </a:pP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Policy Document Prepared</a:t>
            </a:r>
          </a:p>
          <a:p>
            <a:pPr marL="895346" indent="-742950">
              <a:lnSpc>
                <a:spcPct val="150000"/>
              </a:lnSpc>
              <a:buFont typeface="Wingdings" pitchFamily="2" charset="2"/>
              <a:buChar char="q"/>
            </a:pP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Institutional Mechanism</a:t>
            </a:r>
          </a:p>
          <a:p>
            <a:pPr marL="895346" indent="-742950">
              <a:lnSpc>
                <a:spcPct val="150000"/>
              </a:lnSpc>
              <a:buFont typeface="Wingdings" pitchFamily="2" charset="2"/>
              <a:buChar char="q"/>
            </a:pP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Partnership</a:t>
            </a:r>
          </a:p>
          <a:p>
            <a:pPr marL="895346" indent="-742950">
              <a:lnSpc>
                <a:spcPct val="150000"/>
              </a:lnSpc>
              <a:buFont typeface="Wingdings" pitchFamily="2" charset="2"/>
              <a:buChar char="q"/>
            </a:pP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SDGs Localization</a:t>
            </a:r>
          </a:p>
          <a:p>
            <a:pPr marL="895346" indent="-742950">
              <a:lnSpc>
                <a:spcPct val="150000"/>
              </a:lnSpc>
              <a:buFont typeface="Wingdings" pitchFamily="2" charset="2"/>
              <a:buChar char="q"/>
            </a:pP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Challenges/Way Forward </a:t>
            </a:r>
          </a:p>
          <a:p>
            <a:pPr marL="895346" indent="-742950">
              <a:buNone/>
            </a:pPr>
            <a:endPar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9505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9337" y="346673"/>
            <a:ext cx="10171939" cy="865981"/>
          </a:xfrm>
        </p:spPr>
        <p:txBody>
          <a:bodyPr/>
          <a:lstStyle/>
          <a:p>
            <a:pPr fontAlgn="auto">
              <a:spcAft>
                <a:spcPts val="0"/>
              </a:spcAft>
              <a:defRPr/>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Institutional Mechanism </a:t>
            </a:r>
          </a:p>
        </p:txBody>
      </p:sp>
      <p:grpSp>
        <p:nvGrpSpPr>
          <p:cNvPr id="4" name="Group 36"/>
          <p:cNvGrpSpPr>
            <a:grpSpLocks/>
          </p:cNvGrpSpPr>
          <p:nvPr/>
        </p:nvGrpSpPr>
        <p:grpSpPr bwMode="auto">
          <a:xfrm>
            <a:off x="231426" y="1595319"/>
            <a:ext cx="11396281" cy="4966119"/>
            <a:chOff x="2667000" y="1676400"/>
            <a:chExt cx="7772400" cy="5042616"/>
          </a:xfrm>
        </p:grpSpPr>
        <p:grpSp>
          <p:nvGrpSpPr>
            <p:cNvPr id="5" name="Group 2">
              <a:extLst/>
            </p:cNvPr>
            <p:cNvGrpSpPr/>
            <p:nvPr/>
          </p:nvGrpSpPr>
          <p:grpSpPr>
            <a:xfrm>
              <a:off x="3368870" y="4180612"/>
              <a:ext cx="1524000" cy="1219200"/>
              <a:chOff x="2681405" y="2493501"/>
              <a:chExt cx="1712976" cy="1476884"/>
            </a:xfrm>
            <a:gradFill flip="none" rotWithShape="1">
              <a:gsLst>
                <a:gs pos="2000">
                  <a:schemeClr val="bg1">
                    <a:lumMod val="85000"/>
                  </a:schemeClr>
                </a:gs>
                <a:gs pos="36000">
                  <a:schemeClr val="bg1">
                    <a:lumMod val="95000"/>
                  </a:schemeClr>
                </a:gs>
              </a:gsLst>
              <a:lin ang="0" scaled="1"/>
              <a:tileRect/>
            </a:gradFill>
          </p:grpSpPr>
          <p:sp>
            <p:nvSpPr>
              <p:cNvPr id="32" name="Hexagon 31">
                <a:extLst/>
              </p:cNvPr>
              <p:cNvSpPr/>
              <p:nvPr/>
            </p:nvSpPr>
            <p:spPr>
              <a:xfrm>
                <a:off x="2681405" y="2493501"/>
                <a:ext cx="1712976" cy="1476884"/>
              </a:xfrm>
              <a:prstGeom prst="hexagon">
                <a:avLst>
                  <a:gd name="adj" fmla="val 25000"/>
                  <a:gd name="vf" fmla="val 115470"/>
                </a:avLst>
              </a:prstGeom>
              <a:grpFill/>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33" name="Hexagon 4">
                <a:extLst/>
              </p:cNvPr>
              <p:cNvSpPr/>
              <p:nvPr/>
            </p:nvSpPr>
            <p:spPr>
              <a:xfrm>
                <a:off x="2861266" y="2694601"/>
                <a:ext cx="1181332" cy="1018514"/>
              </a:xfrm>
              <a:prstGeom prst="rect">
                <a:avLst/>
              </a:prstGeom>
              <a:grpFill/>
            </p:spPr>
            <p:style>
              <a:lnRef idx="0">
                <a:scrgbClr r="0" g="0" b="0"/>
              </a:lnRef>
              <a:fillRef idx="0">
                <a:scrgbClr r="0" g="0" b="0"/>
              </a:fillRef>
              <a:effectRef idx="0">
                <a:scrgbClr r="0" g="0" b="0"/>
              </a:effectRef>
              <a:fontRef idx="minor">
                <a:schemeClr val="lt1"/>
              </a:fontRef>
            </p:style>
            <p:txBody>
              <a:bodyPr lIns="0" tIns="37148" rIns="0" bIns="37148" spcCol="1270" anchor="ctr"/>
              <a:lstStyle/>
              <a:p>
                <a:pPr algn="ctr" defTabSz="1300163" fontAlgn="auto">
                  <a:lnSpc>
                    <a:spcPct val="90000"/>
                  </a:lnSpc>
                  <a:spcAft>
                    <a:spcPct val="35000"/>
                  </a:spcAft>
                  <a:defRPr/>
                </a:pPr>
                <a:r>
                  <a:rPr lang="en-US" sz="1400" dirty="0">
                    <a:solidFill>
                      <a:schemeClr val="tx1"/>
                    </a:solidFill>
                    <a:latin typeface="Georgia"/>
                    <a:cs typeface="Georgia"/>
                  </a:rPr>
                  <a:t>Economic Development</a:t>
                </a:r>
              </a:p>
            </p:txBody>
          </p:sp>
        </p:grpSp>
        <p:grpSp>
          <p:nvGrpSpPr>
            <p:cNvPr id="6" name="Group 5">
              <a:extLst/>
            </p:cNvPr>
            <p:cNvGrpSpPr/>
            <p:nvPr/>
          </p:nvGrpSpPr>
          <p:grpSpPr>
            <a:xfrm>
              <a:off x="7467600" y="5486400"/>
              <a:ext cx="1524000" cy="1219200"/>
              <a:chOff x="1464259" y="2506085"/>
              <a:chExt cx="1712976" cy="1476884"/>
            </a:xfrm>
            <a:gradFill flip="none" rotWithShape="1">
              <a:gsLst>
                <a:gs pos="2000">
                  <a:schemeClr val="bg1">
                    <a:lumMod val="85000"/>
                  </a:schemeClr>
                </a:gs>
                <a:gs pos="36000">
                  <a:schemeClr val="bg1">
                    <a:lumMod val="95000"/>
                  </a:schemeClr>
                </a:gs>
              </a:gsLst>
              <a:lin ang="0" scaled="1"/>
              <a:tileRect/>
            </a:gradFill>
          </p:grpSpPr>
          <p:sp>
            <p:nvSpPr>
              <p:cNvPr id="30" name="Hexagon 29">
                <a:extLst/>
              </p:cNvPr>
              <p:cNvSpPr/>
              <p:nvPr/>
            </p:nvSpPr>
            <p:spPr>
              <a:xfrm>
                <a:off x="1464259" y="2506085"/>
                <a:ext cx="1712976" cy="1476884"/>
              </a:xfrm>
              <a:prstGeom prst="hexagon">
                <a:avLst>
                  <a:gd name="adj" fmla="val 25000"/>
                  <a:gd name="vf" fmla="val 115470"/>
                </a:avLst>
              </a:prstGeom>
              <a:grpFill/>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31" name="Hexagon 4">
                <a:extLst/>
              </p:cNvPr>
              <p:cNvSpPr/>
              <p:nvPr/>
            </p:nvSpPr>
            <p:spPr>
              <a:xfrm>
                <a:off x="1730081" y="2735270"/>
                <a:ext cx="1181332" cy="1018514"/>
              </a:xfrm>
              <a:prstGeom prst="rect">
                <a:avLst/>
              </a:prstGeom>
              <a:grpFill/>
            </p:spPr>
            <p:style>
              <a:lnRef idx="0">
                <a:scrgbClr r="0" g="0" b="0"/>
              </a:lnRef>
              <a:fillRef idx="0">
                <a:scrgbClr r="0" g="0" b="0"/>
              </a:fillRef>
              <a:effectRef idx="0">
                <a:scrgbClr r="0" g="0" b="0"/>
              </a:effectRef>
              <a:fontRef idx="minor">
                <a:schemeClr val="lt1"/>
              </a:fontRef>
            </p:style>
            <p:txBody>
              <a:bodyPr lIns="0" tIns="37148" rIns="0" bIns="37148" spcCol="1270" anchor="ctr"/>
              <a:lstStyle/>
              <a:p>
                <a:pPr algn="ctr" defTabSz="1300163" fontAlgn="auto">
                  <a:lnSpc>
                    <a:spcPct val="90000"/>
                  </a:lnSpc>
                  <a:spcAft>
                    <a:spcPct val="35000"/>
                  </a:spcAft>
                  <a:defRPr/>
                </a:pPr>
                <a:endParaRPr lang="en-US" sz="1400" dirty="0">
                  <a:solidFill>
                    <a:schemeClr val="tx1"/>
                  </a:solidFill>
                  <a:latin typeface="Georgia"/>
                  <a:cs typeface="Georgia"/>
                </a:endParaRPr>
              </a:p>
            </p:txBody>
          </p:sp>
        </p:grpSp>
        <p:grpSp>
          <p:nvGrpSpPr>
            <p:cNvPr id="7" name="Group 11">
              <a:extLst/>
            </p:cNvPr>
            <p:cNvGrpSpPr/>
            <p:nvPr/>
          </p:nvGrpSpPr>
          <p:grpSpPr>
            <a:xfrm>
              <a:off x="4876800" y="4191000"/>
              <a:ext cx="1524000" cy="1219200"/>
              <a:chOff x="1464259" y="2506085"/>
              <a:chExt cx="1712976" cy="1476884"/>
            </a:xfrm>
            <a:gradFill flip="none" rotWithShape="1">
              <a:gsLst>
                <a:gs pos="2000">
                  <a:schemeClr val="bg1">
                    <a:lumMod val="85000"/>
                  </a:schemeClr>
                </a:gs>
                <a:gs pos="36000">
                  <a:schemeClr val="bg1">
                    <a:lumMod val="95000"/>
                  </a:schemeClr>
                </a:gs>
              </a:gsLst>
              <a:lin ang="0" scaled="1"/>
              <a:tileRect/>
            </a:gradFill>
          </p:grpSpPr>
          <p:sp>
            <p:nvSpPr>
              <p:cNvPr id="28" name="Hexagon 27">
                <a:extLst/>
              </p:cNvPr>
              <p:cNvSpPr/>
              <p:nvPr/>
            </p:nvSpPr>
            <p:spPr>
              <a:xfrm>
                <a:off x="1464259" y="2506085"/>
                <a:ext cx="1712976" cy="1476884"/>
              </a:xfrm>
              <a:prstGeom prst="hexagon">
                <a:avLst>
                  <a:gd name="adj" fmla="val 25000"/>
                  <a:gd name="vf" fmla="val 115470"/>
                </a:avLst>
              </a:prstGeom>
              <a:grpFill/>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9" name="Hexagon 4">
                <a:extLst/>
              </p:cNvPr>
              <p:cNvSpPr/>
              <p:nvPr/>
            </p:nvSpPr>
            <p:spPr>
              <a:xfrm>
                <a:off x="1730081" y="2735270"/>
                <a:ext cx="1181332" cy="1018514"/>
              </a:xfrm>
              <a:prstGeom prst="rect">
                <a:avLst/>
              </a:prstGeom>
              <a:grpFill/>
            </p:spPr>
            <p:style>
              <a:lnRef idx="0">
                <a:scrgbClr r="0" g="0" b="0"/>
              </a:lnRef>
              <a:fillRef idx="0">
                <a:scrgbClr r="0" g="0" b="0"/>
              </a:fillRef>
              <a:effectRef idx="0">
                <a:scrgbClr r="0" g="0" b="0"/>
              </a:effectRef>
              <a:fontRef idx="minor">
                <a:schemeClr val="lt1"/>
              </a:fontRef>
            </p:style>
            <p:txBody>
              <a:bodyPr lIns="0" tIns="37148" rIns="0" bIns="37148" spcCol="1270" anchor="ctr"/>
              <a:lstStyle/>
              <a:p>
                <a:pPr algn="ctr" defTabSz="1300163" fontAlgn="auto">
                  <a:lnSpc>
                    <a:spcPct val="90000"/>
                  </a:lnSpc>
                  <a:spcAft>
                    <a:spcPct val="35000"/>
                  </a:spcAft>
                  <a:defRPr/>
                </a:pPr>
                <a:r>
                  <a:rPr lang="en-US" sz="1400" dirty="0">
                    <a:solidFill>
                      <a:schemeClr val="tx1"/>
                    </a:solidFill>
                    <a:latin typeface="Georgia"/>
                    <a:cs typeface="Georgia"/>
                  </a:rPr>
                  <a:t>Social</a:t>
                </a:r>
              </a:p>
              <a:p>
                <a:pPr algn="ctr" defTabSz="1300163" fontAlgn="auto">
                  <a:lnSpc>
                    <a:spcPct val="90000"/>
                  </a:lnSpc>
                  <a:spcAft>
                    <a:spcPct val="35000"/>
                  </a:spcAft>
                  <a:defRPr/>
                </a:pPr>
                <a:r>
                  <a:rPr lang="en-US" sz="1400" dirty="0">
                    <a:solidFill>
                      <a:schemeClr val="tx1"/>
                    </a:solidFill>
                    <a:latin typeface="Georgia"/>
                    <a:cs typeface="Georgia"/>
                  </a:rPr>
                  <a:t>Development</a:t>
                </a:r>
              </a:p>
            </p:txBody>
          </p:sp>
        </p:grpSp>
        <p:grpSp>
          <p:nvGrpSpPr>
            <p:cNvPr id="8" name="Group 14">
              <a:extLst/>
            </p:cNvPr>
            <p:cNvGrpSpPr/>
            <p:nvPr/>
          </p:nvGrpSpPr>
          <p:grpSpPr>
            <a:xfrm>
              <a:off x="3352800" y="5499816"/>
              <a:ext cx="1524000" cy="1219200"/>
              <a:chOff x="2663342" y="2522336"/>
              <a:chExt cx="1712976" cy="1476884"/>
            </a:xfrm>
            <a:gradFill flip="none" rotWithShape="1">
              <a:gsLst>
                <a:gs pos="2000">
                  <a:schemeClr val="bg1">
                    <a:lumMod val="85000"/>
                  </a:schemeClr>
                </a:gs>
                <a:gs pos="36000">
                  <a:schemeClr val="bg1">
                    <a:lumMod val="95000"/>
                  </a:schemeClr>
                </a:gs>
              </a:gsLst>
              <a:lin ang="0" scaled="1"/>
              <a:tileRect/>
            </a:gradFill>
          </p:grpSpPr>
          <p:sp>
            <p:nvSpPr>
              <p:cNvPr id="26" name="Hexagon 25">
                <a:extLst/>
              </p:cNvPr>
              <p:cNvSpPr/>
              <p:nvPr/>
            </p:nvSpPr>
            <p:spPr>
              <a:xfrm>
                <a:off x="2663342" y="2522336"/>
                <a:ext cx="1712976" cy="1476884"/>
              </a:xfrm>
              <a:prstGeom prst="hexagon">
                <a:avLst>
                  <a:gd name="adj" fmla="val 25000"/>
                  <a:gd name="vf" fmla="val 115470"/>
                </a:avLst>
              </a:prstGeom>
              <a:grpFill/>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7" name="Hexagon 4">
                <a:extLst/>
              </p:cNvPr>
              <p:cNvSpPr/>
              <p:nvPr/>
            </p:nvSpPr>
            <p:spPr>
              <a:xfrm>
                <a:off x="2887011" y="2784028"/>
                <a:ext cx="1181332" cy="1018514"/>
              </a:xfrm>
              <a:prstGeom prst="rect">
                <a:avLst/>
              </a:prstGeom>
              <a:grpFill/>
            </p:spPr>
            <p:style>
              <a:lnRef idx="0">
                <a:scrgbClr r="0" g="0" b="0"/>
              </a:lnRef>
              <a:fillRef idx="0">
                <a:scrgbClr r="0" g="0" b="0"/>
              </a:fillRef>
              <a:effectRef idx="0">
                <a:scrgbClr r="0" g="0" b="0"/>
              </a:effectRef>
              <a:fontRef idx="minor">
                <a:schemeClr val="lt1"/>
              </a:fontRef>
            </p:style>
            <p:txBody>
              <a:bodyPr lIns="0" tIns="37148" rIns="0" bIns="37148" spcCol="1270" anchor="ctr"/>
              <a:lstStyle/>
              <a:p>
                <a:pPr algn="ctr" defTabSz="1300163" fontAlgn="auto">
                  <a:lnSpc>
                    <a:spcPct val="90000"/>
                  </a:lnSpc>
                  <a:spcAft>
                    <a:spcPct val="35000"/>
                  </a:spcAft>
                  <a:defRPr/>
                </a:pPr>
                <a:r>
                  <a:rPr lang="en-US" sz="1400" dirty="0">
                    <a:solidFill>
                      <a:schemeClr val="tx1"/>
                    </a:solidFill>
                    <a:latin typeface="Georgia"/>
                    <a:cs typeface="Georgia"/>
                  </a:rPr>
                  <a:t>Sustainable Production and Gender</a:t>
                </a:r>
              </a:p>
              <a:p>
                <a:pPr algn="ctr" defTabSz="1300163" fontAlgn="auto">
                  <a:lnSpc>
                    <a:spcPct val="90000"/>
                  </a:lnSpc>
                  <a:spcAft>
                    <a:spcPct val="35000"/>
                  </a:spcAft>
                  <a:defRPr/>
                </a:pPr>
                <a:r>
                  <a:rPr lang="en-US" sz="1400" dirty="0">
                    <a:solidFill>
                      <a:schemeClr val="tx1"/>
                    </a:solidFill>
                    <a:latin typeface="Georgia"/>
                    <a:cs typeface="Georgia"/>
                  </a:rPr>
                  <a:t>Mainstreaming</a:t>
                </a:r>
              </a:p>
            </p:txBody>
          </p:sp>
        </p:grpSp>
        <p:grpSp>
          <p:nvGrpSpPr>
            <p:cNvPr id="9" name="Group 17">
              <a:extLst/>
            </p:cNvPr>
            <p:cNvGrpSpPr/>
            <p:nvPr/>
          </p:nvGrpSpPr>
          <p:grpSpPr>
            <a:xfrm>
              <a:off x="4876800" y="5486400"/>
              <a:ext cx="1524000" cy="1219200"/>
              <a:chOff x="1464259" y="2506085"/>
              <a:chExt cx="1712976" cy="1476884"/>
            </a:xfrm>
            <a:gradFill flip="none" rotWithShape="1">
              <a:gsLst>
                <a:gs pos="2000">
                  <a:schemeClr val="bg1">
                    <a:lumMod val="85000"/>
                  </a:schemeClr>
                </a:gs>
                <a:gs pos="36000">
                  <a:schemeClr val="bg1">
                    <a:lumMod val="95000"/>
                  </a:schemeClr>
                </a:gs>
              </a:gsLst>
              <a:lin ang="0" scaled="1"/>
              <a:tileRect/>
            </a:gradFill>
          </p:grpSpPr>
          <p:sp>
            <p:nvSpPr>
              <p:cNvPr id="24" name="Hexagon 23">
                <a:extLst/>
              </p:cNvPr>
              <p:cNvSpPr/>
              <p:nvPr/>
            </p:nvSpPr>
            <p:spPr>
              <a:xfrm>
                <a:off x="1464259" y="2506085"/>
                <a:ext cx="1712976" cy="1476884"/>
              </a:xfrm>
              <a:prstGeom prst="hexagon">
                <a:avLst>
                  <a:gd name="adj" fmla="val 25000"/>
                  <a:gd name="vf" fmla="val 115470"/>
                </a:avLst>
              </a:prstGeom>
              <a:grpFill/>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5" name="Hexagon 4">
                <a:extLst/>
              </p:cNvPr>
              <p:cNvSpPr/>
              <p:nvPr/>
            </p:nvSpPr>
            <p:spPr>
              <a:xfrm>
                <a:off x="1730081" y="2735270"/>
                <a:ext cx="1181332" cy="1018514"/>
              </a:xfrm>
              <a:prstGeom prst="rect">
                <a:avLst/>
              </a:prstGeom>
              <a:grpFill/>
            </p:spPr>
            <p:style>
              <a:lnRef idx="0">
                <a:scrgbClr r="0" g="0" b="0"/>
              </a:lnRef>
              <a:fillRef idx="0">
                <a:scrgbClr r="0" g="0" b="0"/>
              </a:fillRef>
              <a:effectRef idx="0">
                <a:scrgbClr r="0" g="0" b="0"/>
              </a:effectRef>
              <a:fontRef idx="minor">
                <a:schemeClr val="lt1"/>
              </a:fontRef>
            </p:style>
            <p:txBody>
              <a:bodyPr lIns="0" tIns="37148" rIns="0" bIns="37148" spcCol="1270" anchor="ctr"/>
              <a:lstStyle/>
              <a:p>
                <a:pPr algn="ctr" defTabSz="1300163" fontAlgn="auto">
                  <a:lnSpc>
                    <a:spcPct val="90000"/>
                  </a:lnSpc>
                  <a:spcAft>
                    <a:spcPct val="35000"/>
                  </a:spcAft>
                  <a:defRPr/>
                </a:pPr>
                <a:r>
                  <a:rPr lang="en-US" sz="1400" dirty="0">
                    <a:solidFill>
                      <a:schemeClr val="tx1"/>
                    </a:solidFill>
                    <a:latin typeface="Georgia"/>
                    <a:cs typeface="Georgia"/>
                  </a:rPr>
                  <a:t>Agriculture, Development and  Drinking Water</a:t>
                </a:r>
              </a:p>
            </p:txBody>
          </p:sp>
        </p:grpSp>
        <p:sp>
          <p:nvSpPr>
            <p:cNvPr id="10" name="Hexagon 9">
              <a:extLst/>
            </p:cNvPr>
            <p:cNvSpPr/>
            <p:nvPr/>
          </p:nvSpPr>
          <p:spPr>
            <a:xfrm>
              <a:off x="8763000" y="4800600"/>
              <a:ext cx="1676400" cy="1371599"/>
            </a:xfrm>
            <a:prstGeom prst="hexagon">
              <a:avLst>
                <a:gd name="adj" fmla="val 25000"/>
                <a:gd name="vf" fmla="val 115470"/>
              </a:avLst>
            </a:prstGeom>
            <a:gradFill flip="none" rotWithShape="1">
              <a:gsLst>
                <a:gs pos="2000">
                  <a:schemeClr val="bg1">
                    <a:lumMod val="85000"/>
                  </a:schemeClr>
                </a:gs>
                <a:gs pos="36000">
                  <a:schemeClr val="bg1">
                    <a:lumMod val="95000"/>
                  </a:schemeClr>
                </a:gs>
              </a:gsLst>
              <a:lin ang="0" scaled="1"/>
              <a:tileRect/>
            </a:gradFill>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grpSp>
          <p:nvGrpSpPr>
            <p:cNvPr id="11" name="Group 23">
              <a:extLst/>
            </p:cNvPr>
            <p:cNvGrpSpPr/>
            <p:nvPr/>
          </p:nvGrpSpPr>
          <p:grpSpPr>
            <a:xfrm>
              <a:off x="6172200" y="4876800"/>
              <a:ext cx="1524000" cy="1219200"/>
              <a:chOff x="1464259" y="2506085"/>
              <a:chExt cx="1712976" cy="1476884"/>
            </a:xfrm>
            <a:gradFill flip="none" rotWithShape="1">
              <a:gsLst>
                <a:gs pos="2000">
                  <a:schemeClr val="bg1">
                    <a:lumMod val="85000"/>
                  </a:schemeClr>
                </a:gs>
                <a:gs pos="36000">
                  <a:schemeClr val="bg1">
                    <a:lumMod val="95000"/>
                  </a:schemeClr>
                </a:gs>
              </a:gsLst>
              <a:lin ang="0" scaled="1"/>
              <a:tileRect/>
            </a:gradFill>
          </p:grpSpPr>
          <p:sp>
            <p:nvSpPr>
              <p:cNvPr id="22" name="Hexagon 21">
                <a:extLst/>
              </p:cNvPr>
              <p:cNvSpPr/>
              <p:nvPr/>
            </p:nvSpPr>
            <p:spPr>
              <a:xfrm>
                <a:off x="1464259" y="2506085"/>
                <a:ext cx="1712976" cy="1476884"/>
              </a:xfrm>
              <a:prstGeom prst="hexagon">
                <a:avLst>
                  <a:gd name="adj" fmla="val 25000"/>
                  <a:gd name="vf" fmla="val 115470"/>
                </a:avLst>
              </a:prstGeom>
              <a:grpFill/>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3" name="Hexagon 4">
                <a:extLst/>
              </p:cNvPr>
              <p:cNvSpPr/>
              <p:nvPr/>
            </p:nvSpPr>
            <p:spPr>
              <a:xfrm>
                <a:off x="1730081" y="2735269"/>
                <a:ext cx="1181332" cy="1018514"/>
              </a:xfrm>
              <a:prstGeom prst="rect">
                <a:avLst/>
              </a:prstGeom>
              <a:grpFill/>
            </p:spPr>
            <p:style>
              <a:lnRef idx="0">
                <a:scrgbClr r="0" g="0" b="0"/>
              </a:lnRef>
              <a:fillRef idx="0">
                <a:scrgbClr r="0" g="0" b="0"/>
              </a:fillRef>
              <a:effectRef idx="0">
                <a:scrgbClr r="0" g="0" b="0"/>
              </a:effectRef>
              <a:fontRef idx="minor">
                <a:schemeClr val="lt1"/>
              </a:fontRef>
            </p:style>
            <p:txBody>
              <a:bodyPr lIns="0" tIns="37148" rIns="0" bIns="37148" spcCol="1270" anchor="ctr"/>
              <a:lstStyle/>
              <a:p>
                <a:pPr algn="ctr" defTabSz="1300163" fontAlgn="auto">
                  <a:lnSpc>
                    <a:spcPct val="90000"/>
                  </a:lnSpc>
                  <a:spcAft>
                    <a:spcPct val="35000"/>
                  </a:spcAft>
                  <a:defRPr/>
                </a:pPr>
                <a:r>
                  <a:rPr lang="en-US" sz="1400" dirty="0">
                    <a:solidFill>
                      <a:schemeClr val="tx1"/>
                    </a:solidFill>
                    <a:latin typeface="Georgia"/>
                    <a:cs typeface="Georgia"/>
                  </a:rPr>
                  <a:t>Coordination</a:t>
                </a:r>
              </a:p>
              <a:p>
                <a:pPr algn="ctr" defTabSz="1300163" fontAlgn="auto">
                  <a:lnSpc>
                    <a:spcPct val="90000"/>
                  </a:lnSpc>
                  <a:spcAft>
                    <a:spcPct val="35000"/>
                  </a:spcAft>
                  <a:defRPr/>
                </a:pPr>
                <a:endParaRPr lang="en-US" sz="1400" dirty="0">
                  <a:solidFill>
                    <a:schemeClr val="tx1"/>
                  </a:solidFill>
                  <a:latin typeface="Georgia"/>
                  <a:cs typeface="Georgia"/>
                </a:endParaRPr>
              </a:p>
            </p:txBody>
          </p:sp>
        </p:grpSp>
        <p:grpSp>
          <p:nvGrpSpPr>
            <p:cNvPr id="12" name="Group 26">
              <a:extLst/>
            </p:cNvPr>
            <p:cNvGrpSpPr/>
            <p:nvPr/>
          </p:nvGrpSpPr>
          <p:grpSpPr>
            <a:xfrm>
              <a:off x="7467600" y="4191000"/>
              <a:ext cx="1524000" cy="1219200"/>
              <a:chOff x="1464259" y="2506085"/>
              <a:chExt cx="1712976" cy="1476884"/>
            </a:xfrm>
            <a:gradFill flip="none" rotWithShape="1">
              <a:gsLst>
                <a:gs pos="2000">
                  <a:schemeClr val="bg1">
                    <a:lumMod val="85000"/>
                  </a:schemeClr>
                </a:gs>
                <a:gs pos="36000">
                  <a:schemeClr val="bg1">
                    <a:lumMod val="95000"/>
                  </a:schemeClr>
                </a:gs>
              </a:gsLst>
              <a:lin ang="0" scaled="1"/>
              <a:tileRect/>
            </a:gradFill>
          </p:grpSpPr>
          <p:sp>
            <p:nvSpPr>
              <p:cNvPr id="20" name="Hexagon 19">
                <a:extLst/>
              </p:cNvPr>
              <p:cNvSpPr/>
              <p:nvPr/>
            </p:nvSpPr>
            <p:spPr>
              <a:xfrm>
                <a:off x="1464259" y="2506085"/>
                <a:ext cx="1712976" cy="1476884"/>
              </a:xfrm>
              <a:prstGeom prst="hexagon">
                <a:avLst>
                  <a:gd name="adj" fmla="val 25000"/>
                  <a:gd name="vf" fmla="val 115470"/>
                </a:avLst>
              </a:prstGeom>
              <a:grpFill/>
            </p:spPr>
            <p:style>
              <a:lnRef idx="1">
                <a:schemeClr val="accen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21" name="Hexagon 4">
                <a:extLst/>
              </p:cNvPr>
              <p:cNvSpPr/>
              <p:nvPr/>
            </p:nvSpPr>
            <p:spPr>
              <a:xfrm>
                <a:off x="1730081" y="2735270"/>
                <a:ext cx="1181332" cy="1018514"/>
              </a:xfrm>
              <a:prstGeom prst="rect">
                <a:avLst/>
              </a:prstGeom>
              <a:grpFill/>
            </p:spPr>
            <p:style>
              <a:lnRef idx="0">
                <a:scrgbClr r="0" g="0" b="0"/>
              </a:lnRef>
              <a:fillRef idx="0">
                <a:scrgbClr r="0" g="0" b="0"/>
              </a:fillRef>
              <a:effectRef idx="0">
                <a:scrgbClr r="0" g="0" b="0"/>
              </a:effectRef>
              <a:fontRef idx="minor">
                <a:schemeClr val="lt1"/>
              </a:fontRef>
            </p:style>
            <p:txBody>
              <a:bodyPr lIns="0" tIns="37148" rIns="0" bIns="37148" spcCol="1270" anchor="ctr"/>
              <a:lstStyle/>
              <a:p>
                <a:pPr algn="ctr" defTabSz="1300163" fontAlgn="auto">
                  <a:lnSpc>
                    <a:spcPct val="90000"/>
                  </a:lnSpc>
                  <a:spcAft>
                    <a:spcPct val="35000"/>
                  </a:spcAft>
                  <a:defRPr/>
                </a:pPr>
                <a:r>
                  <a:rPr lang="en-US" sz="1400" dirty="0">
                    <a:solidFill>
                      <a:schemeClr val="tx1"/>
                    </a:solidFill>
                    <a:latin typeface="Georgia"/>
                    <a:cs typeface="Georgia"/>
                  </a:rPr>
                  <a:t>Energy Development and Climate Change</a:t>
                </a:r>
              </a:p>
            </p:txBody>
          </p:sp>
        </p:grpSp>
        <p:grpSp>
          <p:nvGrpSpPr>
            <p:cNvPr id="13" name="Group 29"/>
            <p:cNvGrpSpPr>
              <a:grpSpLocks/>
            </p:cNvGrpSpPr>
            <p:nvPr/>
          </p:nvGrpSpPr>
          <p:grpSpPr bwMode="auto">
            <a:xfrm>
              <a:off x="2667000" y="1676400"/>
              <a:ext cx="3276600" cy="1752600"/>
              <a:chOff x="1565225" y="892"/>
              <a:chExt cx="2283023" cy="1369814"/>
            </a:xfrm>
          </p:grpSpPr>
          <p:sp>
            <p:nvSpPr>
              <p:cNvPr id="18" name="Rectangle 17">
                <a:extLst/>
              </p:cNvPr>
              <p:cNvSpPr/>
              <p:nvPr/>
            </p:nvSpPr>
            <p:spPr>
              <a:xfrm>
                <a:off x="1565143" y="1421"/>
                <a:ext cx="2283862" cy="1368623"/>
              </a:xfrm>
              <a:prstGeom prst="rect">
                <a:avLst/>
              </a:prstGeom>
              <a:gradFill flip="none" rotWithShape="1">
                <a:gsLst>
                  <a:gs pos="0">
                    <a:schemeClr val="bg1">
                      <a:lumMod val="85000"/>
                    </a:schemeClr>
                  </a:gs>
                  <a:gs pos="100000">
                    <a:schemeClr val="bg1"/>
                  </a:gs>
                  <a:gs pos="50000">
                    <a:schemeClr val="bg1">
                      <a:lumMod val="85000"/>
                    </a:schemeClr>
                  </a:gs>
                </a:gsLst>
                <a:lin ang="0" scaled="1"/>
                <a:tileRect/>
              </a:gradFill>
              <a:ln>
                <a:solidFill>
                  <a:schemeClr val="tx2">
                    <a:lumMod val="60000"/>
                    <a:lumOff val="40000"/>
                  </a:schemeClr>
                </a:solidFill>
              </a:ln>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9" name="Rectangle 18">
                <a:extLst/>
              </p:cNvPr>
              <p:cNvSpPr/>
              <p:nvPr/>
            </p:nvSpPr>
            <p:spPr>
              <a:xfrm>
                <a:off x="1565143" y="1421"/>
                <a:ext cx="2283862" cy="1368623"/>
              </a:xfrm>
              <a:prstGeom prst="rect">
                <a:avLst/>
              </a:prstGeom>
              <a:ln>
                <a:solidFill>
                  <a:schemeClr val="tx2">
                    <a:lumMod val="60000"/>
                    <a:lumOff val="40000"/>
                  </a:schemeClr>
                </a:solidFill>
              </a:ln>
            </p:spPr>
            <p:style>
              <a:lnRef idx="0">
                <a:scrgbClr r="0" g="0" b="0"/>
              </a:lnRef>
              <a:fillRef idx="0">
                <a:scrgbClr r="0" g="0" b="0"/>
              </a:fillRef>
              <a:effectRef idx="0">
                <a:scrgbClr r="0" g="0" b="0"/>
              </a:effectRef>
              <a:fontRef idx="minor">
                <a:schemeClr val="lt1"/>
              </a:fontRef>
            </p:style>
            <p:txBody>
              <a:bodyPr lIns="60008" tIns="60008" rIns="60008" bIns="60008" spcCol="1270" anchor="ctr"/>
              <a:lstStyle/>
              <a:p>
                <a:pPr algn="ctr" defTabSz="700088" fontAlgn="auto">
                  <a:lnSpc>
                    <a:spcPct val="90000"/>
                  </a:lnSpc>
                  <a:spcAft>
                    <a:spcPct val="35000"/>
                  </a:spcAft>
                  <a:defRPr/>
                </a:pPr>
                <a:r>
                  <a:rPr lang="en-US" sz="2000" b="1" dirty="0">
                    <a:solidFill>
                      <a:srgbClr val="000000"/>
                    </a:solidFill>
                    <a:latin typeface="Georgia"/>
                    <a:cs typeface="Georgia"/>
                  </a:rPr>
                  <a:t>National Steering Committee</a:t>
                </a:r>
              </a:p>
            </p:txBody>
          </p:sp>
        </p:grpSp>
        <p:grpSp>
          <p:nvGrpSpPr>
            <p:cNvPr id="14" name="Group 32"/>
            <p:cNvGrpSpPr>
              <a:grpSpLocks/>
            </p:cNvGrpSpPr>
            <p:nvPr/>
          </p:nvGrpSpPr>
          <p:grpSpPr bwMode="auto">
            <a:xfrm>
              <a:off x="6705600" y="1676400"/>
              <a:ext cx="3124200" cy="1752600"/>
              <a:chOff x="4076551" y="892"/>
              <a:chExt cx="2283023" cy="1369814"/>
            </a:xfrm>
          </p:grpSpPr>
          <p:sp>
            <p:nvSpPr>
              <p:cNvPr id="16" name="Rectangle 15">
                <a:extLst/>
              </p:cNvPr>
              <p:cNvSpPr/>
              <p:nvPr/>
            </p:nvSpPr>
            <p:spPr>
              <a:xfrm>
                <a:off x="4076697" y="1421"/>
                <a:ext cx="2282121" cy="1368623"/>
              </a:xfrm>
              <a:prstGeom prst="rect">
                <a:avLst/>
              </a:prstGeom>
              <a:ln>
                <a:solidFill>
                  <a:schemeClr val="tx2">
                    <a:lumMod val="60000"/>
                    <a:lumOff val="40000"/>
                  </a:schemeClr>
                </a:solidFill>
              </a:ln>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7" name="Rectangle 16">
                <a:extLst/>
              </p:cNvPr>
              <p:cNvSpPr/>
              <p:nvPr/>
            </p:nvSpPr>
            <p:spPr>
              <a:xfrm>
                <a:off x="4076697" y="1421"/>
                <a:ext cx="2282121" cy="1368623"/>
              </a:xfrm>
              <a:prstGeom prst="rect">
                <a:avLst/>
              </a:prstGeom>
              <a:gradFill flip="none" rotWithShape="1">
                <a:gsLst>
                  <a:gs pos="0">
                    <a:schemeClr val="bg1">
                      <a:lumMod val="95000"/>
                    </a:schemeClr>
                  </a:gs>
                  <a:gs pos="100000">
                    <a:schemeClr val="bg1"/>
                  </a:gs>
                  <a:gs pos="50000">
                    <a:schemeClr val="bg1">
                      <a:lumMod val="85000"/>
                    </a:schemeClr>
                  </a:gs>
                </a:gsLst>
                <a:lin ang="0" scaled="1"/>
                <a:tileRect/>
              </a:gradFill>
              <a:ln>
                <a:solidFill>
                  <a:schemeClr val="tx2">
                    <a:lumMod val="60000"/>
                    <a:lumOff val="40000"/>
                  </a:schemeClr>
                </a:solidFill>
              </a:ln>
            </p:spPr>
            <p:style>
              <a:lnRef idx="0">
                <a:scrgbClr r="0" g="0" b="0"/>
              </a:lnRef>
              <a:fillRef idx="0">
                <a:scrgbClr r="0" g="0" b="0"/>
              </a:fillRef>
              <a:effectRef idx="0">
                <a:scrgbClr r="0" g="0" b="0"/>
              </a:effectRef>
              <a:fontRef idx="minor">
                <a:schemeClr val="lt1"/>
              </a:fontRef>
            </p:style>
            <p:txBody>
              <a:bodyPr lIns="60008" tIns="60008" rIns="60008" bIns="60008" spcCol="1270" anchor="ctr"/>
              <a:lstStyle/>
              <a:p>
                <a:pPr algn="ctr" defTabSz="700088" fontAlgn="auto">
                  <a:lnSpc>
                    <a:spcPct val="90000"/>
                  </a:lnSpc>
                  <a:spcAft>
                    <a:spcPct val="35000"/>
                  </a:spcAft>
                  <a:defRPr/>
                </a:pPr>
                <a:r>
                  <a:rPr lang="en-US" sz="2000" b="1" dirty="0">
                    <a:solidFill>
                      <a:srgbClr val="000000"/>
                    </a:solidFill>
                    <a:latin typeface="Georgia"/>
                    <a:cs typeface="Georgia"/>
                  </a:rPr>
                  <a:t>Implementation Coordination &amp; Monitoring Committee</a:t>
                </a:r>
              </a:p>
            </p:txBody>
          </p:sp>
        </p:grpSp>
        <p:sp>
          <p:nvSpPr>
            <p:cNvPr id="15" name="TextBox 35"/>
            <p:cNvSpPr txBox="1">
              <a:spLocks noChangeArrowheads="1"/>
            </p:cNvSpPr>
            <p:nvPr/>
          </p:nvSpPr>
          <p:spPr bwMode="auto">
            <a:xfrm>
              <a:off x="4723415" y="3566448"/>
              <a:ext cx="3583122" cy="53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defRPr/>
              </a:pPr>
              <a:r>
                <a:rPr lang="en-US" altLang="en-US" sz="2000" b="1" dirty="0">
                  <a:latin typeface="Georgia" panose="02040502050405020303" pitchFamily="18" charset="0"/>
                </a:rPr>
                <a:t>Thematic Working Committees</a:t>
              </a:r>
            </a:p>
          </p:txBody>
        </p:sp>
      </p:grpSp>
      <p:sp>
        <p:nvSpPr>
          <p:cNvPr id="64" name="Hexagon 4">
            <a:extLst/>
          </p:cNvPr>
          <p:cNvSpPr/>
          <p:nvPr/>
        </p:nvSpPr>
        <p:spPr bwMode="auto">
          <a:xfrm>
            <a:off x="7682644" y="5468278"/>
            <a:ext cx="1407782" cy="707497"/>
          </a:xfrm>
          <a:prstGeom prst="rect">
            <a:avLst/>
          </a:prstGeom>
          <a:gradFill flip="none" rotWithShape="1">
            <a:gsLst>
              <a:gs pos="2000">
                <a:schemeClr val="bg1">
                  <a:lumMod val="85000"/>
                </a:schemeClr>
              </a:gs>
              <a:gs pos="36000">
                <a:schemeClr val="bg1">
                  <a:lumMod val="95000"/>
                </a:schemeClr>
              </a:gs>
            </a:gsLst>
            <a:lin ang="0" scaled="1"/>
            <a:tileRect/>
          </a:gradFill>
        </p:spPr>
        <p:style>
          <a:lnRef idx="0">
            <a:scrgbClr r="0" g="0" b="0"/>
          </a:lnRef>
          <a:fillRef idx="0">
            <a:scrgbClr r="0" g="0" b="0"/>
          </a:fillRef>
          <a:effectRef idx="0">
            <a:scrgbClr r="0" g="0" b="0"/>
          </a:effectRef>
          <a:fontRef idx="minor">
            <a:schemeClr val="lt1"/>
          </a:fontRef>
        </p:style>
        <p:txBody>
          <a:bodyPr lIns="0" tIns="37148" rIns="0" bIns="37148" spcCol="1270" anchor="ctr"/>
          <a:lstStyle/>
          <a:p>
            <a:pPr algn="ctr" defTabSz="1300163" fontAlgn="auto">
              <a:lnSpc>
                <a:spcPct val="90000"/>
              </a:lnSpc>
              <a:spcAft>
                <a:spcPct val="35000"/>
              </a:spcAft>
              <a:defRPr/>
            </a:pPr>
            <a:r>
              <a:rPr lang="en-US" sz="1400" dirty="0">
                <a:solidFill>
                  <a:schemeClr val="tx1"/>
                </a:solidFill>
                <a:latin typeface="Georgia"/>
                <a:cs typeface="Georgia"/>
              </a:rPr>
              <a:t>Infrastructure</a:t>
            </a:r>
          </a:p>
          <a:p>
            <a:pPr algn="ctr" defTabSz="1300163" fontAlgn="auto">
              <a:lnSpc>
                <a:spcPct val="90000"/>
              </a:lnSpc>
              <a:spcAft>
                <a:spcPct val="35000"/>
              </a:spcAft>
              <a:defRPr/>
            </a:pPr>
            <a:r>
              <a:rPr lang="en-US" sz="1400" dirty="0">
                <a:solidFill>
                  <a:schemeClr val="tx1"/>
                </a:solidFill>
                <a:latin typeface="Georgia"/>
                <a:cs typeface="Georgia"/>
              </a:rPr>
              <a:t>Development</a:t>
            </a:r>
          </a:p>
        </p:txBody>
      </p:sp>
      <p:sp>
        <p:nvSpPr>
          <p:cNvPr id="65" name="Hexagon 4">
            <a:extLst/>
          </p:cNvPr>
          <p:cNvSpPr/>
          <p:nvPr/>
        </p:nvSpPr>
        <p:spPr bwMode="auto">
          <a:xfrm>
            <a:off x="9661283" y="4957382"/>
            <a:ext cx="1407782" cy="707497"/>
          </a:xfrm>
          <a:prstGeom prst="rect">
            <a:avLst/>
          </a:prstGeom>
          <a:gradFill flip="none" rotWithShape="1">
            <a:gsLst>
              <a:gs pos="2000">
                <a:schemeClr val="bg1">
                  <a:lumMod val="85000"/>
                </a:schemeClr>
              </a:gs>
              <a:gs pos="36000">
                <a:schemeClr val="bg1">
                  <a:lumMod val="95000"/>
                </a:schemeClr>
              </a:gs>
            </a:gsLst>
            <a:lin ang="0" scaled="1"/>
            <a:tileRect/>
          </a:gradFill>
        </p:spPr>
        <p:style>
          <a:lnRef idx="0">
            <a:scrgbClr r="0" g="0" b="0"/>
          </a:lnRef>
          <a:fillRef idx="0">
            <a:scrgbClr r="0" g="0" b="0"/>
          </a:fillRef>
          <a:effectRef idx="0">
            <a:scrgbClr r="0" g="0" b="0"/>
          </a:effectRef>
          <a:fontRef idx="minor">
            <a:schemeClr val="lt1"/>
          </a:fontRef>
        </p:style>
        <p:txBody>
          <a:bodyPr lIns="0" tIns="37148" rIns="0" bIns="37148" spcCol="1270" anchor="ctr"/>
          <a:lstStyle/>
          <a:p>
            <a:pPr algn="ctr" defTabSz="1300163" fontAlgn="auto">
              <a:lnSpc>
                <a:spcPct val="90000"/>
              </a:lnSpc>
              <a:spcAft>
                <a:spcPct val="35000"/>
              </a:spcAft>
              <a:defRPr/>
            </a:pPr>
            <a:r>
              <a:rPr lang="en-US" sz="1400" dirty="0">
                <a:solidFill>
                  <a:schemeClr val="tx1"/>
                </a:solidFill>
                <a:latin typeface="Georgia"/>
                <a:cs typeface="Georgia"/>
              </a:rPr>
              <a:t>Governance</a:t>
            </a:r>
          </a:p>
        </p:txBody>
      </p:sp>
      <p:cxnSp>
        <p:nvCxnSpPr>
          <p:cNvPr id="67" name="Straight Arrow Connector 66"/>
          <p:cNvCxnSpPr>
            <a:stCxn id="18" idx="3"/>
            <a:endCxn id="16" idx="1"/>
          </p:cNvCxnSpPr>
          <p:nvPr/>
        </p:nvCxnSpPr>
        <p:spPr>
          <a:xfrm>
            <a:off x="5037334" y="2458242"/>
            <a:ext cx="11159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16" idx="2"/>
          </p:cNvCxnSpPr>
          <p:nvPr/>
        </p:nvCxnSpPr>
        <p:spPr>
          <a:xfrm>
            <a:off x="8442840" y="3320498"/>
            <a:ext cx="21538" cy="7572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4503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latin typeface="Times New Roman" pitchFamily="18" charset="0"/>
                <a:cs typeface="Times New Roman" pitchFamily="18" charset="0"/>
              </a:rPr>
              <a:t>High Level SDGs Committees</a:t>
            </a:r>
          </a:p>
        </p:txBody>
      </p:sp>
      <p:sp>
        <p:nvSpPr>
          <p:cNvPr id="3" name="Content Placeholder 2"/>
          <p:cNvSpPr>
            <a:spLocks noGrp="1"/>
          </p:cNvSpPr>
          <p:nvPr>
            <p:ph idx="1"/>
          </p:nvPr>
        </p:nvSpPr>
        <p:spPr/>
        <p:txBody>
          <a:bodyPr/>
          <a:lstStyle/>
          <a:p>
            <a:pPr>
              <a:buFont typeface="Wingdings" pitchFamily="2" charset="2"/>
              <a:buChar char="q"/>
            </a:pPr>
            <a:r>
              <a:rPr lang="en-US" dirty="0">
                <a:effectLst>
                  <a:outerShdw blurRad="38100" dist="38100" dir="2700000" algn="tl">
                    <a:srgbClr val="000000">
                      <a:alpha val="43137"/>
                    </a:srgbClr>
                  </a:outerShdw>
                </a:effectLst>
              </a:rPr>
              <a:t> Steering Committee : Responsible to provide policy directives, works to create a conducive policy environment, and builds partnerships for achieving the SDGs;</a:t>
            </a:r>
          </a:p>
          <a:p>
            <a:pPr>
              <a:buFont typeface="Wingdings" pitchFamily="2" charset="2"/>
              <a:buChar char="q"/>
            </a:pPr>
            <a:r>
              <a:rPr lang="en-US" dirty="0">
                <a:effectLst>
                  <a:outerShdw blurRad="38100" dist="38100" dir="2700000" algn="tl">
                    <a:srgbClr val="000000">
                      <a:alpha val="43137"/>
                    </a:srgbClr>
                  </a:outerShdw>
                </a:effectLst>
              </a:rPr>
              <a:t> Implementation and Coordination Committee : Responsible for guiding line ministries on mainstreaming the SDGs into national, provincial and local plans; arranging financial, human and technical resources by mobilizing internal and external resources, and coordinating between the public and private sectors, civil society and development partners;</a:t>
            </a:r>
          </a:p>
          <a:p>
            <a:pPr>
              <a:buFont typeface="Wingdings" pitchFamily="2" charset="2"/>
              <a:buChar char="q"/>
            </a:pPr>
            <a:r>
              <a:rPr lang="en-US" dirty="0">
                <a:effectLst>
                  <a:outerShdw blurRad="38100" dist="38100" dir="2700000" algn="tl">
                    <a:srgbClr val="000000">
                      <a:alpha val="43137"/>
                    </a:srgbClr>
                  </a:outerShdw>
                </a:effectLst>
              </a:rPr>
              <a:t> Thematic  Committees : Responsible for preparing SDG related plans, policies, </a:t>
            </a:r>
            <a:r>
              <a:rPr lang="en-US" dirty="0" err="1">
                <a:effectLst>
                  <a:outerShdw blurRad="38100" dist="38100" dir="2700000" algn="tl">
                    <a:srgbClr val="000000">
                      <a:alpha val="43137"/>
                    </a:srgbClr>
                  </a:outerShdw>
                </a:effectLst>
              </a:rPr>
              <a:t>programmes</a:t>
            </a:r>
            <a:r>
              <a:rPr lang="en-US" dirty="0">
                <a:effectLst>
                  <a:outerShdw blurRad="38100" dist="38100" dir="2700000" algn="tl">
                    <a:srgbClr val="000000">
                      <a:alpha val="43137"/>
                    </a:srgbClr>
                  </a:outerShdw>
                </a:effectLst>
              </a:rPr>
              <a:t>, budget implementation, and monitoring and evaluation. They have to also coordinate with sectoral government agencies, the private sector, civil society, international organizations and other partners... </a:t>
            </a:r>
          </a:p>
          <a:p>
            <a:pPr>
              <a:buFont typeface="Wingdings" pitchFamily="2" charset="2"/>
              <a:buChar char="q"/>
            </a:pPr>
            <a:endParaRPr lang="en-US" dirty="0">
              <a:effectLst>
                <a:outerShdw blurRad="38100" dist="38100" dir="2700000" algn="tl">
                  <a:srgbClr val="000000">
                    <a:alpha val="43137"/>
                  </a:srgbClr>
                </a:out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226218"/>
            <a:ext cx="10171939" cy="865981"/>
          </a:xfrm>
        </p:spPr>
        <p:txBody>
          <a:bodyPr/>
          <a:lstStyle/>
          <a:p>
            <a:r>
              <a:rPr lang="en-US" dirty="0">
                <a:latin typeface="Times New Roman" panose="02020603050405020304" pitchFamily="18" charset="0"/>
                <a:cs typeface="Times New Roman" panose="02020603050405020304" pitchFamily="18" charset="0"/>
              </a:rPr>
              <a:t>Partnership</a:t>
            </a:r>
          </a:p>
        </p:txBody>
      </p:sp>
      <p:graphicFrame>
        <p:nvGraphicFramePr>
          <p:cNvPr id="7" name="Diagram 6"/>
          <p:cNvGraphicFramePr/>
          <p:nvPr>
            <p:extLst>
              <p:ext uri="{D42A27DB-BD31-4B8C-83A1-F6EECF244321}">
                <p14:modId xmlns:p14="http://schemas.microsoft.com/office/powerpoint/2010/main" val="3025785416"/>
              </p:ext>
            </p:extLst>
          </p:nvPr>
        </p:nvGraphicFramePr>
        <p:xfrm>
          <a:off x="1380744" y="1305454"/>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3517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Localization of SDGS Sub-national level</a:t>
            </a:r>
          </a:p>
        </p:txBody>
      </p:sp>
      <p:sp>
        <p:nvSpPr>
          <p:cNvPr id="3" name="Content Placeholder 2"/>
          <p:cNvSpPr>
            <a:spLocks noGrp="1"/>
          </p:cNvSpPr>
          <p:nvPr>
            <p:ph idx="1"/>
          </p:nvPr>
        </p:nvSpPr>
        <p:spPr/>
        <p:txBody>
          <a:bodyPr/>
          <a:lstStyle/>
          <a:p>
            <a:r>
              <a:rPr lang="en-US" sz="3200" b="1" dirty="0">
                <a:effectLst>
                  <a:outerShdw blurRad="38100" dist="38100" dir="2700000" algn="tl">
                    <a:srgbClr val="000000">
                      <a:alpha val="43137"/>
                    </a:srgbClr>
                  </a:outerShdw>
                </a:effectLst>
              </a:rPr>
              <a:t>SDGs Based Guidelines</a:t>
            </a:r>
          </a:p>
          <a:p>
            <a:pPr>
              <a:buFont typeface="Wingdings" pitchFamily="2" charset="2"/>
              <a:buChar char="Ø"/>
            </a:pPr>
            <a:r>
              <a:rPr lang="en-US" sz="3200" b="1" dirty="0">
                <a:effectLst>
                  <a:outerShdw blurRad="38100" dist="38100" dir="2700000" algn="tl">
                    <a:srgbClr val="000000">
                      <a:alpha val="43137"/>
                    </a:srgbClr>
                  </a:outerShdw>
                </a:effectLst>
              </a:rPr>
              <a:t> Periodic planning, MTEF and Annual planning ( for provincial and  local level)</a:t>
            </a:r>
          </a:p>
          <a:p>
            <a:pPr>
              <a:buFont typeface="Wingdings" pitchFamily="2" charset="2"/>
              <a:buChar char="Ø"/>
            </a:pPr>
            <a:r>
              <a:rPr lang="en-US" sz="3200" b="1" dirty="0">
                <a:effectLst>
                  <a:outerShdw blurRad="38100" dist="38100" dir="2700000" algn="tl">
                    <a:srgbClr val="000000">
                      <a:alpha val="43137"/>
                    </a:srgbClr>
                  </a:outerShdw>
                </a:effectLst>
              </a:rPr>
              <a:t> Monitoring and Evaluation (for national and provincial)</a:t>
            </a:r>
          </a:p>
          <a:p>
            <a:r>
              <a:rPr lang="en-US" sz="3200" b="1" dirty="0">
                <a:effectLst>
                  <a:outerShdw blurRad="38100" dist="38100" dir="2700000" algn="tl">
                    <a:srgbClr val="000000">
                      <a:alpha val="43137"/>
                    </a:srgbClr>
                  </a:outerShdw>
                </a:effectLst>
              </a:rPr>
              <a:t>Data Production: </a:t>
            </a:r>
          </a:p>
          <a:p>
            <a:pPr>
              <a:buFont typeface="Wingdings" pitchFamily="2" charset="2"/>
              <a:buChar char="Ø"/>
            </a:pPr>
            <a:r>
              <a:rPr lang="en-US" sz="3200" b="1" dirty="0">
                <a:effectLst>
                  <a:outerShdw blurRad="38100" dist="38100" dir="2700000" algn="tl">
                    <a:srgbClr val="000000">
                      <a:alpha val="43137"/>
                    </a:srgbClr>
                  </a:outerShdw>
                </a:effectLst>
              </a:rPr>
              <a:t> Prepared SDGs Indicators for Province Level</a:t>
            </a:r>
          </a:p>
          <a:p>
            <a:pPr>
              <a:buFont typeface="Wingdings" pitchFamily="2" charset="2"/>
              <a:buChar char="Ø"/>
            </a:pPr>
            <a:r>
              <a:rPr lang="en-US" sz="3200" b="1" dirty="0">
                <a:effectLst>
                  <a:outerShdw blurRad="38100" dist="38100" dir="2700000" algn="tl">
                    <a:srgbClr val="000000">
                      <a:alpha val="43137"/>
                    </a:srgbClr>
                  </a:outerShdw>
                </a:effectLst>
              </a:rPr>
              <a:t> National Data Profile (In the process)</a:t>
            </a:r>
          </a:p>
          <a:p>
            <a:r>
              <a:rPr lang="en-US" sz="3200" b="1" dirty="0">
                <a:effectLst>
                  <a:outerShdw blurRad="38100" dist="38100" dir="2700000" algn="tl">
                    <a:srgbClr val="000000">
                      <a:alpha val="43137"/>
                    </a:srgbClr>
                  </a:outerShdw>
                </a:effectLst>
              </a:rPr>
              <a:t>Capacity Development</a:t>
            </a:r>
          </a:p>
          <a:p>
            <a:pPr>
              <a:buFont typeface="Wingdings" pitchFamily="2" charset="2"/>
              <a:buChar char="Ø"/>
            </a:pPr>
            <a:r>
              <a:rPr lang="en-US" sz="3200" b="1" dirty="0">
                <a:effectLst>
                  <a:outerShdw blurRad="38100" dist="38100" dir="2700000" algn="tl">
                    <a:srgbClr val="000000">
                      <a:alpha val="43137"/>
                    </a:srgbClr>
                  </a:outerShdw>
                </a:effectLst>
              </a:rPr>
              <a:t> Organized training programme for provincial officials about SDGs based planning, budgeting, MTEF, M &amp;E and Statistics</a:t>
            </a:r>
          </a:p>
          <a:p>
            <a:pPr>
              <a:buNone/>
            </a:pPr>
            <a:endParaRPr lang="en-US" sz="3600" b="1" dirty="0">
              <a:effectLst>
                <a:outerShdw blurRad="38100" dist="38100" dir="2700000" algn="tl">
                  <a:srgbClr val="000000">
                    <a:alpha val="43137"/>
                  </a:srgbClr>
                </a:outerShdw>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latin typeface="Times New Roman" pitchFamily="18" charset="0"/>
                <a:cs typeface="Times New Roman" pitchFamily="18" charset="0"/>
              </a:rPr>
              <a:t>Challenges of SDGS Implementation</a:t>
            </a:r>
          </a:p>
        </p:txBody>
      </p:sp>
      <p:sp>
        <p:nvSpPr>
          <p:cNvPr id="3" name="Content Placeholder 2"/>
          <p:cNvSpPr>
            <a:spLocks noGrp="1"/>
          </p:cNvSpPr>
          <p:nvPr>
            <p:ph idx="1"/>
          </p:nvPr>
        </p:nvSpPr>
        <p:spPr/>
        <p:txBody>
          <a:bodyPr/>
          <a:lstStyle/>
          <a:p>
            <a:pPr lvl="0">
              <a:buFont typeface="Wingdings" pitchFamily="2" charset="2"/>
              <a:buChar char="q"/>
            </a:pPr>
            <a:r>
              <a:rPr lang="en-US" sz="2400" dirty="0">
                <a:effectLst>
                  <a:outerShdw blurRad="38100" dist="38100" dir="2700000" algn="tl">
                    <a:srgbClr val="000000">
                      <a:alpha val="43137"/>
                    </a:srgbClr>
                  </a:outerShdw>
                </a:effectLst>
              </a:rPr>
              <a:t>  SDGs Localization: . As the country embarks  on implementing a new federal structure of governance, a prominent  challenge will be to  quickly  mainstream  SDGs  into  the  provincial  and  local  level  planning  and  budgeting  systems. </a:t>
            </a:r>
          </a:p>
          <a:p>
            <a:pPr lvl="0">
              <a:buFont typeface="Wingdings" pitchFamily="2" charset="2"/>
              <a:buChar char="q"/>
            </a:pPr>
            <a:r>
              <a:rPr lang="en-US" sz="2400" dirty="0">
                <a:effectLst>
                  <a:outerShdw blurRad="38100" dist="38100" dir="2700000" algn="tl">
                    <a:srgbClr val="000000">
                      <a:alpha val="43137"/>
                    </a:srgbClr>
                  </a:outerShdw>
                </a:effectLst>
              </a:rPr>
              <a:t>  Weak Data Base: Weak database and lack of availability of disaggregated data by sex, age, social groups, disability   status,   geography,   income   and   sub - national   level will  hinder monitoring of progress. </a:t>
            </a:r>
          </a:p>
          <a:p>
            <a:pPr lvl="0">
              <a:buFont typeface="Wingdings" pitchFamily="2" charset="2"/>
              <a:buChar char="q"/>
            </a:pPr>
            <a:r>
              <a:rPr lang="en-US" sz="2400" dirty="0">
                <a:effectLst>
                  <a:outerShdw blurRad="38100" dist="38100" dir="2700000" algn="tl">
                    <a:srgbClr val="000000">
                      <a:alpha val="43137"/>
                    </a:srgbClr>
                  </a:outerShdw>
                </a:effectLst>
              </a:rPr>
              <a:t> Financial Gap: Financing challenges  is major, particularly to trigger and sustain job - creating economic growth , enhance  the  quality  of  social  service.</a:t>
            </a:r>
          </a:p>
          <a:p>
            <a:pPr lvl="0">
              <a:buFont typeface="Wingdings" pitchFamily="2" charset="2"/>
              <a:buChar char="q"/>
            </a:pPr>
            <a:r>
              <a:rPr lang="en-US" sz="2400" dirty="0">
                <a:effectLst>
                  <a:outerShdw blurRad="38100" dist="38100" dir="2700000" algn="tl">
                    <a:srgbClr val="000000">
                      <a:alpha val="43137"/>
                    </a:srgbClr>
                  </a:outerShdw>
                </a:effectLst>
              </a:rPr>
              <a:t>  Coordination : Horizontal and vertical coordination among the Governments, coordination with Private, Cooperative, Civil Society and other  stakeholders.   </a:t>
            </a:r>
          </a:p>
          <a:p>
            <a:pPr lvl="0">
              <a:buFont typeface="Wingdings" pitchFamily="2" charset="2"/>
              <a:buChar char="q"/>
            </a:pPr>
            <a:r>
              <a:rPr lang="en-US" sz="2400" dirty="0">
                <a:effectLst>
                  <a:outerShdw blurRad="38100" dist="38100" dir="2700000" algn="tl">
                    <a:srgbClr val="000000">
                      <a:alpha val="43137"/>
                    </a:srgbClr>
                  </a:outerShdw>
                </a:effectLst>
              </a:rPr>
              <a:t> The challenges also include: access to technology, capacity development, and realignment of policies to implement SDGs,  landlockedness as well as with vulnerabilities to climate change and natural disasters.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7711" y="340957"/>
            <a:ext cx="10171939" cy="865981"/>
          </a:xfrm>
        </p:spPr>
        <p:txBody>
          <a:bodyPr/>
          <a:lstStyle/>
          <a:p>
            <a:r>
              <a:rPr lang="en-US" dirty="0">
                <a:effectLst>
                  <a:outerShdw blurRad="38100" dist="38100" dir="2700000" algn="tl">
                    <a:srgbClr val="000000">
                      <a:alpha val="43137"/>
                    </a:srgbClr>
                  </a:outerShdw>
                </a:effectLst>
                <a:latin typeface="Times New Roman" pitchFamily="18" charset="0"/>
                <a:cs typeface="Times New Roman" pitchFamily="18" charset="0"/>
              </a:rPr>
              <a:t>Way Forward</a:t>
            </a:r>
          </a:p>
        </p:txBody>
      </p:sp>
      <p:sp>
        <p:nvSpPr>
          <p:cNvPr id="3" name="Content Placeholder 2"/>
          <p:cNvSpPr>
            <a:spLocks noGrp="1"/>
          </p:cNvSpPr>
          <p:nvPr>
            <p:ph idx="1"/>
          </p:nvPr>
        </p:nvSpPr>
        <p:spPr/>
        <p:txBody>
          <a:bodyPr/>
          <a:lstStyle/>
          <a:p>
            <a:pPr lvl="0">
              <a:buFont typeface="Wingdings" pitchFamily="2" charset="2"/>
              <a:buChar char="q"/>
            </a:pPr>
            <a:r>
              <a:rPr lang="en-US" dirty="0">
                <a:effectLst>
                  <a:outerShdw blurRad="38100" dist="38100" dir="2700000" algn="tl">
                    <a:srgbClr val="000000">
                      <a:alpha val="43137"/>
                    </a:srgbClr>
                  </a:outerShdw>
                </a:effectLst>
              </a:rPr>
              <a:t>  </a:t>
            </a:r>
            <a:r>
              <a:rPr lang="en-US" sz="2400" dirty="0">
                <a:effectLst>
                  <a:outerShdw blurRad="38100" dist="38100" dir="2700000" algn="tl">
                    <a:srgbClr val="000000">
                      <a:alpha val="43137"/>
                    </a:srgbClr>
                  </a:outerShdw>
                </a:effectLst>
              </a:rPr>
              <a:t>Dedicated and coordinated implementation of the SDGs is needed by federal, provincial      and local governments. Therefore, governance needs to be strengthened at all levels. </a:t>
            </a:r>
          </a:p>
          <a:p>
            <a:pPr lvl="0">
              <a:buFont typeface="Wingdings" pitchFamily="2" charset="2"/>
              <a:buChar char="q"/>
            </a:pPr>
            <a:r>
              <a:rPr lang="en-US" sz="2400" dirty="0">
                <a:effectLst>
                  <a:outerShdw blurRad="38100" dist="38100" dir="2700000" algn="tl">
                    <a:srgbClr val="000000">
                      <a:alpha val="43137"/>
                    </a:srgbClr>
                  </a:outerShdw>
                </a:effectLst>
              </a:rPr>
              <a:t>  Macroeconomic policy reforms are needed to achieve higher levels of economic growth  and to distribute income and benefits to the poor and marginalized people.   </a:t>
            </a:r>
          </a:p>
          <a:p>
            <a:pPr lvl="0">
              <a:buFont typeface="Wingdings" pitchFamily="2" charset="2"/>
              <a:buChar char="q"/>
            </a:pPr>
            <a:r>
              <a:rPr lang="en-US" sz="2400" dirty="0">
                <a:effectLst>
                  <a:outerShdw blurRad="38100" dist="38100" dir="2700000" algn="tl">
                    <a:srgbClr val="000000">
                      <a:alpha val="43137"/>
                    </a:srgbClr>
                  </a:outerShdw>
                </a:effectLst>
              </a:rPr>
              <a:t>  Prioritize interventions based on financial, managerial, technological, institutional and capacity constraints. </a:t>
            </a:r>
          </a:p>
          <a:p>
            <a:pPr lvl="0">
              <a:buFont typeface="Wingdings" pitchFamily="2" charset="2"/>
              <a:buChar char="q"/>
            </a:pPr>
            <a:r>
              <a:rPr lang="en-US" sz="2400" dirty="0">
                <a:effectLst>
                  <a:outerShdw blurRad="38100" dist="38100" dir="2700000" algn="tl">
                    <a:srgbClr val="000000">
                      <a:alpha val="43137"/>
                    </a:srgbClr>
                  </a:outerShdw>
                </a:effectLst>
              </a:rPr>
              <a:t>  Sectoral plans, long-term strategies and perspective plans need further aligning with the  SDGs. </a:t>
            </a:r>
          </a:p>
          <a:p>
            <a:pPr lvl="0">
              <a:buFont typeface="Wingdings" pitchFamily="2" charset="2"/>
              <a:buChar char="q"/>
            </a:pPr>
            <a:r>
              <a:rPr lang="en-US" sz="2400" dirty="0">
                <a:effectLst>
                  <a:outerShdw blurRad="38100" dist="38100" dir="2700000" algn="tl">
                    <a:srgbClr val="000000">
                      <a:alpha val="43137"/>
                    </a:srgbClr>
                  </a:outerShdw>
                </a:effectLst>
              </a:rPr>
              <a:t> Data specially disaggregated data for national and sub-national level, by sex, age, social groups and disability is needed. The government of Nepal has started to conduct population census, labor force survey and preparing national data profile which will help to track the SDGs.</a:t>
            </a:r>
          </a:p>
          <a:p>
            <a:endParaRPr lang="en-US" dirty="0">
              <a:effectLst>
                <a:outerShdw blurRad="38100" dist="38100" dir="2700000" algn="tl">
                  <a:srgbClr val="000000">
                    <a:alpha val="43137"/>
                  </a:srgbClr>
                </a:outerShdw>
              </a:effectLs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a:p>
          <a:p>
            <a:pPr>
              <a:buNone/>
            </a:pPr>
            <a:endParaRPr lang="en-US" dirty="0"/>
          </a:p>
          <a:p>
            <a:pPr>
              <a:buNone/>
            </a:pPr>
            <a:endParaRPr lang="en-US" dirty="0"/>
          </a:p>
          <a:p>
            <a:pPr algn="ctr">
              <a:buNone/>
            </a:pPr>
            <a:r>
              <a:rPr lang="en-US" sz="7200" dirty="0"/>
              <a:t>Thank You for Listening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408" y="340978"/>
            <a:ext cx="11360800" cy="763600"/>
          </a:xfrm>
        </p:spPr>
        <p:txBody>
          <a:bodyPr/>
          <a:lstStyle/>
          <a:p>
            <a:r>
              <a:rPr lang="en-US" b="1" dirty="0">
                <a:latin typeface="Times New Roman" panose="02020603050405020304" pitchFamily="18" charset="0"/>
                <a:cs typeface="Times New Roman" panose="02020603050405020304" pitchFamily="18" charset="0"/>
              </a:rPr>
              <a:t>MDGs in Nepal: Overview</a:t>
            </a:r>
            <a:endParaRPr lang="en-US" dirty="0">
              <a:latin typeface="Times New Roman" panose="02020603050405020304" pitchFamily="18" charset="0"/>
              <a:cs typeface="Times New Roman" panose="02020603050405020304" pitchFamily="18" charset="0"/>
            </a:endParaRPr>
          </a:p>
        </p:txBody>
      </p:sp>
      <p:sp>
        <p:nvSpPr>
          <p:cNvPr id="5" name="Rectangle 4"/>
          <p:cNvSpPr/>
          <p:nvPr/>
        </p:nvSpPr>
        <p:spPr>
          <a:xfrm>
            <a:off x="5744897" y="1535983"/>
            <a:ext cx="6096000" cy="4801314"/>
          </a:xfrm>
          <a:prstGeom prst="rect">
            <a:avLst/>
          </a:prstGeom>
        </p:spPr>
        <p:txBody>
          <a:bodyPr>
            <a:spAutoFit/>
          </a:bodyPr>
          <a:lstStyle/>
          <a:p>
            <a:r>
              <a:rPr lang="en-US" dirty="0"/>
              <a:t>In general</a:t>
            </a:r>
            <a:r>
              <a:rPr lang="en-US" baseline="0" dirty="0"/>
              <a:t> satisfactory</a:t>
            </a:r>
            <a:r>
              <a:rPr lang="en-US" baseline="0" dirty="0">
                <a:solidFill>
                  <a:srgbClr val="FFC000"/>
                </a:solidFill>
              </a:rPr>
              <a:t>:</a:t>
            </a:r>
          </a:p>
          <a:p>
            <a:r>
              <a:rPr lang="en-US" baseline="0" dirty="0">
                <a:solidFill>
                  <a:srgbClr val="00B050"/>
                </a:solidFill>
              </a:rPr>
              <a:t>For example;</a:t>
            </a:r>
          </a:p>
          <a:p>
            <a:pPr marL="342900" indent="-342900">
              <a:buFont typeface="Arial" panose="020B0604020202020204" pitchFamily="34" charset="0"/>
              <a:buChar char="•"/>
            </a:pPr>
            <a:r>
              <a:rPr lang="en-US" baseline="0" dirty="0">
                <a:solidFill>
                  <a:srgbClr val="00B050"/>
                </a:solidFill>
              </a:rPr>
              <a:t>Poverty reduced ( 42 % to 21.6%),</a:t>
            </a:r>
          </a:p>
          <a:p>
            <a:pPr marL="342900" indent="-342900">
              <a:buFont typeface="Arial" panose="020B0604020202020204" pitchFamily="34" charset="0"/>
              <a:buChar char="•"/>
            </a:pPr>
            <a:r>
              <a:rPr lang="en-US" baseline="0" dirty="0">
                <a:solidFill>
                  <a:srgbClr val="00B050"/>
                </a:solidFill>
              </a:rPr>
              <a:t>School enrolment and gender equality in school increased,</a:t>
            </a:r>
          </a:p>
          <a:p>
            <a:pPr marL="342900" indent="-342900">
              <a:buFont typeface="Arial" panose="020B0604020202020204" pitchFamily="34" charset="0"/>
              <a:buChar char="•"/>
            </a:pPr>
            <a:r>
              <a:rPr lang="en-US" baseline="0" dirty="0">
                <a:solidFill>
                  <a:srgbClr val="00B050"/>
                </a:solidFill>
              </a:rPr>
              <a:t>Child and maternal mortality decreased,</a:t>
            </a:r>
          </a:p>
          <a:p>
            <a:pPr marL="342900" indent="-342900">
              <a:buFont typeface="Arial" panose="020B0604020202020204" pitchFamily="34" charset="0"/>
              <a:buChar char="•"/>
            </a:pPr>
            <a:r>
              <a:rPr lang="en-US" baseline="0" dirty="0">
                <a:solidFill>
                  <a:srgbClr val="00B050"/>
                </a:solidFill>
              </a:rPr>
              <a:t>Prevalence of HIV/AIDS contained, and </a:t>
            </a:r>
          </a:p>
          <a:p>
            <a:pPr marL="342900" indent="-342900">
              <a:buFont typeface="Arial" panose="020B0604020202020204" pitchFamily="34" charset="0"/>
              <a:buChar char="•"/>
            </a:pPr>
            <a:r>
              <a:rPr lang="en-US" baseline="0" dirty="0">
                <a:solidFill>
                  <a:srgbClr val="00B050"/>
                </a:solidFill>
              </a:rPr>
              <a:t>Water and sanitation improved.</a:t>
            </a:r>
          </a:p>
          <a:p>
            <a:pPr marL="342900" indent="-342900">
              <a:buFont typeface="Arial" panose="020B0604020202020204" pitchFamily="34" charset="0"/>
              <a:buChar char="•"/>
            </a:pPr>
            <a:endParaRPr lang="en-US" baseline="0" dirty="0">
              <a:solidFill>
                <a:srgbClr val="00B050"/>
              </a:solidFill>
            </a:endParaRPr>
          </a:p>
          <a:p>
            <a:r>
              <a:rPr lang="en-US" baseline="0" dirty="0">
                <a:solidFill>
                  <a:srgbClr val="FF0000"/>
                </a:solidFill>
              </a:rPr>
              <a:t>However,</a:t>
            </a:r>
          </a:p>
          <a:p>
            <a:pPr marL="285750" indent="-285750">
              <a:buFont typeface="Wingdings" panose="05000000000000000000" pitchFamily="2" charset="2"/>
              <a:buChar char="Ø"/>
            </a:pPr>
            <a:r>
              <a:rPr lang="en-US" baseline="0" dirty="0">
                <a:solidFill>
                  <a:srgbClr val="FF0000"/>
                </a:solidFill>
              </a:rPr>
              <a:t> From qualitative perspectives, achievements are not as satisfactory as they should have been, and </a:t>
            </a:r>
          </a:p>
          <a:p>
            <a:pPr marL="285750" indent="-285750">
              <a:buFont typeface="Wingdings" panose="05000000000000000000" pitchFamily="2" charset="2"/>
              <a:buChar char="Ø"/>
            </a:pPr>
            <a:r>
              <a:rPr lang="en-US" baseline="0" dirty="0">
                <a:solidFill>
                  <a:srgbClr val="FF0000"/>
                </a:solidFill>
              </a:rPr>
              <a:t>Most of the achievements, quantity or numeric, as such are averages meaning achievements remain unequal if seen from geographical and societal and community dimensions.</a:t>
            </a:r>
          </a:p>
          <a:p>
            <a:pPr marL="285750" indent="-285750">
              <a:buFont typeface="Wingdings" panose="05000000000000000000" pitchFamily="2" charset="2"/>
              <a:buChar char="Ø"/>
            </a:pPr>
            <a:endParaRPr lang="en-US" baseline="0" dirty="0">
              <a:solidFill>
                <a:srgbClr val="FF0000"/>
              </a:solidFill>
            </a:endParaRPr>
          </a:p>
        </p:txBody>
      </p:sp>
      <p:pic>
        <p:nvPicPr>
          <p:cNvPr id="6" name="Picture 5" descr="Image result for mdgs"/>
          <p:cNvPicPr/>
          <p:nvPr/>
        </p:nvPicPr>
        <p:blipFill>
          <a:blip r:embed="rId2">
            <a:extLst>
              <a:ext uri="{28A0092B-C50C-407E-A947-70E740481C1C}">
                <a14:useLocalDpi xmlns:a14="http://schemas.microsoft.com/office/drawing/2010/main" val="0"/>
              </a:ext>
            </a:extLst>
          </a:blip>
          <a:srcRect/>
          <a:stretch>
            <a:fillRect/>
          </a:stretch>
        </p:blipFill>
        <p:spPr bwMode="auto">
          <a:xfrm>
            <a:off x="0" y="1487914"/>
            <a:ext cx="5744897" cy="4849383"/>
          </a:xfrm>
          <a:prstGeom prst="rect">
            <a:avLst/>
          </a:prstGeom>
          <a:noFill/>
          <a:ln>
            <a:noFill/>
          </a:ln>
        </p:spPr>
      </p:pic>
    </p:spTree>
    <p:extLst>
      <p:ext uri="{BB962C8B-B14F-4D97-AF65-F5344CB8AC3E}">
        <p14:creationId xmlns:p14="http://schemas.microsoft.com/office/powerpoint/2010/main" val="1591601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6">
            <a:extLst>
              <a:ext uri="{FF2B5EF4-FFF2-40B4-BE49-F238E27FC236}">
                <a16:creationId xmlns:a16="http://schemas.microsoft.com/office/drawing/2014/main" id="{DAC9CFDD-E07C-4D2A-AA1B-8D94F10B280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40693" y="132979"/>
            <a:ext cx="9856019" cy="6725021"/>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a:extLst>
              <a:ext uri="{FF2B5EF4-FFF2-40B4-BE49-F238E27FC236}">
                <a16:creationId xmlns:a16="http://schemas.microsoft.com/office/drawing/2014/main" id="{70C4D03A-368D-4E29-B64B-1BB727C9F4F0}"/>
              </a:ext>
            </a:extLst>
          </p:cNvPr>
          <p:cNvSpPr>
            <a:spLocks noGrp="1"/>
          </p:cNvSpPr>
          <p:nvPr>
            <p:ph type="sldNum" sz="quarter" idx="12"/>
          </p:nvPr>
        </p:nvSpPr>
        <p:spPr/>
        <p:txBody>
          <a:bodyPr/>
          <a:lstStyle/>
          <a:p>
            <a:pPr>
              <a:defRPr/>
            </a:pPr>
            <a:fld id="{7FAD1CC6-D894-4A9A-B4CD-7AE4C519F44E}" type="slidenum">
              <a:rPr lang="en-US" smtClean="0"/>
              <a:pPr>
                <a:defRPr/>
              </a:pPr>
              <a:t>4</a:t>
            </a:fld>
            <a:endParaRPr lang="en-US" dirty="0"/>
          </a:p>
        </p:txBody>
      </p:sp>
    </p:spTree>
    <p:extLst>
      <p:ext uri="{BB962C8B-B14F-4D97-AF65-F5344CB8AC3E}">
        <p14:creationId xmlns:p14="http://schemas.microsoft.com/office/powerpoint/2010/main" val="60278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509485" y="105031"/>
            <a:ext cx="9525000" cy="1325563"/>
          </a:xfrm>
        </p:spPr>
        <p:txBody>
          <a:bodyPr/>
          <a:lstStyle/>
          <a:p>
            <a:pPr algn="ctr" eaLnBrk="1" hangingPunct="1"/>
            <a:r>
              <a:rPr lang="en-US" sz="5867" b="1" dirty="0">
                <a:effectLst>
                  <a:outerShdw blurRad="38100" dist="38100" dir="2700000" algn="tl">
                    <a:srgbClr val="000000">
                      <a:alpha val="43137"/>
                    </a:srgbClr>
                  </a:outerShdw>
                </a:effectLst>
                <a:latin typeface="Kokila" panose="020B0604020202020204" pitchFamily="34" charset="0"/>
                <a:cs typeface="Kokila" panose="020B0604020202020204" pitchFamily="34" charset="0"/>
              </a:rPr>
              <a:t>Sustainable Development Goals</a:t>
            </a:r>
          </a:p>
        </p:txBody>
      </p:sp>
      <p:pic>
        <p:nvPicPr>
          <p:cNvPr id="4" name="Content Placeholder 4">
            <a:extLst>
              <a:ext uri="{FF2B5EF4-FFF2-40B4-BE49-F238E27FC236}">
                <a16:creationId xmlns:a16="http://schemas.microsoft.com/office/drawing/2014/main" id="{230B5EF3-5E37-4C80-9567-8CDAFDB89A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404987" y="1618032"/>
            <a:ext cx="4435207" cy="4616723"/>
          </a:xfrm>
          <a:prstGeom prst="rect">
            <a:avLst/>
          </a:prstGeom>
        </p:spPr>
      </p:pic>
      <p:sp>
        <p:nvSpPr>
          <p:cNvPr id="6" name="Content Placeholder 2"/>
          <p:cNvSpPr txBox="1">
            <a:spLocks/>
          </p:cNvSpPr>
          <p:nvPr/>
        </p:nvSpPr>
        <p:spPr bwMode="auto">
          <a:xfrm>
            <a:off x="4944247" y="1483107"/>
            <a:ext cx="7448551" cy="4886571"/>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S PGothic" panose="020B0600070205080204" pitchFamily="34" charset="-128"/>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S PGothic" panose="020B0600070205080204" pitchFamily="34" charset="-128"/>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S PGothic" panose="020B0600070205080204" pitchFamily="34" charset="-128"/>
                <a:cs typeface="+mn-cs"/>
              </a:defRPr>
            </a:lvl3pPr>
            <a:lvl4pPr marL="16002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S PGothic" panose="020B0600070205080204" pitchFamily="34" charset="-128"/>
                <a:cs typeface="+mn-cs"/>
              </a:defRPr>
            </a:lvl4pPr>
            <a:lvl5pPr marL="20574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b="1" dirty="0">
                <a:effectLst>
                  <a:outerShdw blurRad="38100" dist="38100" dir="2700000" algn="tl">
                    <a:srgbClr val="000000">
                      <a:alpha val="43137"/>
                    </a:srgbClr>
                  </a:outerShdw>
                </a:effectLst>
                <a:latin typeface="Times New Roman" pitchFamily="18" charset="0"/>
                <a:cs typeface="Times New Roman" pitchFamily="18" charset="0"/>
              </a:rPr>
              <a:t>Adopted by 193 countries in 2015</a:t>
            </a:r>
          </a:p>
          <a:p>
            <a:r>
              <a:rPr lang="en-US" sz="3200" b="1" dirty="0">
                <a:effectLst>
                  <a:outerShdw blurRad="38100" dist="38100" dir="2700000" algn="tl">
                    <a:srgbClr val="000000">
                      <a:alpha val="43137"/>
                    </a:srgbClr>
                  </a:outerShdw>
                </a:effectLst>
                <a:latin typeface="Times New Roman" pitchFamily="18" charset="0"/>
                <a:cs typeface="Times New Roman" pitchFamily="18" charset="0"/>
              </a:rPr>
              <a:t>17 Goals, 169 Targets and 232 Indicators</a:t>
            </a:r>
          </a:p>
          <a:p>
            <a:r>
              <a:rPr lang="en-US" sz="3200" b="1" dirty="0">
                <a:effectLst>
                  <a:outerShdw blurRad="38100" dist="38100" dir="2700000" algn="tl">
                    <a:srgbClr val="000000">
                      <a:alpha val="43137"/>
                    </a:srgbClr>
                  </a:outerShdw>
                </a:effectLst>
                <a:latin typeface="Times New Roman" pitchFamily="18" charset="0"/>
                <a:cs typeface="Times New Roman" pitchFamily="18" charset="0"/>
              </a:rPr>
              <a:t>They are interlinked each other</a:t>
            </a:r>
          </a:p>
          <a:p>
            <a:r>
              <a:rPr lang="en-US" sz="3200" b="1" dirty="0">
                <a:effectLst>
                  <a:outerShdw blurRad="38100" dist="38100" dir="2700000" algn="tl">
                    <a:srgbClr val="000000">
                      <a:alpha val="43137"/>
                    </a:srgbClr>
                  </a:outerShdw>
                </a:effectLst>
                <a:latin typeface="Times New Roman" pitchFamily="18" charset="0"/>
                <a:cs typeface="Times New Roman" pitchFamily="18" charset="0"/>
              </a:rPr>
              <a:t> The Constitution of Nepal guided the three dimension of Nepal</a:t>
            </a:r>
            <a:endParaRPr lang="en-US" b="1" dirty="0">
              <a:effectLst>
                <a:outerShdw blurRad="38100" dist="38100" dir="2700000" algn="tl">
                  <a:srgbClr val="000000">
                    <a:alpha val="43137"/>
                  </a:srgbClr>
                </a:outerShdw>
              </a:effectLst>
            </a:endParaRPr>
          </a:p>
          <a:p>
            <a:pPr lvl="2">
              <a:buFont typeface="Wingdings" panose="05000000000000000000" pitchFamily="2" charset="2"/>
              <a:buChar char="ü"/>
            </a:pPr>
            <a:r>
              <a:rPr lang="en-US" sz="2800" b="1" dirty="0">
                <a:effectLst>
                  <a:outerShdw blurRad="38100" dist="38100" dir="2700000" algn="tl">
                    <a:srgbClr val="000000">
                      <a:alpha val="43137"/>
                    </a:srgbClr>
                  </a:outerShdw>
                </a:effectLst>
              </a:rPr>
              <a:t>Social transformation, </a:t>
            </a:r>
          </a:p>
          <a:p>
            <a:pPr lvl="2">
              <a:buFont typeface="Wingdings" panose="05000000000000000000" pitchFamily="2" charset="2"/>
              <a:buChar char="ü"/>
            </a:pPr>
            <a:r>
              <a:rPr lang="en-US" sz="2800" b="1" dirty="0">
                <a:effectLst>
                  <a:outerShdw blurRad="38100" dist="38100" dir="2700000" algn="tl">
                    <a:srgbClr val="000000">
                      <a:alpha val="43137"/>
                    </a:srgbClr>
                  </a:outerShdw>
                </a:effectLst>
              </a:rPr>
              <a:t>Economic growth, </a:t>
            </a:r>
          </a:p>
          <a:p>
            <a:pPr lvl="2">
              <a:buFont typeface="Wingdings" panose="05000000000000000000" pitchFamily="2" charset="2"/>
              <a:buChar char="ü"/>
            </a:pPr>
            <a:r>
              <a:rPr lang="en-US" sz="2800" b="1" dirty="0">
                <a:effectLst>
                  <a:outerShdw blurRad="38100" dist="38100" dir="2700000" algn="tl">
                    <a:srgbClr val="000000">
                      <a:alpha val="43137"/>
                    </a:srgbClr>
                  </a:outerShdw>
                </a:effectLst>
              </a:rPr>
              <a:t>Environment Protection</a:t>
            </a:r>
            <a:endParaRPr lang="en-US" sz="3200" b="1" dirty="0">
              <a:effectLst>
                <a:outerShdw blurRad="38100" dist="38100" dir="2700000" algn="tl">
                  <a:srgbClr val="000000">
                    <a:alpha val="43137"/>
                  </a:srgbClr>
                </a:outerShdw>
              </a:effectLst>
              <a:latin typeface="Times New Roman" pitchFamily="18" charset="0"/>
              <a:cs typeface="Times New Roman" pitchFamily="18" charset="0"/>
            </a:endParaRPr>
          </a:p>
          <a:p>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961465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8207" y="2172771"/>
            <a:ext cx="11983793" cy="769441"/>
          </a:xfrm>
          <a:prstGeom prst="rect">
            <a:avLst/>
          </a:prstGeom>
        </p:spPr>
        <p:txBody>
          <a:bodyPr wrap="none">
            <a:spAutoFit/>
          </a:bodyPr>
          <a:lstStyle/>
          <a:p>
            <a:r>
              <a:rPr lang="en-US" sz="4400" b="1" dirty="0">
                <a:latin typeface="Times New Roman" panose="02020603050405020304" pitchFamily="18" charset="0"/>
                <a:cs typeface="Times New Roman" panose="02020603050405020304" pitchFamily="18" charset="0"/>
              </a:rPr>
              <a:t>Mainstreaming SDGs in Planning and Budgeting</a:t>
            </a:r>
            <a:endParaRPr lang="en-US" sz="4400" dirty="0"/>
          </a:p>
        </p:txBody>
      </p:sp>
    </p:spTree>
    <p:extLst>
      <p:ext uri="{BB962C8B-B14F-4D97-AF65-F5344CB8AC3E}">
        <p14:creationId xmlns:p14="http://schemas.microsoft.com/office/powerpoint/2010/main" val="2263058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7538" y="294953"/>
            <a:ext cx="10171939" cy="865981"/>
          </a:xfrm>
        </p:spPr>
        <p:txBody>
          <a:bodyPr/>
          <a:lstStyle/>
          <a:p>
            <a:r>
              <a:rPr lang="en-US" sz="3600" b="1" dirty="0">
                <a:latin typeface="Times New Roman" panose="02020603050405020304" pitchFamily="18" charset="0"/>
                <a:cs typeface="Times New Roman" panose="02020603050405020304" pitchFamily="18" charset="0"/>
              </a:rPr>
              <a:t>Mainstreaming SDGs in 14th Plan</a:t>
            </a:r>
            <a:endParaRPr lang="en-US" sz="3600" dirty="0">
              <a:latin typeface="Times New Roman" panose="02020603050405020304" pitchFamily="18" charset="0"/>
              <a:cs typeface="Times New Roman" panose="02020603050405020304" pitchFamily="18"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21367013"/>
              </p:ext>
            </p:extLst>
          </p:nvPr>
        </p:nvGraphicFramePr>
        <p:xfrm>
          <a:off x="244475" y="1347788"/>
          <a:ext cx="11815002" cy="5151867"/>
        </p:xfrm>
        <a:graphic>
          <a:graphicData uri="http://schemas.openxmlformats.org/drawingml/2006/table">
            <a:tbl>
              <a:tblPr firstRow="1" bandRow="1">
                <a:tableStyleId>{5C22544A-7EE6-4342-B048-85BDC9FD1C3A}</a:tableStyleId>
              </a:tblPr>
              <a:tblGrid>
                <a:gridCol w="2659192">
                  <a:extLst>
                    <a:ext uri="{9D8B030D-6E8A-4147-A177-3AD203B41FA5}">
                      <a16:colId xmlns:a16="http://schemas.microsoft.com/office/drawing/2014/main" val="20000"/>
                    </a:ext>
                  </a:extLst>
                </a:gridCol>
                <a:gridCol w="9155810">
                  <a:extLst>
                    <a:ext uri="{9D8B030D-6E8A-4147-A177-3AD203B41FA5}">
                      <a16:colId xmlns:a16="http://schemas.microsoft.com/office/drawing/2014/main" val="20001"/>
                    </a:ext>
                  </a:extLst>
                </a:gridCol>
              </a:tblGrid>
              <a:tr h="765960">
                <a:tc>
                  <a:txBody>
                    <a:bodyPr/>
                    <a:lstStyle/>
                    <a:p>
                      <a:pPr algn="ctr"/>
                      <a:r>
                        <a:rPr lang="en-US" sz="2400" b="0" dirty="0">
                          <a:latin typeface="Times New Roman" panose="02020603050405020304" pitchFamily="18" charset="0"/>
                          <a:cs typeface="Times New Roman" panose="02020603050405020304" pitchFamily="18" charset="0"/>
                        </a:rPr>
                        <a:t>Dimension of SDGs</a:t>
                      </a:r>
                    </a:p>
                  </a:txBody>
                  <a:tcPr/>
                </a:tc>
                <a:tc>
                  <a:txBody>
                    <a:bodyPr/>
                    <a:lstStyle/>
                    <a:p>
                      <a:pPr algn="ctr"/>
                      <a:r>
                        <a:rPr lang="en-US" sz="2400" b="0" kern="1200" dirty="0">
                          <a:solidFill>
                            <a:schemeClr val="lt1"/>
                          </a:solidFill>
                          <a:effectLst/>
                          <a:latin typeface="Times New Roman" panose="02020603050405020304" pitchFamily="18" charset="0"/>
                          <a:ea typeface="+mn-ea"/>
                          <a:cs typeface="Times New Roman" panose="02020603050405020304" pitchFamily="18" charset="0"/>
                        </a:rPr>
                        <a:t>Objectives and Strategies of 14th Plan</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765960">
                <a:tc>
                  <a:txBody>
                    <a:bodyPr/>
                    <a:lstStyle/>
                    <a:p>
                      <a:pPr algn="l"/>
                      <a:r>
                        <a:rPr lang="en-US" sz="2400" b="0" kern="1200" dirty="0">
                          <a:solidFill>
                            <a:schemeClr val="dk1"/>
                          </a:solidFill>
                          <a:effectLst/>
                          <a:latin typeface="Times New Roman" panose="02020603050405020304" pitchFamily="18" charset="0"/>
                          <a:ea typeface="+mn-ea"/>
                          <a:cs typeface="Times New Roman" panose="02020603050405020304" pitchFamily="18" charset="0"/>
                        </a:rPr>
                        <a:t>Economic</a:t>
                      </a:r>
                      <a:endParaRPr lang="en-US" sz="2400" b="0" dirty="0">
                        <a:latin typeface="Times New Roman" panose="02020603050405020304" pitchFamily="18" charset="0"/>
                        <a:cs typeface="Times New Roman" panose="02020603050405020304" pitchFamily="18" charset="0"/>
                      </a:endParaRPr>
                    </a:p>
                  </a:txBody>
                  <a:tcPr/>
                </a:tc>
                <a:tc>
                  <a:txBody>
                    <a:bodyPr/>
                    <a:lstStyle/>
                    <a:p>
                      <a:pPr marL="0" marR="0" algn="l">
                        <a:lnSpc>
                          <a:spcPct val="107000"/>
                        </a:lnSpc>
                        <a:spcBef>
                          <a:spcPts val="0"/>
                        </a:spcBef>
                        <a:spcAft>
                          <a:spcPts val="800"/>
                        </a:spcAft>
                      </a:pPr>
                      <a:r>
                        <a:rPr lang="en-US" sz="2400" b="0" dirty="0">
                          <a:effectLst/>
                          <a:latin typeface="Times New Roman" panose="02020603050405020304" pitchFamily="18" charset="0"/>
                          <a:ea typeface="Calibri" panose="020F0502020204030204" pitchFamily="34" charset="0"/>
                          <a:cs typeface="Times New Roman" panose="02020603050405020304" pitchFamily="18" charset="0"/>
                        </a:rPr>
                        <a:t>Poverty Reduction (1,2,10)</a:t>
                      </a:r>
                    </a:p>
                  </a:txBody>
                  <a:tcPr/>
                </a:tc>
                <a:extLst>
                  <a:ext uri="{0D108BD9-81ED-4DB2-BD59-A6C34878D82A}">
                    <a16:rowId xmlns:a16="http://schemas.microsoft.com/office/drawing/2014/main" val="10001"/>
                  </a:ext>
                </a:extLst>
              </a:tr>
              <a:tr h="765960">
                <a:tc>
                  <a:txBody>
                    <a:bodyPr/>
                    <a:lstStyle/>
                    <a:p>
                      <a:pPr algn="l"/>
                      <a:endParaRPr lang="en-US" sz="2400" b="0" dirty="0">
                        <a:latin typeface="Times New Roman" panose="02020603050405020304" pitchFamily="18" charset="0"/>
                        <a:cs typeface="Times New Roman" panose="02020603050405020304" pitchFamily="18" charset="0"/>
                      </a:endParaRPr>
                    </a:p>
                  </a:txBody>
                  <a:tcPr/>
                </a:tc>
                <a:tc>
                  <a:txBody>
                    <a:bodyPr/>
                    <a:lstStyle/>
                    <a:p>
                      <a:pPr marL="0" marR="0" algn="l">
                        <a:lnSpc>
                          <a:spcPct val="107000"/>
                        </a:lnSpc>
                        <a:spcBef>
                          <a:spcPts val="0"/>
                        </a:spcBef>
                        <a:spcAft>
                          <a:spcPts val="800"/>
                        </a:spcAft>
                      </a:pPr>
                      <a:r>
                        <a:rPr lang="en-US" sz="2400" b="0" dirty="0">
                          <a:effectLst/>
                          <a:latin typeface="Times New Roman" panose="02020603050405020304" pitchFamily="18" charset="0"/>
                          <a:ea typeface="Calibri" panose="020F0502020204030204" pitchFamily="34" charset="0"/>
                          <a:cs typeface="Times New Roman" panose="02020603050405020304" pitchFamily="18" charset="0"/>
                        </a:rPr>
                        <a:t>Production and Economic Growth (7,8,9)</a:t>
                      </a:r>
                    </a:p>
                  </a:txBody>
                  <a:tcPr/>
                </a:tc>
                <a:extLst>
                  <a:ext uri="{0D108BD9-81ED-4DB2-BD59-A6C34878D82A}">
                    <a16:rowId xmlns:a16="http://schemas.microsoft.com/office/drawing/2014/main" val="10002"/>
                  </a:ext>
                </a:extLst>
              </a:tr>
              <a:tr h="765960">
                <a:tc>
                  <a:txBody>
                    <a:bodyPr/>
                    <a:lstStyle/>
                    <a:p>
                      <a:pPr algn="l"/>
                      <a:endParaRPr lang="en-US" sz="2400" b="0" dirty="0">
                        <a:latin typeface="Times New Roman" panose="02020603050405020304" pitchFamily="18" charset="0"/>
                        <a:cs typeface="Times New Roman" panose="02020603050405020304" pitchFamily="18" charset="0"/>
                      </a:endParaRPr>
                    </a:p>
                  </a:txBody>
                  <a:tcPr/>
                </a:tc>
                <a:tc>
                  <a:txBody>
                    <a:bodyPr/>
                    <a:lstStyle/>
                    <a:p>
                      <a:pPr marL="0" marR="0" algn="l">
                        <a:lnSpc>
                          <a:spcPct val="107000"/>
                        </a:lnSpc>
                        <a:spcBef>
                          <a:spcPts val="0"/>
                        </a:spcBef>
                        <a:spcAft>
                          <a:spcPts val="800"/>
                        </a:spcAft>
                      </a:pPr>
                      <a:r>
                        <a:rPr lang="en-US" sz="2400" b="0" dirty="0">
                          <a:effectLst/>
                          <a:latin typeface="Times New Roman" panose="02020603050405020304" pitchFamily="18" charset="0"/>
                          <a:ea typeface="Calibri" panose="020F0502020204030204" pitchFamily="34" charset="0"/>
                          <a:cs typeface="Times New Roman" panose="02020603050405020304" pitchFamily="18" charset="0"/>
                        </a:rPr>
                        <a:t>Infrastructure Development(11)</a:t>
                      </a:r>
                    </a:p>
                  </a:txBody>
                  <a:tcPr/>
                </a:tc>
                <a:extLst>
                  <a:ext uri="{0D108BD9-81ED-4DB2-BD59-A6C34878D82A}">
                    <a16:rowId xmlns:a16="http://schemas.microsoft.com/office/drawing/2014/main" val="10003"/>
                  </a:ext>
                </a:extLst>
              </a:tr>
              <a:tr h="765960">
                <a:tc>
                  <a:txBody>
                    <a:bodyPr/>
                    <a:lstStyle/>
                    <a:p>
                      <a:pPr algn="l"/>
                      <a:r>
                        <a:rPr lang="en-US" sz="2400" b="0" dirty="0">
                          <a:latin typeface="Times New Roman" panose="02020603050405020304" pitchFamily="18" charset="0"/>
                          <a:cs typeface="Times New Roman" panose="02020603050405020304" pitchFamily="18" charset="0"/>
                        </a:rPr>
                        <a:t>Social</a:t>
                      </a:r>
                    </a:p>
                  </a:txBody>
                  <a:tcPr/>
                </a:tc>
                <a:tc>
                  <a:txBody>
                    <a:bodyPr/>
                    <a:lstStyle/>
                    <a:p>
                      <a:pPr algn="l"/>
                      <a:r>
                        <a:rPr lang="en-US" sz="2400" b="0" kern="1200" dirty="0">
                          <a:solidFill>
                            <a:schemeClr val="dk1"/>
                          </a:solidFill>
                          <a:effectLst/>
                          <a:latin typeface="Times New Roman" panose="02020603050405020304" pitchFamily="18" charset="0"/>
                          <a:ea typeface="+mn-ea"/>
                          <a:cs typeface="Times New Roman" panose="02020603050405020304" pitchFamily="18" charset="0"/>
                        </a:rPr>
                        <a:t>Social and Human Development (3,4,6)</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1322067">
                <a:tc>
                  <a:txBody>
                    <a:bodyPr/>
                    <a:lstStyle/>
                    <a:p>
                      <a:pPr algn="l"/>
                      <a:r>
                        <a:rPr lang="en-US" sz="2400" b="0" kern="1200" dirty="0">
                          <a:solidFill>
                            <a:schemeClr val="dk1"/>
                          </a:solidFill>
                          <a:effectLst/>
                          <a:latin typeface="Times New Roman" panose="02020603050405020304" pitchFamily="18" charset="0"/>
                          <a:ea typeface="+mn-ea"/>
                          <a:cs typeface="Times New Roman" panose="02020603050405020304" pitchFamily="18" charset="0"/>
                        </a:rPr>
                        <a:t>Environmental </a:t>
                      </a:r>
                      <a:endParaRPr lang="en-US" sz="2400" b="0" dirty="0">
                        <a:latin typeface="Times New Roman" panose="02020603050405020304" pitchFamily="18" charset="0"/>
                        <a:cs typeface="Times New Roman" panose="02020603050405020304" pitchFamily="18" charset="0"/>
                      </a:endParaRPr>
                    </a:p>
                  </a:txBody>
                  <a:tcPr/>
                </a:tc>
                <a:tc>
                  <a:txBody>
                    <a:bodyPr/>
                    <a:lstStyle/>
                    <a:p>
                      <a:pPr algn="l"/>
                      <a:r>
                        <a:rPr lang="en-US" sz="2400" b="0" kern="1200" dirty="0">
                          <a:solidFill>
                            <a:schemeClr val="dk1"/>
                          </a:solidFill>
                          <a:effectLst/>
                          <a:latin typeface="Times New Roman" panose="02020603050405020304" pitchFamily="18" charset="0"/>
                          <a:ea typeface="+mn-ea"/>
                          <a:cs typeface="Times New Roman" panose="02020603050405020304" pitchFamily="18" charset="0"/>
                        </a:rPr>
                        <a:t>Cross Cutting Issues (Environment, gender, inclusion, Governance and Service Delivery) (5,12,13,14,15,17,16)</a:t>
                      </a:r>
                      <a:endParaRPr lang="en-US" sz="2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09662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286" y="181003"/>
            <a:ext cx="11660714" cy="987397"/>
          </a:xfrm>
        </p:spPr>
        <p:txBody>
          <a:bodyPr/>
          <a:lstStyle/>
          <a:p>
            <a:pPr>
              <a:defRPr/>
            </a:pPr>
            <a:r>
              <a:rPr lang="en-US" sz="4000" b="1" dirty="0">
                <a:effectLst>
                  <a:outerShdw blurRad="38100" dist="38100" dir="2700000" algn="tl">
                    <a:srgbClr val="000000">
                      <a:alpha val="43137"/>
                    </a:srgbClr>
                  </a:outerShdw>
                </a:effectLst>
                <a:latin typeface="Times New Roman" pitchFamily="18" charset="0"/>
                <a:cs typeface="Times New Roman" pitchFamily="18" charset="0"/>
              </a:rPr>
              <a:t>   SDG Budget Coding in MTEF (</a:t>
            </a:r>
            <a:r>
              <a:rPr lang="en-US" sz="1800" b="1" dirty="0">
                <a:effectLst>
                  <a:outerShdw blurRad="38100" dist="38100" dir="2700000" algn="tl">
                    <a:srgbClr val="000000">
                      <a:alpha val="43137"/>
                    </a:srgbClr>
                  </a:outerShdw>
                </a:effectLst>
                <a:latin typeface="Times New Roman" pitchFamily="18" charset="0"/>
                <a:cs typeface="Times New Roman" pitchFamily="18" charset="0"/>
              </a:rPr>
              <a:t>NPR in billions</a:t>
            </a:r>
            <a:r>
              <a:rPr lang="en-US" sz="4000" b="1" dirty="0">
                <a:effectLst>
                  <a:outerShdw blurRad="38100" dist="38100" dir="2700000" algn="tl">
                    <a:srgbClr val="000000">
                      <a:alpha val="43137"/>
                    </a:srgbClr>
                  </a:outerShdw>
                </a:effectLst>
                <a:latin typeface="Times New Roman" pitchFamily="18" charset="0"/>
                <a:cs typeface="Times New Roman" pitchFamily="18" charset="0"/>
              </a:rPr>
              <a: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24383925"/>
              </p:ext>
            </p:extLst>
          </p:nvPr>
        </p:nvGraphicFramePr>
        <p:xfrm>
          <a:off x="1" y="1296982"/>
          <a:ext cx="12191999" cy="5568010"/>
        </p:xfrm>
        <a:graphic>
          <a:graphicData uri="http://schemas.openxmlformats.org/drawingml/2006/table">
            <a:tbl>
              <a:tblPr firstRow="1" firstCol="1" bandRow="1">
                <a:tableStyleId>{5C22544A-7EE6-4342-B048-85BDC9FD1C3A}</a:tableStyleId>
              </a:tblPr>
              <a:tblGrid>
                <a:gridCol w="681041">
                  <a:extLst>
                    <a:ext uri="{9D8B030D-6E8A-4147-A177-3AD203B41FA5}">
                      <a16:colId xmlns:a16="http://schemas.microsoft.com/office/drawing/2014/main" val="20000"/>
                    </a:ext>
                  </a:extLst>
                </a:gridCol>
                <a:gridCol w="3254562">
                  <a:extLst>
                    <a:ext uri="{9D8B030D-6E8A-4147-A177-3AD203B41FA5}">
                      <a16:colId xmlns:a16="http://schemas.microsoft.com/office/drawing/2014/main" val="20001"/>
                    </a:ext>
                  </a:extLst>
                </a:gridCol>
                <a:gridCol w="1390022">
                  <a:extLst>
                    <a:ext uri="{9D8B030D-6E8A-4147-A177-3AD203B41FA5}">
                      <a16:colId xmlns:a16="http://schemas.microsoft.com/office/drawing/2014/main" val="20002"/>
                    </a:ext>
                  </a:extLst>
                </a:gridCol>
                <a:gridCol w="1616298">
                  <a:extLst>
                    <a:ext uri="{9D8B030D-6E8A-4147-A177-3AD203B41FA5}">
                      <a16:colId xmlns:a16="http://schemas.microsoft.com/office/drawing/2014/main" val="20003"/>
                    </a:ext>
                  </a:extLst>
                </a:gridCol>
                <a:gridCol w="1609030">
                  <a:extLst>
                    <a:ext uri="{9D8B030D-6E8A-4147-A177-3AD203B41FA5}">
                      <a16:colId xmlns:a16="http://schemas.microsoft.com/office/drawing/2014/main" val="20004"/>
                    </a:ext>
                  </a:extLst>
                </a:gridCol>
                <a:gridCol w="1048627">
                  <a:extLst>
                    <a:ext uri="{9D8B030D-6E8A-4147-A177-3AD203B41FA5}">
                      <a16:colId xmlns:a16="http://schemas.microsoft.com/office/drawing/2014/main" val="20005"/>
                    </a:ext>
                  </a:extLst>
                </a:gridCol>
                <a:gridCol w="1218472">
                  <a:extLst>
                    <a:ext uri="{9D8B030D-6E8A-4147-A177-3AD203B41FA5}">
                      <a16:colId xmlns:a16="http://schemas.microsoft.com/office/drawing/2014/main" val="20006"/>
                    </a:ext>
                  </a:extLst>
                </a:gridCol>
                <a:gridCol w="1373947">
                  <a:extLst>
                    <a:ext uri="{9D8B030D-6E8A-4147-A177-3AD203B41FA5}">
                      <a16:colId xmlns:a16="http://schemas.microsoft.com/office/drawing/2014/main" val="20007"/>
                    </a:ext>
                  </a:extLst>
                </a:gridCol>
              </a:tblGrid>
              <a:tr h="448484">
                <a:tc rowSpan="2">
                  <a:txBody>
                    <a:bodyPr/>
                    <a:lstStyle/>
                    <a:p>
                      <a:pPr marL="0" marR="0" algn="ctr">
                        <a:lnSpc>
                          <a:spcPct val="115000"/>
                        </a:lnSpc>
                        <a:spcBef>
                          <a:spcPts val="0"/>
                        </a:spcBef>
                        <a:spcAft>
                          <a:spcPts val="0"/>
                        </a:spcAft>
                      </a:pPr>
                      <a:r>
                        <a:rPr lang="en-US" sz="2000" dirty="0">
                          <a:effectLst/>
                          <a:latin typeface="Times New Roman" pitchFamily="18" charset="0"/>
                          <a:ea typeface="+mn-ea"/>
                          <a:cs typeface="Times New Roman" pitchFamily="18" charset="0"/>
                        </a:rPr>
                        <a:t>S.N.</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rowSpan="2">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SDGs</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gridSpan="2">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Projection FY 2018/19</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Projection FY 2019/20</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Projection FY 2020/21</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hMerge="1">
                  <a:txBody>
                    <a:bodyPr/>
                    <a:lstStyle/>
                    <a:p>
                      <a:endParaRPr lang="en-US"/>
                    </a:p>
                  </a:txBody>
                  <a:tcPr/>
                </a:tc>
                <a:extLst>
                  <a:ext uri="{0D108BD9-81ED-4DB2-BD59-A6C34878D82A}">
                    <a16:rowId xmlns:a16="http://schemas.microsoft.com/office/drawing/2014/main" val="10000"/>
                  </a:ext>
                </a:extLst>
              </a:tr>
              <a:tr h="435746">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2000" dirty="0">
                          <a:effectLst/>
                          <a:latin typeface="Times New Roman" pitchFamily="18" charset="0"/>
                          <a:ea typeface="Times New Roman" panose="02020603050405020304" pitchFamily="18" charset="0"/>
                          <a:cs typeface="Times New Roman" pitchFamily="18" charset="0"/>
                        </a:rPr>
                        <a:t>Budget</a:t>
                      </a:r>
                      <a:r>
                        <a:rPr lang="en-US" sz="2000" baseline="0" dirty="0">
                          <a:effectLst/>
                          <a:latin typeface="Times New Roman" pitchFamily="18" charset="0"/>
                          <a:ea typeface="Times New Roman" panose="02020603050405020304" pitchFamily="18" charset="0"/>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mn-ea"/>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Times New Roman" panose="02020603050405020304" pitchFamily="18" charset="0"/>
                          <a:cs typeface="Times New Roman" pitchFamily="18" charset="0"/>
                        </a:rPr>
                        <a:t>Budget</a:t>
                      </a:r>
                      <a:r>
                        <a:rPr lang="en-US" sz="2000" baseline="0" dirty="0">
                          <a:effectLst/>
                          <a:latin typeface="Times New Roman" pitchFamily="18" charset="0"/>
                          <a:ea typeface="Times New Roman" panose="02020603050405020304" pitchFamily="18" charset="0"/>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mn-ea"/>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Times New Roman" panose="02020603050405020304" pitchFamily="18" charset="0"/>
                          <a:cs typeface="Times New Roman" pitchFamily="18" charset="0"/>
                        </a:rPr>
                        <a:t>Budget</a:t>
                      </a:r>
                      <a:r>
                        <a:rPr lang="en-US" sz="2000" baseline="0" dirty="0">
                          <a:effectLst/>
                          <a:latin typeface="Times New Roman" pitchFamily="18" charset="0"/>
                          <a:ea typeface="Times New Roman" panose="02020603050405020304" pitchFamily="18" charset="0"/>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mn-ea"/>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extLst>
                  <a:ext uri="{0D108BD9-81ED-4DB2-BD59-A6C34878D82A}">
                    <a16:rowId xmlns:a16="http://schemas.microsoft.com/office/drawing/2014/main" val="10001"/>
                  </a:ext>
                </a:extLst>
              </a:tr>
              <a:tr h="500700">
                <a:tc>
                  <a:txBody>
                    <a:bodyPr/>
                    <a:lstStyle/>
                    <a:p>
                      <a:pPr marL="0" marR="0" algn="ctr">
                        <a:lnSpc>
                          <a:spcPct val="115000"/>
                        </a:lnSpc>
                        <a:spcBef>
                          <a:spcPts val="0"/>
                        </a:spcBef>
                        <a:spcAft>
                          <a:spcPts val="0"/>
                        </a:spcAft>
                      </a:pPr>
                      <a:r>
                        <a:rPr lang="en-US" sz="2000" dirty="0">
                          <a:solidFill>
                            <a:srgbClr val="FF0000"/>
                          </a:solidFill>
                          <a:effectLst/>
                          <a:latin typeface="Times New Roman" pitchFamily="18" charset="0"/>
                          <a:cs typeface="Times New Roman" pitchFamily="18" charset="0"/>
                        </a:rPr>
                        <a:t>1</a:t>
                      </a:r>
                      <a:endParaRPr lang="en-US" sz="2000" dirty="0">
                        <a:solidFill>
                          <a:srgbClr val="FF0000"/>
                        </a:solidFill>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solidFill>
                            <a:srgbClr val="FF0000"/>
                          </a:solidFill>
                          <a:latin typeface="Times New Roman" pitchFamily="18" charset="0"/>
                          <a:cs typeface="Times New Roman" pitchFamily="18" charset="0"/>
                        </a:rPr>
                        <a:t>No </a:t>
                      </a:r>
                      <a:r>
                        <a:rPr lang="en-US" sz="2000" baseline="0" dirty="0">
                          <a:solidFill>
                            <a:srgbClr val="FF0000"/>
                          </a:solidFill>
                          <a:latin typeface="Times New Roman" pitchFamily="18" charset="0"/>
                          <a:cs typeface="Times New Roman" pitchFamily="18" charset="0"/>
                        </a:rPr>
                        <a:t>poverty</a:t>
                      </a:r>
                      <a:endParaRPr lang="en-US" sz="2000" dirty="0">
                        <a:solidFill>
                          <a:srgbClr val="FF0000"/>
                        </a:solidFill>
                        <a:latin typeface="Times New Roman" pitchFamily="18" charset="0"/>
                        <a:cs typeface="Times New Roman" pitchFamily="18" charset="0"/>
                      </a:endParaRPr>
                    </a:p>
                  </a:txBody>
                  <a:tcPr marL="68585" marR="68585" marT="34290" marB="34290"/>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127.6</a:t>
                      </a:r>
                    </a:p>
                  </a:txBody>
                  <a:tcPr marL="9525" marR="9525" marT="9525" marB="0" anchor="ctr"/>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9.7</a:t>
                      </a:r>
                    </a:p>
                  </a:txBody>
                  <a:tcPr marL="9525" marR="9525" marT="9525" marB="0" anchor="ctr"/>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136.4</a:t>
                      </a:r>
                    </a:p>
                  </a:txBody>
                  <a:tcPr marL="9525" marR="9525" marT="9525" marB="0" anchor="ctr"/>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8.6</a:t>
                      </a:r>
                    </a:p>
                  </a:txBody>
                  <a:tcPr marL="9525" marR="9525" marT="9525" marB="0" anchor="ctr"/>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151</a:t>
                      </a:r>
                    </a:p>
                  </a:txBody>
                  <a:tcPr marL="9525" marR="9525" marT="9525" marB="0" anchor="ctr"/>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8.1</a:t>
                      </a:r>
                    </a:p>
                  </a:txBody>
                  <a:tcPr marL="9525" marR="9525" marT="9525" marB="0" anchor="ctr"/>
                </a:tc>
                <a:extLst>
                  <a:ext uri="{0D108BD9-81ED-4DB2-BD59-A6C34878D82A}">
                    <a16:rowId xmlns:a16="http://schemas.microsoft.com/office/drawing/2014/main" val="10002"/>
                  </a:ext>
                </a:extLst>
              </a:tr>
              <a:tr h="500700">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2</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Zero Hunger</a:t>
                      </a:r>
                    </a:p>
                  </a:txBody>
                  <a:tcPr marL="68585" marR="68585" marT="34290" marB="34290"/>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41.4</a:t>
                      </a:r>
                    </a:p>
                  </a:txBody>
                  <a:tcPr marL="9525" marR="9525" marT="9525" marB="0" anchor="ctr"/>
                </a:tc>
                <a:tc>
                  <a:txBody>
                    <a:bodyPr/>
                    <a:lstStyle/>
                    <a:p>
                      <a:pPr algn="ctr" rtl="0" fontAlgn="ctr"/>
                      <a:r>
                        <a:rPr lang="en-US" sz="2000" b="0" i="0" u="none" strike="noStrike" dirty="0">
                          <a:solidFill>
                            <a:srgbClr val="000000"/>
                          </a:solidFill>
                          <a:latin typeface="Times New Roman"/>
                        </a:rPr>
                        <a:t>3.1</a:t>
                      </a:r>
                    </a:p>
                  </a:txBody>
                  <a:tcPr marL="9525" marR="9525" marT="9525" marB="0" anchor="ctr"/>
                </a:tc>
                <a:tc>
                  <a:txBody>
                    <a:bodyPr/>
                    <a:lstStyle/>
                    <a:p>
                      <a:pPr algn="ctr" rtl="0" fontAlgn="ctr"/>
                      <a:r>
                        <a:rPr lang="en-US" sz="2000" b="0" i="0" u="none" strike="noStrike" dirty="0">
                          <a:solidFill>
                            <a:srgbClr val="000000"/>
                          </a:solidFill>
                          <a:latin typeface="Times New Roman"/>
                        </a:rPr>
                        <a:t>44.5</a:t>
                      </a:r>
                    </a:p>
                  </a:txBody>
                  <a:tcPr marL="9525" marR="9525" marT="9525" marB="0" anchor="ctr"/>
                </a:tc>
                <a:tc>
                  <a:txBody>
                    <a:bodyPr/>
                    <a:lstStyle/>
                    <a:p>
                      <a:pPr algn="ctr" rtl="0" fontAlgn="ctr"/>
                      <a:r>
                        <a:rPr lang="en-US" sz="2000" b="0" i="0" u="none" strike="noStrike" dirty="0">
                          <a:solidFill>
                            <a:srgbClr val="000000"/>
                          </a:solidFill>
                          <a:latin typeface="Times New Roman"/>
                        </a:rPr>
                        <a:t>2.8</a:t>
                      </a:r>
                    </a:p>
                  </a:txBody>
                  <a:tcPr marL="9525" marR="9525" marT="9525" marB="0" anchor="ctr"/>
                </a:tc>
                <a:tc>
                  <a:txBody>
                    <a:bodyPr/>
                    <a:lstStyle/>
                    <a:p>
                      <a:pPr algn="ctr" rtl="0" fontAlgn="ctr"/>
                      <a:r>
                        <a:rPr lang="en-US" sz="2000" b="0" i="0" u="none" strike="noStrike" dirty="0">
                          <a:solidFill>
                            <a:srgbClr val="000000"/>
                          </a:solidFill>
                          <a:latin typeface="Times New Roman"/>
                        </a:rPr>
                        <a:t>49</a:t>
                      </a:r>
                    </a:p>
                  </a:txBody>
                  <a:tcPr marL="9525" marR="9525" marT="9525" marB="0" anchor="ctr"/>
                </a:tc>
                <a:tc>
                  <a:txBody>
                    <a:bodyPr/>
                    <a:lstStyle/>
                    <a:p>
                      <a:pPr algn="ctr" rtl="0" fontAlgn="ctr"/>
                      <a:r>
                        <a:rPr lang="en-US" sz="2000" b="0" i="0" u="none" strike="noStrike" dirty="0">
                          <a:solidFill>
                            <a:srgbClr val="000000"/>
                          </a:solidFill>
                          <a:latin typeface="Times New Roman"/>
                        </a:rPr>
                        <a:t>2.6</a:t>
                      </a:r>
                    </a:p>
                  </a:txBody>
                  <a:tcPr marL="9525" marR="9525" marT="9525" marB="0" anchor="ctr"/>
                </a:tc>
                <a:extLst>
                  <a:ext uri="{0D108BD9-81ED-4DB2-BD59-A6C34878D82A}">
                    <a16:rowId xmlns:a16="http://schemas.microsoft.com/office/drawing/2014/main" val="10003"/>
                  </a:ext>
                </a:extLst>
              </a:tr>
              <a:tr h="500700">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3</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Healthy</a:t>
                      </a:r>
                      <a:r>
                        <a:rPr lang="en-US" sz="2000" baseline="0" dirty="0">
                          <a:latin typeface="Times New Roman" pitchFamily="18" charset="0"/>
                          <a:cs typeface="Times New Roman" pitchFamily="18" charset="0"/>
                        </a:rPr>
                        <a:t> life</a:t>
                      </a:r>
                      <a:endParaRPr lang="en-US" sz="2000" dirty="0">
                        <a:latin typeface="Times New Roman" pitchFamily="18" charset="0"/>
                        <a:cs typeface="Times New Roman" pitchFamily="18" charset="0"/>
                      </a:endParaRPr>
                    </a:p>
                  </a:txBody>
                  <a:tcPr marL="68585" marR="68585" marT="34290" marB="34290"/>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28.1</a:t>
                      </a:r>
                    </a:p>
                  </a:txBody>
                  <a:tcPr marL="9525" marR="9525" marT="9525" marB="0" anchor="ctr"/>
                </a:tc>
                <a:tc>
                  <a:txBody>
                    <a:bodyPr/>
                    <a:lstStyle/>
                    <a:p>
                      <a:pPr algn="ctr" rtl="0" fontAlgn="ctr"/>
                      <a:r>
                        <a:rPr lang="en-US" sz="2000" b="0" i="0" u="none" strike="noStrike" dirty="0">
                          <a:solidFill>
                            <a:srgbClr val="000000"/>
                          </a:solidFill>
                          <a:latin typeface="Times New Roman"/>
                        </a:rPr>
                        <a:t>2.1</a:t>
                      </a:r>
                    </a:p>
                  </a:txBody>
                  <a:tcPr marL="9525" marR="9525" marT="9525" marB="0" anchor="ctr"/>
                </a:tc>
                <a:tc>
                  <a:txBody>
                    <a:bodyPr/>
                    <a:lstStyle/>
                    <a:p>
                      <a:pPr algn="ctr" rtl="0" fontAlgn="ctr"/>
                      <a:r>
                        <a:rPr lang="en-US" sz="2000" b="0" i="0" u="none" strike="noStrike" dirty="0">
                          <a:solidFill>
                            <a:srgbClr val="000000"/>
                          </a:solidFill>
                          <a:latin typeface="Times New Roman"/>
                        </a:rPr>
                        <a:t>24.0</a:t>
                      </a:r>
                    </a:p>
                  </a:txBody>
                  <a:tcPr marL="9525" marR="9525" marT="9525" marB="0" anchor="ctr"/>
                </a:tc>
                <a:tc>
                  <a:txBody>
                    <a:bodyPr/>
                    <a:lstStyle/>
                    <a:p>
                      <a:pPr algn="ctr" rtl="0" fontAlgn="ctr"/>
                      <a:r>
                        <a:rPr lang="en-US" sz="2000" b="0" i="0" u="none" strike="noStrike" dirty="0">
                          <a:solidFill>
                            <a:srgbClr val="000000"/>
                          </a:solidFill>
                          <a:latin typeface="Times New Roman"/>
                        </a:rPr>
                        <a:t>1.5</a:t>
                      </a:r>
                    </a:p>
                  </a:txBody>
                  <a:tcPr marL="9525" marR="9525" marT="9525" marB="0" anchor="ctr"/>
                </a:tc>
                <a:tc>
                  <a:txBody>
                    <a:bodyPr/>
                    <a:lstStyle/>
                    <a:p>
                      <a:pPr algn="ctr" rtl="0" fontAlgn="ctr"/>
                      <a:r>
                        <a:rPr lang="en-US" sz="2000" b="0" i="0" u="none" strike="noStrike" dirty="0">
                          <a:solidFill>
                            <a:srgbClr val="000000"/>
                          </a:solidFill>
                          <a:latin typeface="Times New Roman"/>
                        </a:rPr>
                        <a:t>27</a:t>
                      </a:r>
                    </a:p>
                  </a:txBody>
                  <a:tcPr marL="9525" marR="9525" marT="9525" marB="0" anchor="ctr"/>
                </a:tc>
                <a:tc>
                  <a:txBody>
                    <a:bodyPr/>
                    <a:lstStyle/>
                    <a:p>
                      <a:pPr algn="ctr" rtl="0" fontAlgn="ctr"/>
                      <a:r>
                        <a:rPr lang="en-US" sz="2000" b="0" i="0" u="none" strike="noStrike" dirty="0">
                          <a:solidFill>
                            <a:srgbClr val="000000"/>
                          </a:solidFill>
                          <a:latin typeface="Times New Roman"/>
                        </a:rPr>
                        <a:t>1.4</a:t>
                      </a:r>
                    </a:p>
                  </a:txBody>
                  <a:tcPr marL="9525" marR="9525" marT="9525" marB="0" anchor="ctr"/>
                </a:tc>
                <a:extLst>
                  <a:ext uri="{0D108BD9-81ED-4DB2-BD59-A6C34878D82A}">
                    <a16:rowId xmlns:a16="http://schemas.microsoft.com/office/drawing/2014/main" val="10004"/>
                  </a:ext>
                </a:extLst>
              </a:tr>
              <a:tr h="500700">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4</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Quality education</a:t>
                      </a:r>
                    </a:p>
                  </a:txBody>
                  <a:tcPr marL="68585" marR="68585" marT="34290" marB="34290"/>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48.3</a:t>
                      </a:r>
                    </a:p>
                  </a:txBody>
                  <a:tcPr marL="9525" marR="9525" marT="9525" marB="0" anchor="ctr"/>
                </a:tc>
                <a:tc>
                  <a:txBody>
                    <a:bodyPr/>
                    <a:lstStyle/>
                    <a:p>
                      <a:pPr algn="ctr" rtl="0" fontAlgn="ctr"/>
                      <a:r>
                        <a:rPr lang="en-US" sz="2000" b="0" i="0" u="none" strike="noStrike" dirty="0">
                          <a:solidFill>
                            <a:srgbClr val="000000"/>
                          </a:solidFill>
                          <a:latin typeface="Times New Roman"/>
                        </a:rPr>
                        <a:t>3.7</a:t>
                      </a:r>
                    </a:p>
                  </a:txBody>
                  <a:tcPr marL="9525" marR="9525" marT="9525" marB="0" anchor="ctr"/>
                </a:tc>
                <a:tc>
                  <a:txBody>
                    <a:bodyPr/>
                    <a:lstStyle/>
                    <a:p>
                      <a:pPr algn="ctr" rtl="0" fontAlgn="ctr"/>
                      <a:r>
                        <a:rPr lang="en-US" sz="2000" b="0" i="0" u="none" strike="noStrike" dirty="0">
                          <a:solidFill>
                            <a:srgbClr val="000000"/>
                          </a:solidFill>
                          <a:latin typeface="Times New Roman"/>
                        </a:rPr>
                        <a:t>49.2</a:t>
                      </a:r>
                    </a:p>
                  </a:txBody>
                  <a:tcPr marL="9525" marR="9525" marT="9525" marB="0" anchor="ctr"/>
                </a:tc>
                <a:tc>
                  <a:txBody>
                    <a:bodyPr/>
                    <a:lstStyle/>
                    <a:p>
                      <a:pPr algn="ctr" rtl="0" fontAlgn="ctr"/>
                      <a:r>
                        <a:rPr lang="en-US" sz="2000" b="0" i="0" u="none" strike="noStrike" dirty="0">
                          <a:solidFill>
                            <a:srgbClr val="000000"/>
                          </a:solidFill>
                          <a:latin typeface="Times New Roman"/>
                        </a:rPr>
                        <a:t>3.1</a:t>
                      </a:r>
                    </a:p>
                  </a:txBody>
                  <a:tcPr marL="9525" marR="9525" marT="9525" marB="0" anchor="ctr"/>
                </a:tc>
                <a:tc>
                  <a:txBody>
                    <a:bodyPr/>
                    <a:lstStyle/>
                    <a:p>
                      <a:pPr algn="ctr" rtl="0" fontAlgn="ctr"/>
                      <a:r>
                        <a:rPr lang="en-US" sz="2000" b="0" i="0" u="none" strike="noStrike" dirty="0">
                          <a:solidFill>
                            <a:srgbClr val="000000"/>
                          </a:solidFill>
                          <a:latin typeface="Times New Roman"/>
                        </a:rPr>
                        <a:t>49</a:t>
                      </a:r>
                    </a:p>
                  </a:txBody>
                  <a:tcPr marL="9525" marR="9525" marT="9525" marB="0" anchor="ctr"/>
                </a:tc>
                <a:tc>
                  <a:txBody>
                    <a:bodyPr/>
                    <a:lstStyle/>
                    <a:p>
                      <a:pPr algn="ctr" rtl="0" fontAlgn="ctr"/>
                      <a:r>
                        <a:rPr lang="en-US" sz="2000" b="0" i="0" u="none" strike="noStrike" dirty="0">
                          <a:solidFill>
                            <a:srgbClr val="000000"/>
                          </a:solidFill>
                          <a:latin typeface="Times New Roman"/>
                        </a:rPr>
                        <a:t>2.6</a:t>
                      </a:r>
                    </a:p>
                  </a:txBody>
                  <a:tcPr marL="9525" marR="9525" marT="9525" marB="0" anchor="ctr"/>
                </a:tc>
                <a:extLst>
                  <a:ext uri="{0D108BD9-81ED-4DB2-BD59-A6C34878D82A}">
                    <a16:rowId xmlns:a16="http://schemas.microsoft.com/office/drawing/2014/main" val="10005"/>
                  </a:ext>
                </a:extLst>
              </a:tr>
              <a:tr h="500700">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5</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Gender equality</a:t>
                      </a:r>
                    </a:p>
                  </a:txBody>
                  <a:tcPr marL="68585" marR="68585" marT="34290" marB="34290"/>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4.6</a:t>
                      </a:r>
                    </a:p>
                  </a:txBody>
                  <a:tcPr marL="9525" marR="9525" marT="9525" marB="0" anchor="ctr"/>
                </a:tc>
                <a:tc>
                  <a:txBody>
                    <a:bodyPr/>
                    <a:lstStyle/>
                    <a:p>
                      <a:pPr algn="ctr" rtl="0" fontAlgn="ctr"/>
                      <a:r>
                        <a:rPr lang="en-US" sz="2000" b="0" i="0" u="none" strike="noStrike" dirty="0">
                          <a:solidFill>
                            <a:srgbClr val="000000"/>
                          </a:solidFill>
                          <a:latin typeface="Times New Roman"/>
                        </a:rPr>
                        <a:t>0.4</a:t>
                      </a:r>
                    </a:p>
                  </a:txBody>
                  <a:tcPr marL="9525" marR="9525" marT="9525" marB="0" anchor="ctr"/>
                </a:tc>
                <a:tc>
                  <a:txBody>
                    <a:bodyPr/>
                    <a:lstStyle/>
                    <a:p>
                      <a:pPr algn="ctr" rtl="0" fontAlgn="ctr"/>
                      <a:r>
                        <a:rPr lang="en-US" sz="2000" b="0" i="0" u="none" strike="noStrike" dirty="0">
                          <a:solidFill>
                            <a:srgbClr val="000000"/>
                          </a:solidFill>
                          <a:latin typeface="Times New Roman"/>
                        </a:rPr>
                        <a:t>5.1</a:t>
                      </a:r>
                    </a:p>
                  </a:txBody>
                  <a:tcPr marL="9525" marR="9525" marT="9525" marB="0" anchor="ctr"/>
                </a:tc>
                <a:tc>
                  <a:txBody>
                    <a:bodyPr/>
                    <a:lstStyle/>
                    <a:p>
                      <a:pPr algn="ctr" rtl="0" fontAlgn="ctr"/>
                      <a:r>
                        <a:rPr lang="en-US" sz="2000" b="0" i="0" u="none" strike="noStrike" dirty="0">
                          <a:solidFill>
                            <a:srgbClr val="000000"/>
                          </a:solidFill>
                          <a:latin typeface="Times New Roman"/>
                        </a:rPr>
                        <a:t>0.3</a:t>
                      </a:r>
                    </a:p>
                  </a:txBody>
                  <a:tcPr marL="9525" marR="9525" marT="9525" marB="0" anchor="ctr"/>
                </a:tc>
                <a:tc>
                  <a:txBody>
                    <a:bodyPr/>
                    <a:lstStyle/>
                    <a:p>
                      <a:pPr algn="ctr" rtl="0" fontAlgn="ctr"/>
                      <a:r>
                        <a:rPr lang="en-US" sz="2000" b="0" i="0" u="none" strike="noStrike" dirty="0">
                          <a:solidFill>
                            <a:srgbClr val="000000"/>
                          </a:solidFill>
                          <a:latin typeface="Times New Roman"/>
                        </a:rPr>
                        <a:t>6</a:t>
                      </a:r>
                    </a:p>
                  </a:txBody>
                  <a:tcPr marL="9525" marR="9525" marT="9525" marB="0" anchor="ctr"/>
                </a:tc>
                <a:tc>
                  <a:txBody>
                    <a:bodyPr/>
                    <a:lstStyle/>
                    <a:p>
                      <a:pPr algn="ctr" rtl="0" fontAlgn="ctr"/>
                      <a:r>
                        <a:rPr lang="en-US" sz="2000" b="0" i="0" u="none" strike="noStrike" dirty="0">
                          <a:solidFill>
                            <a:srgbClr val="000000"/>
                          </a:solidFill>
                          <a:latin typeface="Times New Roman"/>
                        </a:rPr>
                        <a:t>0.3</a:t>
                      </a:r>
                    </a:p>
                  </a:txBody>
                  <a:tcPr marL="9525" marR="9525" marT="9525" marB="0" anchor="ctr"/>
                </a:tc>
                <a:extLst>
                  <a:ext uri="{0D108BD9-81ED-4DB2-BD59-A6C34878D82A}">
                    <a16:rowId xmlns:a16="http://schemas.microsoft.com/office/drawing/2014/main" val="10006"/>
                  </a:ext>
                </a:extLst>
              </a:tr>
              <a:tr h="500700">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6</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Water</a:t>
                      </a:r>
                      <a:r>
                        <a:rPr lang="en-US" sz="2000" baseline="0" dirty="0">
                          <a:latin typeface="Times New Roman" pitchFamily="18" charset="0"/>
                          <a:cs typeface="Times New Roman" pitchFamily="18" charset="0"/>
                        </a:rPr>
                        <a:t> &amp; sanitation</a:t>
                      </a:r>
                      <a:endParaRPr lang="en-US" sz="2000" dirty="0">
                        <a:latin typeface="Times New Roman" pitchFamily="18" charset="0"/>
                        <a:cs typeface="Times New Roman" pitchFamily="18" charset="0"/>
                      </a:endParaRPr>
                    </a:p>
                  </a:txBody>
                  <a:tcPr marL="68585" marR="68585" marT="34290" marB="34290"/>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24.3</a:t>
                      </a:r>
                    </a:p>
                  </a:txBody>
                  <a:tcPr marL="9525" marR="9525" marT="9525" marB="0" anchor="ctr"/>
                </a:tc>
                <a:tc>
                  <a:txBody>
                    <a:bodyPr/>
                    <a:lstStyle/>
                    <a:p>
                      <a:pPr algn="ctr" rtl="0" fontAlgn="ctr"/>
                      <a:r>
                        <a:rPr lang="en-US" sz="2000" b="0" i="0" u="none" strike="noStrike" dirty="0">
                          <a:solidFill>
                            <a:srgbClr val="000000"/>
                          </a:solidFill>
                          <a:latin typeface="Times New Roman"/>
                        </a:rPr>
                        <a:t>1.8</a:t>
                      </a:r>
                    </a:p>
                  </a:txBody>
                  <a:tcPr marL="9525" marR="9525" marT="9525" marB="0" anchor="ctr"/>
                </a:tc>
                <a:tc>
                  <a:txBody>
                    <a:bodyPr/>
                    <a:lstStyle/>
                    <a:p>
                      <a:pPr algn="ctr" rtl="0" fontAlgn="ctr"/>
                      <a:r>
                        <a:rPr lang="en-US" sz="2000" b="0" i="0" u="none" strike="noStrike" dirty="0">
                          <a:solidFill>
                            <a:srgbClr val="000000"/>
                          </a:solidFill>
                          <a:latin typeface="Times New Roman"/>
                        </a:rPr>
                        <a:t>23.6</a:t>
                      </a:r>
                    </a:p>
                  </a:txBody>
                  <a:tcPr marL="9525" marR="9525" marT="9525" marB="0" anchor="ctr"/>
                </a:tc>
                <a:tc>
                  <a:txBody>
                    <a:bodyPr/>
                    <a:lstStyle/>
                    <a:p>
                      <a:pPr algn="ctr" rtl="0" fontAlgn="ctr"/>
                      <a:r>
                        <a:rPr lang="en-US" sz="2000" b="0" i="0" u="none" strike="noStrike" dirty="0">
                          <a:solidFill>
                            <a:srgbClr val="000000"/>
                          </a:solidFill>
                          <a:latin typeface="Times New Roman"/>
                        </a:rPr>
                        <a:t>1.5</a:t>
                      </a:r>
                    </a:p>
                  </a:txBody>
                  <a:tcPr marL="9525" marR="9525" marT="9525" marB="0" anchor="ctr"/>
                </a:tc>
                <a:tc>
                  <a:txBody>
                    <a:bodyPr/>
                    <a:lstStyle/>
                    <a:p>
                      <a:pPr algn="ctr" rtl="0" fontAlgn="ctr"/>
                      <a:r>
                        <a:rPr lang="en-US" sz="2000" b="0" i="0" u="none" strike="noStrike" dirty="0">
                          <a:solidFill>
                            <a:srgbClr val="000000"/>
                          </a:solidFill>
                          <a:latin typeface="Times New Roman"/>
                        </a:rPr>
                        <a:t>24</a:t>
                      </a:r>
                    </a:p>
                  </a:txBody>
                  <a:tcPr marL="9525" marR="9525" marT="9525" marB="0" anchor="ctr"/>
                </a:tc>
                <a:tc>
                  <a:txBody>
                    <a:bodyPr/>
                    <a:lstStyle/>
                    <a:p>
                      <a:pPr algn="ctr" rtl="0" fontAlgn="ctr"/>
                      <a:r>
                        <a:rPr lang="en-US" sz="2000" b="0" i="0" u="none" strike="noStrike" dirty="0">
                          <a:solidFill>
                            <a:srgbClr val="000000"/>
                          </a:solidFill>
                          <a:latin typeface="Times New Roman"/>
                        </a:rPr>
                        <a:t>1.3</a:t>
                      </a:r>
                    </a:p>
                  </a:txBody>
                  <a:tcPr marL="9525" marR="9525" marT="9525" marB="0" anchor="ctr"/>
                </a:tc>
                <a:extLst>
                  <a:ext uri="{0D108BD9-81ED-4DB2-BD59-A6C34878D82A}">
                    <a16:rowId xmlns:a16="http://schemas.microsoft.com/office/drawing/2014/main" val="10007"/>
                  </a:ext>
                </a:extLst>
              </a:tr>
              <a:tr h="500700">
                <a:tc>
                  <a:txBody>
                    <a:bodyPr/>
                    <a:lstStyle/>
                    <a:p>
                      <a:pPr marL="0" marR="0" algn="ctr">
                        <a:lnSpc>
                          <a:spcPct val="115000"/>
                        </a:lnSpc>
                        <a:spcBef>
                          <a:spcPts val="0"/>
                        </a:spcBef>
                        <a:spcAft>
                          <a:spcPts val="0"/>
                        </a:spcAft>
                      </a:pPr>
                      <a:r>
                        <a:rPr lang="en-US" sz="2000" dirty="0">
                          <a:solidFill>
                            <a:srgbClr val="FF0000"/>
                          </a:solidFill>
                          <a:effectLst/>
                          <a:latin typeface="Times New Roman" pitchFamily="18" charset="0"/>
                          <a:cs typeface="Times New Roman" pitchFamily="18" charset="0"/>
                        </a:rPr>
                        <a:t>7</a:t>
                      </a:r>
                      <a:endParaRPr lang="en-US" sz="2000" dirty="0">
                        <a:solidFill>
                          <a:srgbClr val="FF0000"/>
                        </a:solidFill>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baseline="0" dirty="0">
                          <a:solidFill>
                            <a:srgbClr val="FF0000"/>
                          </a:solidFill>
                          <a:latin typeface="Times New Roman" pitchFamily="18" charset="0"/>
                          <a:cs typeface="Times New Roman" pitchFamily="18" charset="0"/>
                        </a:rPr>
                        <a:t>Clean energy</a:t>
                      </a:r>
                      <a:endParaRPr lang="en-US" sz="2000" dirty="0">
                        <a:solidFill>
                          <a:srgbClr val="FF0000"/>
                        </a:solidFill>
                        <a:latin typeface="Times New Roman" pitchFamily="18" charset="0"/>
                        <a:cs typeface="Times New Roman" pitchFamily="18" charset="0"/>
                      </a:endParaRPr>
                    </a:p>
                  </a:txBody>
                  <a:tcPr marL="68585" marR="68585" marT="34290" marB="34290"/>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86.9</a:t>
                      </a:r>
                    </a:p>
                  </a:txBody>
                  <a:tcPr marL="9525" marR="9525" marT="9525" marB="0" anchor="ctr"/>
                </a:tc>
                <a:tc>
                  <a:txBody>
                    <a:bodyPr/>
                    <a:lstStyle/>
                    <a:p>
                      <a:pPr algn="ctr" rtl="0" fontAlgn="ctr"/>
                      <a:r>
                        <a:rPr lang="en-US" sz="2000" b="0" i="0" u="none" strike="noStrike" dirty="0">
                          <a:solidFill>
                            <a:srgbClr val="FF0000"/>
                          </a:solidFill>
                          <a:latin typeface="Times New Roman"/>
                        </a:rPr>
                        <a:t>6.6</a:t>
                      </a:r>
                    </a:p>
                  </a:txBody>
                  <a:tcPr marL="9525" marR="9525" marT="9525" marB="0" anchor="ctr"/>
                </a:tc>
                <a:tc>
                  <a:txBody>
                    <a:bodyPr/>
                    <a:lstStyle/>
                    <a:p>
                      <a:pPr algn="ctr" rtl="0" fontAlgn="ctr"/>
                      <a:r>
                        <a:rPr lang="en-US" sz="2000" b="0" i="0" u="none" strike="noStrike" dirty="0">
                          <a:solidFill>
                            <a:srgbClr val="FF0000"/>
                          </a:solidFill>
                          <a:latin typeface="Times New Roman"/>
                        </a:rPr>
                        <a:t>109.8</a:t>
                      </a:r>
                    </a:p>
                  </a:txBody>
                  <a:tcPr marL="9525" marR="9525" marT="9525" marB="0" anchor="ctr"/>
                </a:tc>
                <a:tc>
                  <a:txBody>
                    <a:bodyPr/>
                    <a:lstStyle/>
                    <a:p>
                      <a:pPr algn="ctr" rtl="0" fontAlgn="ctr"/>
                      <a:r>
                        <a:rPr lang="en-US" sz="2000" b="0" i="0" u="none" strike="noStrike" dirty="0">
                          <a:solidFill>
                            <a:srgbClr val="FF0000"/>
                          </a:solidFill>
                          <a:latin typeface="Times New Roman"/>
                        </a:rPr>
                        <a:t>7</a:t>
                      </a:r>
                    </a:p>
                  </a:txBody>
                  <a:tcPr marL="9525" marR="9525" marT="9525" marB="0" anchor="ctr"/>
                </a:tc>
                <a:tc>
                  <a:txBody>
                    <a:bodyPr/>
                    <a:lstStyle/>
                    <a:p>
                      <a:pPr algn="ctr" rtl="0" fontAlgn="ctr"/>
                      <a:r>
                        <a:rPr lang="en-US" sz="2000" b="0" i="0" u="none" strike="noStrike" dirty="0">
                          <a:solidFill>
                            <a:srgbClr val="FF0000"/>
                          </a:solidFill>
                          <a:latin typeface="Times New Roman"/>
                        </a:rPr>
                        <a:t>123</a:t>
                      </a:r>
                    </a:p>
                  </a:txBody>
                  <a:tcPr marL="9525" marR="9525" marT="9525" marB="0" anchor="ctr"/>
                </a:tc>
                <a:tc>
                  <a:txBody>
                    <a:bodyPr/>
                    <a:lstStyle/>
                    <a:p>
                      <a:pPr algn="ctr" rtl="0" fontAlgn="ctr"/>
                      <a:r>
                        <a:rPr lang="en-US" sz="2000" b="0" i="0" u="none" strike="noStrike" dirty="0">
                          <a:solidFill>
                            <a:srgbClr val="FF0000"/>
                          </a:solidFill>
                          <a:latin typeface="Times New Roman"/>
                        </a:rPr>
                        <a:t>6.6</a:t>
                      </a:r>
                    </a:p>
                  </a:txBody>
                  <a:tcPr marL="9525" marR="9525" marT="9525" marB="0" anchor="ctr"/>
                </a:tc>
                <a:extLst>
                  <a:ext uri="{0D108BD9-81ED-4DB2-BD59-A6C34878D82A}">
                    <a16:rowId xmlns:a16="http://schemas.microsoft.com/office/drawing/2014/main" val="10008"/>
                  </a:ext>
                </a:extLst>
              </a:tr>
              <a:tr h="671185">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8</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Decent</a:t>
                      </a:r>
                      <a:r>
                        <a:rPr lang="en-US" sz="2000" baseline="0" dirty="0">
                          <a:latin typeface="Times New Roman" pitchFamily="18" charset="0"/>
                          <a:cs typeface="Times New Roman" pitchFamily="18" charset="0"/>
                        </a:rPr>
                        <a:t> </a:t>
                      </a:r>
                      <a:r>
                        <a:rPr lang="en-US" sz="2000" dirty="0">
                          <a:latin typeface="Times New Roman" pitchFamily="18" charset="0"/>
                          <a:cs typeface="Times New Roman" pitchFamily="18" charset="0"/>
                        </a:rPr>
                        <a:t>work &amp; Economic Growth</a:t>
                      </a:r>
                    </a:p>
                  </a:txBody>
                  <a:tcPr marL="68585" marR="68585" marT="34290" marB="34290"/>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7.4</a:t>
                      </a:r>
                    </a:p>
                  </a:txBody>
                  <a:tcPr marL="9525" marR="9525" marT="9525" marB="0" anchor="ctr"/>
                </a:tc>
                <a:tc>
                  <a:txBody>
                    <a:bodyPr/>
                    <a:lstStyle/>
                    <a:p>
                      <a:pPr algn="ctr" rtl="0" fontAlgn="ctr"/>
                      <a:r>
                        <a:rPr lang="en-US" sz="2000" b="0" i="0" u="none" strike="noStrike" dirty="0">
                          <a:solidFill>
                            <a:srgbClr val="000000"/>
                          </a:solidFill>
                          <a:latin typeface="Times New Roman"/>
                        </a:rPr>
                        <a:t>0.6</a:t>
                      </a:r>
                    </a:p>
                  </a:txBody>
                  <a:tcPr marL="9525" marR="9525" marT="9525" marB="0" anchor="ctr"/>
                </a:tc>
                <a:tc>
                  <a:txBody>
                    <a:bodyPr/>
                    <a:lstStyle/>
                    <a:p>
                      <a:pPr algn="ctr" rtl="0" fontAlgn="ctr"/>
                      <a:r>
                        <a:rPr lang="en-US" sz="2000" b="0" i="0" u="none" strike="noStrike" dirty="0">
                          <a:solidFill>
                            <a:srgbClr val="000000"/>
                          </a:solidFill>
                          <a:latin typeface="Times New Roman"/>
                        </a:rPr>
                        <a:t>8.7</a:t>
                      </a:r>
                    </a:p>
                  </a:txBody>
                  <a:tcPr marL="9525" marR="9525" marT="9525" marB="0" anchor="ctr"/>
                </a:tc>
                <a:tc>
                  <a:txBody>
                    <a:bodyPr/>
                    <a:lstStyle/>
                    <a:p>
                      <a:pPr algn="ctr" rtl="0" fontAlgn="ctr"/>
                      <a:r>
                        <a:rPr lang="en-US" sz="2000" b="0" i="0" u="none" strike="noStrike" dirty="0">
                          <a:solidFill>
                            <a:srgbClr val="000000"/>
                          </a:solidFill>
                          <a:latin typeface="Times New Roman"/>
                        </a:rPr>
                        <a:t>0.6</a:t>
                      </a:r>
                    </a:p>
                  </a:txBody>
                  <a:tcPr marL="9525" marR="9525" marT="9525" marB="0" anchor="ctr"/>
                </a:tc>
                <a:tc>
                  <a:txBody>
                    <a:bodyPr/>
                    <a:lstStyle/>
                    <a:p>
                      <a:pPr algn="ctr" rtl="0" fontAlgn="ctr"/>
                      <a:r>
                        <a:rPr lang="en-US" sz="2000" b="0" i="0" u="none" strike="noStrike" dirty="0">
                          <a:solidFill>
                            <a:srgbClr val="000000"/>
                          </a:solidFill>
                          <a:latin typeface="Times New Roman"/>
                        </a:rPr>
                        <a:t>9</a:t>
                      </a:r>
                    </a:p>
                  </a:txBody>
                  <a:tcPr marL="9525" marR="9525" marT="9525" marB="0" anchor="ctr"/>
                </a:tc>
                <a:tc>
                  <a:txBody>
                    <a:bodyPr/>
                    <a:lstStyle/>
                    <a:p>
                      <a:pPr algn="ctr" rtl="0" fontAlgn="ctr"/>
                      <a:r>
                        <a:rPr lang="en-US" sz="2000" b="0" i="0" u="none" strike="noStrike" dirty="0">
                          <a:solidFill>
                            <a:srgbClr val="000000"/>
                          </a:solidFill>
                          <a:latin typeface="Times New Roman"/>
                        </a:rPr>
                        <a:t>0.5</a:t>
                      </a:r>
                    </a:p>
                  </a:txBody>
                  <a:tcPr marL="9525" marR="9525" marT="9525" marB="0" anchor="ctr"/>
                </a:tc>
                <a:extLst>
                  <a:ext uri="{0D108BD9-81ED-4DB2-BD59-A6C34878D82A}">
                    <a16:rowId xmlns:a16="http://schemas.microsoft.com/office/drawing/2014/main" val="10009"/>
                  </a:ext>
                </a:extLst>
              </a:tr>
              <a:tr h="500700">
                <a:tc>
                  <a:txBody>
                    <a:bodyPr/>
                    <a:lstStyle/>
                    <a:p>
                      <a:pPr marL="0" marR="0" algn="ctr">
                        <a:lnSpc>
                          <a:spcPct val="115000"/>
                        </a:lnSpc>
                        <a:spcBef>
                          <a:spcPts val="0"/>
                        </a:spcBef>
                        <a:spcAft>
                          <a:spcPts val="0"/>
                        </a:spcAft>
                      </a:pPr>
                      <a:r>
                        <a:rPr lang="en-US" sz="2000" dirty="0">
                          <a:solidFill>
                            <a:srgbClr val="FF0000"/>
                          </a:solidFill>
                          <a:effectLst/>
                          <a:latin typeface="Times New Roman" pitchFamily="18" charset="0"/>
                          <a:cs typeface="Times New Roman" pitchFamily="18" charset="0"/>
                        </a:rPr>
                        <a:t>9</a:t>
                      </a:r>
                      <a:endParaRPr lang="en-US" sz="2000" dirty="0">
                        <a:solidFill>
                          <a:srgbClr val="FF0000"/>
                        </a:solidFill>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solidFill>
                            <a:srgbClr val="FF0000"/>
                          </a:solidFill>
                          <a:latin typeface="Times New Roman" pitchFamily="18" charset="0"/>
                          <a:cs typeface="Times New Roman" pitchFamily="18" charset="0"/>
                        </a:rPr>
                        <a:t>Industry</a:t>
                      </a:r>
                      <a:r>
                        <a:rPr lang="en-US" sz="2000" baseline="0" dirty="0">
                          <a:solidFill>
                            <a:srgbClr val="FF0000"/>
                          </a:solidFill>
                          <a:latin typeface="Times New Roman" pitchFamily="18" charset="0"/>
                          <a:cs typeface="Times New Roman" pitchFamily="18" charset="0"/>
                        </a:rPr>
                        <a:t> </a:t>
                      </a:r>
                      <a:r>
                        <a:rPr lang="en-US" sz="2000" dirty="0">
                          <a:solidFill>
                            <a:srgbClr val="FF0000"/>
                          </a:solidFill>
                          <a:latin typeface="Times New Roman" pitchFamily="18" charset="0"/>
                          <a:cs typeface="Times New Roman" pitchFamily="18" charset="0"/>
                        </a:rPr>
                        <a:t>&amp; Infrastructure</a:t>
                      </a:r>
                    </a:p>
                  </a:txBody>
                  <a:tcPr marL="68585" marR="68585" marT="34290" marB="34290"/>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162.1</a:t>
                      </a:r>
                    </a:p>
                  </a:txBody>
                  <a:tcPr marL="9525" marR="9525" marT="9525" marB="0" anchor="ctr"/>
                </a:tc>
                <a:tc>
                  <a:txBody>
                    <a:bodyPr/>
                    <a:lstStyle/>
                    <a:p>
                      <a:pPr algn="ctr" rtl="0" fontAlgn="ctr"/>
                      <a:r>
                        <a:rPr lang="en-US" sz="2000" b="0" i="0" u="none" strike="noStrike" dirty="0">
                          <a:solidFill>
                            <a:srgbClr val="FF0000"/>
                          </a:solidFill>
                          <a:latin typeface="Times New Roman"/>
                        </a:rPr>
                        <a:t>12.3</a:t>
                      </a:r>
                    </a:p>
                  </a:txBody>
                  <a:tcPr marL="9525" marR="9525" marT="9525" marB="0" anchor="ctr"/>
                </a:tc>
                <a:tc>
                  <a:txBody>
                    <a:bodyPr/>
                    <a:lstStyle/>
                    <a:p>
                      <a:pPr algn="ctr" rtl="0" fontAlgn="ctr"/>
                      <a:r>
                        <a:rPr lang="en-US" sz="2000" b="0" i="0" u="none" strike="noStrike" dirty="0">
                          <a:solidFill>
                            <a:srgbClr val="FF0000"/>
                          </a:solidFill>
                          <a:latin typeface="Times New Roman"/>
                        </a:rPr>
                        <a:t>200.1</a:t>
                      </a:r>
                    </a:p>
                  </a:txBody>
                  <a:tcPr marL="9525" marR="9525" marT="9525" marB="0" anchor="ctr"/>
                </a:tc>
                <a:tc>
                  <a:txBody>
                    <a:bodyPr/>
                    <a:lstStyle/>
                    <a:p>
                      <a:pPr algn="ctr" rtl="0" fontAlgn="ctr"/>
                      <a:r>
                        <a:rPr lang="en-US" sz="2000" b="0" i="0" u="none" strike="noStrike" dirty="0">
                          <a:solidFill>
                            <a:srgbClr val="FF0000"/>
                          </a:solidFill>
                          <a:latin typeface="Times New Roman"/>
                        </a:rPr>
                        <a:t>12.7</a:t>
                      </a:r>
                    </a:p>
                  </a:txBody>
                  <a:tcPr marL="9525" marR="9525" marT="9525" marB="0" anchor="ctr"/>
                </a:tc>
                <a:tc>
                  <a:txBody>
                    <a:bodyPr/>
                    <a:lstStyle/>
                    <a:p>
                      <a:pPr algn="ctr" rtl="0" fontAlgn="ctr"/>
                      <a:r>
                        <a:rPr lang="en-US" sz="2000" b="0" i="0" u="none" strike="noStrike" dirty="0">
                          <a:solidFill>
                            <a:srgbClr val="FF0000"/>
                          </a:solidFill>
                          <a:latin typeface="Times New Roman"/>
                        </a:rPr>
                        <a:t>233</a:t>
                      </a:r>
                    </a:p>
                  </a:txBody>
                  <a:tcPr marL="9525" marR="9525" marT="9525" marB="0" anchor="ctr"/>
                </a:tc>
                <a:tc>
                  <a:txBody>
                    <a:bodyPr/>
                    <a:lstStyle/>
                    <a:p>
                      <a:pPr algn="ctr" rtl="0" fontAlgn="ctr"/>
                      <a:r>
                        <a:rPr lang="en-US" sz="2000" b="0" i="0" u="none" strike="noStrike" dirty="0">
                          <a:solidFill>
                            <a:srgbClr val="FF0000"/>
                          </a:solidFill>
                          <a:latin typeface="Times New Roman"/>
                        </a:rPr>
                        <a:t>12.5</a:t>
                      </a:r>
                    </a:p>
                  </a:txBody>
                  <a:tcPr marL="9525" marR="9525" marT="9525" marB="0" anchor="ct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85197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87635982"/>
              </p:ext>
            </p:extLst>
          </p:nvPr>
        </p:nvGraphicFramePr>
        <p:xfrm>
          <a:off x="0" y="1282700"/>
          <a:ext cx="12058651" cy="5321136"/>
        </p:xfrm>
        <a:graphic>
          <a:graphicData uri="http://schemas.openxmlformats.org/drawingml/2006/table">
            <a:tbl>
              <a:tblPr firstRow="1" firstCol="1" bandRow="1">
                <a:tableStyleId>{5C22544A-7EE6-4342-B048-85BDC9FD1C3A}</a:tableStyleId>
              </a:tblPr>
              <a:tblGrid>
                <a:gridCol w="673592">
                  <a:extLst>
                    <a:ext uri="{9D8B030D-6E8A-4147-A177-3AD203B41FA5}">
                      <a16:colId xmlns:a16="http://schemas.microsoft.com/office/drawing/2014/main" val="20000"/>
                    </a:ext>
                  </a:extLst>
                </a:gridCol>
                <a:gridCol w="3218965">
                  <a:extLst>
                    <a:ext uri="{9D8B030D-6E8A-4147-A177-3AD203B41FA5}">
                      <a16:colId xmlns:a16="http://schemas.microsoft.com/office/drawing/2014/main" val="20001"/>
                    </a:ext>
                  </a:extLst>
                </a:gridCol>
                <a:gridCol w="1374817">
                  <a:extLst>
                    <a:ext uri="{9D8B030D-6E8A-4147-A177-3AD203B41FA5}">
                      <a16:colId xmlns:a16="http://schemas.microsoft.com/office/drawing/2014/main" val="20002"/>
                    </a:ext>
                  </a:extLst>
                </a:gridCol>
                <a:gridCol w="1598620">
                  <a:extLst>
                    <a:ext uri="{9D8B030D-6E8A-4147-A177-3AD203B41FA5}">
                      <a16:colId xmlns:a16="http://schemas.microsoft.com/office/drawing/2014/main" val="20003"/>
                    </a:ext>
                  </a:extLst>
                </a:gridCol>
                <a:gridCol w="1591432">
                  <a:extLst>
                    <a:ext uri="{9D8B030D-6E8A-4147-A177-3AD203B41FA5}">
                      <a16:colId xmlns:a16="http://schemas.microsoft.com/office/drawing/2014/main" val="20004"/>
                    </a:ext>
                  </a:extLst>
                </a:gridCol>
                <a:gridCol w="1037159">
                  <a:extLst>
                    <a:ext uri="{9D8B030D-6E8A-4147-A177-3AD203B41FA5}">
                      <a16:colId xmlns:a16="http://schemas.microsoft.com/office/drawing/2014/main" val="20005"/>
                    </a:ext>
                  </a:extLst>
                </a:gridCol>
                <a:gridCol w="1205146">
                  <a:extLst>
                    <a:ext uri="{9D8B030D-6E8A-4147-A177-3AD203B41FA5}">
                      <a16:colId xmlns:a16="http://schemas.microsoft.com/office/drawing/2014/main" val="20006"/>
                    </a:ext>
                  </a:extLst>
                </a:gridCol>
                <a:gridCol w="1358920">
                  <a:extLst>
                    <a:ext uri="{9D8B030D-6E8A-4147-A177-3AD203B41FA5}">
                      <a16:colId xmlns:a16="http://schemas.microsoft.com/office/drawing/2014/main" val="20007"/>
                    </a:ext>
                  </a:extLst>
                </a:gridCol>
              </a:tblGrid>
              <a:tr h="400858">
                <a:tc rowSpan="2">
                  <a:txBody>
                    <a:bodyPr/>
                    <a:lstStyle/>
                    <a:p>
                      <a:pPr marL="0" marR="0" algn="ctr">
                        <a:lnSpc>
                          <a:spcPct val="115000"/>
                        </a:lnSpc>
                        <a:spcBef>
                          <a:spcPts val="0"/>
                        </a:spcBef>
                        <a:spcAft>
                          <a:spcPts val="0"/>
                        </a:spcAft>
                      </a:pPr>
                      <a:r>
                        <a:rPr lang="en-US" sz="2000" dirty="0">
                          <a:effectLst/>
                          <a:latin typeface="Times New Roman" pitchFamily="18" charset="0"/>
                          <a:ea typeface="+mn-ea"/>
                          <a:cs typeface="Times New Roman" pitchFamily="18" charset="0"/>
                        </a:rPr>
                        <a:t>S.N.</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rowSpan="2">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SDGs</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gridSpan="2">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Projection FY 2018/19</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Projection FY 2019/20</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hMerge="1">
                  <a:txBody>
                    <a:bodyPr/>
                    <a:lstStyle/>
                    <a:p>
                      <a:endParaRPr lang="en-US"/>
                    </a:p>
                  </a:txBody>
                  <a:tcPr/>
                </a:tc>
                <a:tc gridSpan="2">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Projection FY 2020/21</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hMerge="1">
                  <a:txBody>
                    <a:bodyPr/>
                    <a:lstStyle/>
                    <a:p>
                      <a:endParaRPr lang="en-US"/>
                    </a:p>
                  </a:txBody>
                  <a:tcPr/>
                </a:tc>
                <a:extLst>
                  <a:ext uri="{0D108BD9-81ED-4DB2-BD59-A6C34878D82A}">
                    <a16:rowId xmlns:a16="http://schemas.microsoft.com/office/drawing/2014/main" val="10000"/>
                  </a:ext>
                </a:extLst>
              </a:tr>
              <a:tr h="389470">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2000" dirty="0">
                          <a:effectLst/>
                          <a:latin typeface="Times New Roman" pitchFamily="18" charset="0"/>
                          <a:ea typeface="Times New Roman" panose="02020603050405020304" pitchFamily="18" charset="0"/>
                          <a:cs typeface="Times New Roman" pitchFamily="18" charset="0"/>
                        </a:rPr>
                        <a:t>Budget</a:t>
                      </a:r>
                      <a:r>
                        <a:rPr lang="en-US" sz="2000" baseline="0" dirty="0">
                          <a:effectLst/>
                          <a:latin typeface="Times New Roman" pitchFamily="18" charset="0"/>
                          <a:ea typeface="Times New Roman" panose="02020603050405020304" pitchFamily="18" charset="0"/>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mn-ea"/>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Times New Roman" panose="02020603050405020304" pitchFamily="18" charset="0"/>
                          <a:cs typeface="Times New Roman" pitchFamily="18" charset="0"/>
                        </a:rPr>
                        <a:t>Budget</a:t>
                      </a:r>
                      <a:r>
                        <a:rPr lang="en-US" sz="2000" baseline="0" dirty="0">
                          <a:effectLst/>
                          <a:latin typeface="Times New Roman" pitchFamily="18" charset="0"/>
                          <a:ea typeface="Times New Roman" panose="02020603050405020304" pitchFamily="18" charset="0"/>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mn-ea"/>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Times New Roman" panose="02020603050405020304" pitchFamily="18" charset="0"/>
                          <a:cs typeface="Times New Roman" pitchFamily="18" charset="0"/>
                        </a:rPr>
                        <a:t>Budget</a:t>
                      </a:r>
                      <a:r>
                        <a:rPr lang="en-US" sz="2000" baseline="0" dirty="0">
                          <a:effectLst/>
                          <a:latin typeface="Times New Roman" pitchFamily="18" charset="0"/>
                          <a:ea typeface="Times New Roman" panose="02020603050405020304" pitchFamily="18" charset="0"/>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gn="ctr">
                        <a:lnSpc>
                          <a:spcPct val="115000"/>
                        </a:lnSpc>
                        <a:spcBef>
                          <a:spcPts val="0"/>
                        </a:spcBef>
                        <a:spcAft>
                          <a:spcPts val="0"/>
                        </a:spcAft>
                      </a:pPr>
                      <a:r>
                        <a:rPr lang="en-US" sz="2000" dirty="0">
                          <a:effectLst/>
                          <a:latin typeface="Times New Roman" pitchFamily="18" charset="0"/>
                          <a:ea typeface="+mn-ea"/>
                          <a:cs typeface="Times New Roman" pitchFamily="18" charset="0"/>
                        </a:rPr>
                        <a:t>%</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extLst>
                  <a:ext uri="{0D108BD9-81ED-4DB2-BD59-A6C34878D82A}">
                    <a16:rowId xmlns:a16="http://schemas.microsoft.com/office/drawing/2014/main" val="10001"/>
                  </a:ext>
                </a:extLst>
              </a:tr>
              <a:tr h="447545">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10</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Reduced</a:t>
                      </a:r>
                      <a:r>
                        <a:rPr lang="en-US" sz="2000" baseline="0" dirty="0">
                          <a:latin typeface="Times New Roman" pitchFamily="18" charset="0"/>
                          <a:cs typeface="Times New Roman" pitchFamily="18" charset="0"/>
                        </a:rPr>
                        <a:t> inequality</a:t>
                      </a:r>
                      <a:endParaRPr lang="en-US" sz="2000" dirty="0">
                        <a:latin typeface="Times New Roman" pitchFamily="18" charset="0"/>
                        <a:cs typeface="Times New Roman" pitchFamily="18" charset="0"/>
                      </a:endParaRPr>
                    </a:p>
                  </a:txBody>
                  <a:tcPr marL="68574" marR="68574" marT="34295" marB="34295"/>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2.4</a:t>
                      </a:r>
                    </a:p>
                  </a:txBody>
                  <a:tcPr marL="9525" marR="9525" marT="9525" marB="0" anchor="ctr"/>
                </a:tc>
                <a:tc>
                  <a:txBody>
                    <a:bodyPr/>
                    <a:lstStyle/>
                    <a:p>
                      <a:pPr algn="ctr" rtl="0" fontAlgn="ctr"/>
                      <a:r>
                        <a:rPr lang="en-US" sz="2000" b="0" i="0" u="none" strike="noStrike" dirty="0">
                          <a:solidFill>
                            <a:srgbClr val="000000"/>
                          </a:solidFill>
                          <a:latin typeface="Times New Roman"/>
                        </a:rPr>
                        <a:t>0.2</a:t>
                      </a:r>
                    </a:p>
                  </a:txBody>
                  <a:tcPr marL="9525" marR="9525" marT="9525" marB="0" anchor="ctr"/>
                </a:tc>
                <a:tc>
                  <a:txBody>
                    <a:bodyPr/>
                    <a:lstStyle/>
                    <a:p>
                      <a:pPr algn="ctr" rtl="0" fontAlgn="ctr"/>
                      <a:r>
                        <a:rPr lang="en-US" sz="2000" b="0" i="0" u="none" strike="noStrike" dirty="0">
                          <a:solidFill>
                            <a:srgbClr val="000000"/>
                          </a:solidFill>
                          <a:latin typeface="Times New Roman"/>
                        </a:rPr>
                        <a:t>2.6</a:t>
                      </a:r>
                    </a:p>
                  </a:txBody>
                  <a:tcPr marL="9525" marR="9525" marT="9525" marB="0" anchor="ctr"/>
                </a:tc>
                <a:tc>
                  <a:txBody>
                    <a:bodyPr/>
                    <a:lstStyle/>
                    <a:p>
                      <a:pPr algn="ctr" rtl="0" fontAlgn="ctr"/>
                      <a:r>
                        <a:rPr lang="en-US" sz="2000" b="0" i="0" u="none" strike="noStrike" dirty="0">
                          <a:solidFill>
                            <a:srgbClr val="000000"/>
                          </a:solidFill>
                          <a:latin typeface="Times New Roman"/>
                        </a:rPr>
                        <a:t>0.2</a:t>
                      </a:r>
                    </a:p>
                  </a:txBody>
                  <a:tcPr marL="9525" marR="9525" marT="9525" marB="0" anchor="ctr"/>
                </a:tc>
                <a:tc>
                  <a:txBody>
                    <a:bodyPr/>
                    <a:lstStyle/>
                    <a:p>
                      <a:pPr algn="ctr" rtl="0" fontAlgn="ctr"/>
                      <a:r>
                        <a:rPr lang="en-US" sz="2000" b="0" i="0" u="none" strike="noStrike" dirty="0">
                          <a:solidFill>
                            <a:srgbClr val="000000"/>
                          </a:solidFill>
                          <a:latin typeface="Times New Roman"/>
                        </a:rPr>
                        <a:t>3</a:t>
                      </a:r>
                    </a:p>
                  </a:txBody>
                  <a:tcPr marL="9525" marR="9525" marT="9525" marB="0" anchor="ctr"/>
                </a:tc>
                <a:tc>
                  <a:txBody>
                    <a:bodyPr/>
                    <a:lstStyle/>
                    <a:p>
                      <a:pPr algn="ctr" rtl="0" fontAlgn="ctr"/>
                      <a:r>
                        <a:rPr lang="en-US" sz="2000" b="0" i="0" u="none" strike="noStrike" dirty="0">
                          <a:solidFill>
                            <a:srgbClr val="000000"/>
                          </a:solidFill>
                          <a:latin typeface="Times New Roman"/>
                        </a:rPr>
                        <a:t>0.2</a:t>
                      </a:r>
                    </a:p>
                  </a:txBody>
                  <a:tcPr marL="9525" marR="9525" marT="9525" marB="0" anchor="ctr"/>
                </a:tc>
                <a:extLst>
                  <a:ext uri="{0D108BD9-81ED-4DB2-BD59-A6C34878D82A}">
                    <a16:rowId xmlns:a16="http://schemas.microsoft.com/office/drawing/2014/main" val="10002"/>
                  </a:ext>
                </a:extLst>
              </a:tr>
              <a:tr h="447545">
                <a:tc>
                  <a:txBody>
                    <a:bodyPr/>
                    <a:lstStyle/>
                    <a:p>
                      <a:pPr marL="0" marR="0" algn="ctr">
                        <a:lnSpc>
                          <a:spcPct val="115000"/>
                        </a:lnSpc>
                        <a:spcBef>
                          <a:spcPts val="0"/>
                        </a:spcBef>
                        <a:spcAft>
                          <a:spcPts val="0"/>
                        </a:spcAft>
                      </a:pPr>
                      <a:r>
                        <a:rPr lang="en-US" sz="2000" dirty="0">
                          <a:solidFill>
                            <a:srgbClr val="FF0000"/>
                          </a:solidFill>
                          <a:effectLst/>
                          <a:latin typeface="Times New Roman" pitchFamily="18" charset="0"/>
                          <a:cs typeface="Times New Roman" pitchFamily="18" charset="0"/>
                        </a:rPr>
                        <a:t>11</a:t>
                      </a:r>
                      <a:endParaRPr lang="en-US" sz="2000" dirty="0">
                        <a:solidFill>
                          <a:srgbClr val="FF0000"/>
                        </a:solidFill>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solidFill>
                            <a:srgbClr val="FF0000"/>
                          </a:solidFill>
                          <a:latin typeface="Times New Roman" pitchFamily="18" charset="0"/>
                          <a:cs typeface="Times New Roman" pitchFamily="18" charset="0"/>
                        </a:rPr>
                        <a:t>Sustainable Cities</a:t>
                      </a:r>
                    </a:p>
                  </a:txBody>
                  <a:tcPr marL="68574" marR="68574" marT="34295" marB="34295"/>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203.2</a:t>
                      </a:r>
                    </a:p>
                  </a:txBody>
                  <a:tcPr marL="9525" marR="9525" marT="9525" marB="0" anchor="ctr"/>
                </a:tc>
                <a:tc>
                  <a:txBody>
                    <a:bodyPr/>
                    <a:lstStyle/>
                    <a:p>
                      <a:pPr algn="ctr" rtl="0" fontAlgn="ctr"/>
                      <a:r>
                        <a:rPr lang="en-US" sz="2000" b="0" i="0" u="none" strike="noStrike" dirty="0">
                          <a:solidFill>
                            <a:srgbClr val="FF0000"/>
                          </a:solidFill>
                          <a:latin typeface="Times New Roman"/>
                        </a:rPr>
                        <a:t>15.4</a:t>
                      </a:r>
                    </a:p>
                  </a:txBody>
                  <a:tcPr marL="9525" marR="9525" marT="9525" marB="0" anchor="ctr"/>
                </a:tc>
                <a:tc>
                  <a:txBody>
                    <a:bodyPr/>
                    <a:lstStyle/>
                    <a:p>
                      <a:pPr algn="ctr" rtl="0" fontAlgn="ctr"/>
                      <a:r>
                        <a:rPr lang="en-US" sz="2000" b="0" i="0" u="none" strike="noStrike" dirty="0">
                          <a:solidFill>
                            <a:srgbClr val="FF0000"/>
                          </a:solidFill>
                          <a:latin typeface="Times New Roman"/>
                        </a:rPr>
                        <a:t>194.0</a:t>
                      </a:r>
                    </a:p>
                  </a:txBody>
                  <a:tcPr marL="9525" marR="9525" marT="9525" marB="0" anchor="ctr"/>
                </a:tc>
                <a:tc>
                  <a:txBody>
                    <a:bodyPr/>
                    <a:lstStyle/>
                    <a:p>
                      <a:pPr algn="ctr" rtl="0" fontAlgn="ctr"/>
                      <a:r>
                        <a:rPr lang="en-US" sz="2000" b="0" i="0" u="none" strike="noStrike" dirty="0">
                          <a:solidFill>
                            <a:srgbClr val="FF0000"/>
                          </a:solidFill>
                          <a:latin typeface="Times New Roman"/>
                        </a:rPr>
                        <a:t>12.3</a:t>
                      </a:r>
                    </a:p>
                  </a:txBody>
                  <a:tcPr marL="9525" marR="9525" marT="9525" marB="0" anchor="ctr"/>
                </a:tc>
                <a:tc>
                  <a:txBody>
                    <a:bodyPr/>
                    <a:lstStyle/>
                    <a:p>
                      <a:pPr algn="ctr" rtl="0" fontAlgn="ctr"/>
                      <a:r>
                        <a:rPr lang="en-US" sz="2000" b="0" i="0" u="none" strike="noStrike" dirty="0">
                          <a:solidFill>
                            <a:srgbClr val="FF0000"/>
                          </a:solidFill>
                          <a:latin typeface="Times New Roman"/>
                        </a:rPr>
                        <a:t>112</a:t>
                      </a:r>
                    </a:p>
                  </a:txBody>
                  <a:tcPr marL="9525" marR="9525" marT="9525" marB="0" anchor="ctr"/>
                </a:tc>
                <a:tc>
                  <a:txBody>
                    <a:bodyPr/>
                    <a:lstStyle/>
                    <a:p>
                      <a:pPr algn="ctr" rtl="0" fontAlgn="ctr"/>
                      <a:r>
                        <a:rPr lang="en-US" sz="2000" b="0" i="0" u="none" strike="noStrike" dirty="0">
                          <a:solidFill>
                            <a:srgbClr val="FF0000"/>
                          </a:solidFill>
                          <a:latin typeface="Times New Roman"/>
                        </a:rPr>
                        <a:t>6</a:t>
                      </a:r>
                    </a:p>
                  </a:txBody>
                  <a:tcPr marL="9525" marR="9525" marT="9525" marB="0" anchor="ctr"/>
                </a:tc>
                <a:extLst>
                  <a:ext uri="{0D108BD9-81ED-4DB2-BD59-A6C34878D82A}">
                    <a16:rowId xmlns:a16="http://schemas.microsoft.com/office/drawing/2014/main" val="10003"/>
                  </a:ext>
                </a:extLst>
              </a:tr>
              <a:tr h="539483">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12</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Sus. Consumption/Production</a:t>
                      </a:r>
                    </a:p>
                  </a:txBody>
                  <a:tcPr marL="68574" marR="68574" marT="34295" marB="34295"/>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3.0</a:t>
                      </a:r>
                    </a:p>
                  </a:txBody>
                  <a:tcPr marL="9525" marR="9525" marT="9525" marB="0" anchor="ctr"/>
                </a:tc>
                <a:tc>
                  <a:txBody>
                    <a:bodyPr/>
                    <a:lstStyle/>
                    <a:p>
                      <a:pPr algn="ctr" rtl="0" fontAlgn="ctr"/>
                      <a:r>
                        <a:rPr lang="en-US" sz="2000" b="0" i="0" u="none" strike="noStrike" dirty="0">
                          <a:solidFill>
                            <a:srgbClr val="000000"/>
                          </a:solidFill>
                          <a:latin typeface="Times New Roman"/>
                        </a:rPr>
                        <a:t>0.2</a:t>
                      </a:r>
                    </a:p>
                  </a:txBody>
                  <a:tcPr marL="9525" marR="9525" marT="9525" marB="0" anchor="ctr"/>
                </a:tc>
                <a:tc>
                  <a:txBody>
                    <a:bodyPr/>
                    <a:lstStyle/>
                    <a:p>
                      <a:pPr algn="ctr" rtl="0" fontAlgn="ctr"/>
                      <a:r>
                        <a:rPr lang="en-US" sz="2000" b="0" i="0" u="none" strike="noStrike" dirty="0">
                          <a:solidFill>
                            <a:srgbClr val="000000"/>
                          </a:solidFill>
                          <a:latin typeface="Times New Roman"/>
                        </a:rPr>
                        <a:t>2.8</a:t>
                      </a:r>
                    </a:p>
                  </a:txBody>
                  <a:tcPr marL="9525" marR="9525" marT="9525" marB="0" anchor="ctr"/>
                </a:tc>
                <a:tc>
                  <a:txBody>
                    <a:bodyPr/>
                    <a:lstStyle/>
                    <a:p>
                      <a:pPr algn="ctr" rtl="0" fontAlgn="ctr"/>
                      <a:r>
                        <a:rPr lang="en-US" sz="2000" b="0" i="0" u="none" strike="noStrike" dirty="0">
                          <a:solidFill>
                            <a:srgbClr val="000000"/>
                          </a:solidFill>
                          <a:latin typeface="Times New Roman"/>
                        </a:rPr>
                        <a:t>0.2</a:t>
                      </a:r>
                    </a:p>
                  </a:txBody>
                  <a:tcPr marL="9525" marR="9525" marT="9525" marB="0" anchor="ctr"/>
                </a:tc>
                <a:tc>
                  <a:txBody>
                    <a:bodyPr/>
                    <a:lstStyle/>
                    <a:p>
                      <a:pPr algn="ctr" rtl="0" fontAlgn="ctr"/>
                      <a:r>
                        <a:rPr lang="en-US" sz="2000" b="0" i="0" u="none" strike="noStrike" dirty="0">
                          <a:solidFill>
                            <a:srgbClr val="000000"/>
                          </a:solidFill>
                          <a:latin typeface="Times New Roman"/>
                        </a:rPr>
                        <a:t>1</a:t>
                      </a:r>
                    </a:p>
                  </a:txBody>
                  <a:tcPr marL="9525" marR="9525" marT="9525" marB="0" anchor="ctr"/>
                </a:tc>
                <a:tc>
                  <a:txBody>
                    <a:bodyPr/>
                    <a:lstStyle/>
                    <a:p>
                      <a:pPr algn="ctr" rtl="0" fontAlgn="ctr"/>
                      <a:r>
                        <a:rPr lang="en-US" sz="2000" b="0" i="0" u="none" strike="noStrike" dirty="0">
                          <a:solidFill>
                            <a:srgbClr val="000000"/>
                          </a:solidFill>
                          <a:latin typeface="Times New Roman"/>
                        </a:rPr>
                        <a:t>0.1</a:t>
                      </a:r>
                    </a:p>
                  </a:txBody>
                  <a:tcPr marL="9525" marR="9525" marT="9525" marB="0" anchor="ctr"/>
                </a:tc>
                <a:extLst>
                  <a:ext uri="{0D108BD9-81ED-4DB2-BD59-A6C34878D82A}">
                    <a16:rowId xmlns:a16="http://schemas.microsoft.com/office/drawing/2014/main" val="10004"/>
                  </a:ext>
                </a:extLst>
              </a:tr>
              <a:tr h="447545">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13</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Climate Action</a:t>
                      </a:r>
                    </a:p>
                  </a:txBody>
                  <a:tcPr marL="68574" marR="68574" marT="34295" marB="34295"/>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11.5</a:t>
                      </a:r>
                    </a:p>
                  </a:txBody>
                  <a:tcPr marL="9525" marR="9525" marT="9525" marB="0" anchor="ctr"/>
                </a:tc>
                <a:tc>
                  <a:txBody>
                    <a:bodyPr/>
                    <a:lstStyle/>
                    <a:p>
                      <a:pPr algn="ctr" rtl="0" fontAlgn="ctr"/>
                      <a:r>
                        <a:rPr lang="en-US" sz="2000" b="0" i="0" u="none" strike="noStrike" dirty="0">
                          <a:solidFill>
                            <a:srgbClr val="000000"/>
                          </a:solidFill>
                          <a:latin typeface="Times New Roman"/>
                        </a:rPr>
                        <a:t>0.9</a:t>
                      </a:r>
                    </a:p>
                  </a:txBody>
                  <a:tcPr marL="9525" marR="9525" marT="9525" marB="0" anchor="ctr"/>
                </a:tc>
                <a:tc>
                  <a:txBody>
                    <a:bodyPr/>
                    <a:lstStyle/>
                    <a:p>
                      <a:pPr algn="ctr" rtl="0" fontAlgn="ctr"/>
                      <a:r>
                        <a:rPr lang="en-US" sz="2000" b="0" i="0" u="none" strike="noStrike" dirty="0">
                          <a:solidFill>
                            <a:srgbClr val="000000"/>
                          </a:solidFill>
                          <a:latin typeface="Times New Roman"/>
                        </a:rPr>
                        <a:t>13.6</a:t>
                      </a:r>
                    </a:p>
                  </a:txBody>
                  <a:tcPr marL="9525" marR="9525" marT="9525" marB="0" anchor="ctr"/>
                </a:tc>
                <a:tc>
                  <a:txBody>
                    <a:bodyPr/>
                    <a:lstStyle/>
                    <a:p>
                      <a:pPr algn="ctr" rtl="0" fontAlgn="ctr"/>
                      <a:r>
                        <a:rPr lang="en-US" sz="2000" b="0" i="0" u="none" strike="noStrike" dirty="0">
                          <a:solidFill>
                            <a:srgbClr val="000000"/>
                          </a:solidFill>
                          <a:latin typeface="Times New Roman"/>
                        </a:rPr>
                        <a:t>0.9</a:t>
                      </a:r>
                    </a:p>
                  </a:txBody>
                  <a:tcPr marL="9525" marR="9525" marT="9525" marB="0" anchor="ctr"/>
                </a:tc>
                <a:tc>
                  <a:txBody>
                    <a:bodyPr/>
                    <a:lstStyle/>
                    <a:p>
                      <a:pPr algn="ctr" rtl="0" fontAlgn="ctr"/>
                      <a:r>
                        <a:rPr lang="en-US" sz="2000" b="0" i="0" u="none" strike="noStrike" dirty="0">
                          <a:solidFill>
                            <a:srgbClr val="000000"/>
                          </a:solidFill>
                          <a:latin typeface="Times New Roman"/>
                        </a:rPr>
                        <a:t>15</a:t>
                      </a:r>
                    </a:p>
                  </a:txBody>
                  <a:tcPr marL="9525" marR="9525" marT="9525" marB="0" anchor="ctr"/>
                </a:tc>
                <a:tc>
                  <a:txBody>
                    <a:bodyPr/>
                    <a:lstStyle/>
                    <a:p>
                      <a:pPr algn="ctr" rtl="0" fontAlgn="ctr"/>
                      <a:r>
                        <a:rPr lang="en-US" sz="2000" b="0" i="0" u="none" strike="noStrike" dirty="0">
                          <a:solidFill>
                            <a:srgbClr val="000000"/>
                          </a:solidFill>
                          <a:latin typeface="Times New Roman"/>
                        </a:rPr>
                        <a:t>0.8</a:t>
                      </a:r>
                    </a:p>
                  </a:txBody>
                  <a:tcPr marL="9525" marR="9525" marT="9525" marB="0" anchor="ctr"/>
                </a:tc>
                <a:extLst>
                  <a:ext uri="{0D108BD9-81ED-4DB2-BD59-A6C34878D82A}">
                    <a16:rowId xmlns:a16="http://schemas.microsoft.com/office/drawing/2014/main" val="10005"/>
                  </a:ext>
                </a:extLst>
              </a:tr>
              <a:tr h="246808">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14</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Lives Below Water</a:t>
                      </a:r>
                    </a:p>
                  </a:txBody>
                  <a:tcPr marL="68574" marR="68574" marT="34295" marB="34295"/>
                </a:tc>
                <a:tc>
                  <a:txBody>
                    <a:bodyPr/>
                    <a:lstStyle/>
                    <a:p>
                      <a:pPr marL="0" algn="ctr" defTabSz="914400" rtl="0" eaLnBrk="1" fontAlgn="ctr" latinLnBrk="0" hangingPunct="1"/>
                      <a:endParaRPr lang="en-US" sz="2000" b="0" i="0" u="none" strike="noStrike" kern="1200" dirty="0">
                        <a:solidFill>
                          <a:srgbClr val="000000"/>
                        </a:solidFill>
                        <a:latin typeface="Times New Roman"/>
                        <a:ea typeface="+mn-ea"/>
                        <a:cs typeface="+mn-cs"/>
                      </a:endParaRPr>
                    </a:p>
                  </a:txBody>
                  <a:tcPr marL="9525" marR="9525" marT="9525" marB="0" anchor="ctr"/>
                </a:tc>
                <a:tc>
                  <a:txBody>
                    <a:bodyPr/>
                    <a:lstStyle/>
                    <a:p>
                      <a:pPr algn="l" fontAlgn="ctr"/>
                      <a:endParaRPr lang="en-US" sz="2000" b="0" i="0" u="none" strike="noStrike" dirty="0">
                        <a:solidFill>
                          <a:srgbClr val="000000"/>
                        </a:solidFill>
                        <a:latin typeface="Times New Roman"/>
                      </a:endParaRPr>
                    </a:p>
                  </a:txBody>
                  <a:tcPr marL="9525" marR="9525" marT="9525" marB="0" anchor="ctr"/>
                </a:tc>
                <a:tc>
                  <a:txBody>
                    <a:bodyPr/>
                    <a:lstStyle/>
                    <a:p>
                      <a:pPr algn="r" fontAlgn="ctr"/>
                      <a:endParaRPr lang="en-US" sz="2000" b="0" i="0" u="none" strike="noStrike" dirty="0">
                        <a:solidFill>
                          <a:srgbClr val="000000"/>
                        </a:solidFill>
                        <a:latin typeface="Times New Roman"/>
                      </a:endParaRPr>
                    </a:p>
                  </a:txBody>
                  <a:tcPr marL="9525" marR="9525" marT="9525" marB="0" anchor="ctr"/>
                </a:tc>
                <a:tc>
                  <a:txBody>
                    <a:bodyPr/>
                    <a:lstStyle/>
                    <a:p>
                      <a:pPr algn="l" fontAlgn="ctr"/>
                      <a:endParaRPr lang="en-US" sz="2000" b="0" i="0" u="none" strike="noStrike" dirty="0">
                        <a:solidFill>
                          <a:srgbClr val="000000"/>
                        </a:solidFill>
                        <a:latin typeface="Times New Roman"/>
                      </a:endParaRPr>
                    </a:p>
                  </a:txBody>
                  <a:tcPr marL="9525" marR="9525" marT="9525" marB="0" anchor="ctr"/>
                </a:tc>
                <a:tc>
                  <a:txBody>
                    <a:bodyPr/>
                    <a:lstStyle/>
                    <a:p>
                      <a:pPr algn="r" fontAlgn="ctr"/>
                      <a:endParaRPr lang="en-US" sz="2000" b="0" i="0" u="none" strike="noStrike" dirty="0">
                        <a:solidFill>
                          <a:srgbClr val="000000"/>
                        </a:solidFill>
                        <a:latin typeface="Times New Roman"/>
                      </a:endParaRPr>
                    </a:p>
                  </a:txBody>
                  <a:tcPr marL="9525" marR="9525" marT="9525" marB="0" anchor="ctr"/>
                </a:tc>
                <a:tc>
                  <a:txBody>
                    <a:bodyPr/>
                    <a:lstStyle/>
                    <a:p>
                      <a:pPr algn="l" fontAlgn="ctr"/>
                      <a:endParaRPr lang="en-US" sz="2000" b="0" i="0" u="none" strike="noStrike" dirty="0">
                        <a:solidFill>
                          <a:srgbClr val="000000"/>
                        </a:solidFill>
                        <a:latin typeface="Times New Roman"/>
                      </a:endParaRPr>
                    </a:p>
                  </a:txBody>
                  <a:tcPr marL="9525" marR="9525" marT="9525" marB="0" anchor="ctr"/>
                </a:tc>
                <a:extLst>
                  <a:ext uri="{0D108BD9-81ED-4DB2-BD59-A6C34878D82A}">
                    <a16:rowId xmlns:a16="http://schemas.microsoft.com/office/drawing/2014/main" val="10006"/>
                  </a:ext>
                </a:extLst>
              </a:tr>
              <a:tr h="447545">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15</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Lives on Land</a:t>
                      </a:r>
                    </a:p>
                  </a:txBody>
                  <a:tcPr marL="68574" marR="68574" marT="34295" marB="34295"/>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14.3</a:t>
                      </a:r>
                    </a:p>
                  </a:txBody>
                  <a:tcPr marL="9525" marR="9525" marT="9525" marB="0" anchor="ctr"/>
                </a:tc>
                <a:tc>
                  <a:txBody>
                    <a:bodyPr/>
                    <a:lstStyle/>
                    <a:p>
                      <a:pPr algn="ctr" rtl="0" fontAlgn="ctr"/>
                      <a:r>
                        <a:rPr lang="en-US" sz="2000" b="0" i="0" u="none" strike="noStrike" dirty="0">
                          <a:solidFill>
                            <a:srgbClr val="000000"/>
                          </a:solidFill>
                          <a:latin typeface="Times New Roman"/>
                        </a:rPr>
                        <a:t>1.1</a:t>
                      </a:r>
                    </a:p>
                  </a:txBody>
                  <a:tcPr marL="9525" marR="9525" marT="9525" marB="0" anchor="ctr"/>
                </a:tc>
                <a:tc>
                  <a:txBody>
                    <a:bodyPr/>
                    <a:lstStyle/>
                    <a:p>
                      <a:pPr algn="ctr" rtl="0" fontAlgn="ctr"/>
                      <a:r>
                        <a:rPr lang="en-US" sz="2000" b="0" i="0" u="none" strike="noStrike" dirty="0">
                          <a:solidFill>
                            <a:srgbClr val="000000"/>
                          </a:solidFill>
                          <a:latin typeface="Times New Roman"/>
                        </a:rPr>
                        <a:t>14.8</a:t>
                      </a:r>
                    </a:p>
                  </a:txBody>
                  <a:tcPr marL="9525" marR="9525" marT="9525" marB="0" anchor="ctr"/>
                </a:tc>
                <a:tc>
                  <a:txBody>
                    <a:bodyPr/>
                    <a:lstStyle/>
                    <a:p>
                      <a:pPr algn="ctr" rtl="0" fontAlgn="ctr"/>
                      <a:r>
                        <a:rPr lang="en-US" sz="2000" b="0" i="0" u="none" strike="noStrike" dirty="0">
                          <a:solidFill>
                            <a:srgbClr val="000000"/>
                          </a:solidFill>
                          <a:latin typeface="Times New Roman"/>
                        </a:rPr>
                        <a:t>0.9</a:t>
                      </a:r>
                    </a:p>
                  </a:txBody>
                  <a:tcPr marL="9525" marR="9525" marT="9525" marB="0" anchor="ctr"/>
                </a:tc>
                <a:tc>
                  <a:txBody>
                    <a:bodyPr/>
                    <a:lstStyle/>
                    <a:p>
                      <a:pPr algn="ctr" rtl="0" fontAlgn="ctr"/>
                      <a:r>
                        <a:rPr lang="en-US" sz="2000" b="0" i="0" u="none" strike="noStrike" dirty="0">
                          <a:solidFill>
                            <a:srgbClr val="000000"/>
                          </a:solidFill>
                          <a:latin typeface="Times New Roman"/>
                        </a:rPr>
                        <a:t>16</a:t>
                      </a:r>
                    </a:p>
                  </a:txBody>
                  <a:tcPr marL="9525" marR="9525" marT="9525" marB="0" anchor="ctr"/>
                </a:tc>
                <a:tc>
                  <a:txBody>
                    <a:bodyPr/>
                    <a:lstStyle/>
                    <a:p>
                      <a:pPr algn="ctr" rtl="0" fontAlgn="ctr"/>
                      <a:r>
                        <a:rPr lang="en-US" sz="2000" b="0" i="0" u="none" strike="noStrike" dirty="0">
                          <a:solidFill>
                            <a:srgbClr val="000000"/>
                          </a:solidFill>
                          <a:latin typeface="Times New Roman"/>
                        </a:rPr>
                        <a:t>0.9</a:t>
                      </a:r>
                    </a:p>
                  </a:txBody>
                  <a:tcPr marL="9525" marR="9525" marT="9525" marB="0" anchor="ctr"/>
                </a:tc>
                <a:extLst>
                  <a:ext uri="{0D108BD9-81ED-4DB2-BD59-A6C34878D82A}">
                    <a16:rowId xmlns:a16="http://schemas.microsoft.com/office/drawing/2014/main" val="10007"/>
                  </a:ext>
                </a:extLst>
              </a:tr>
              <a:tr h="329796">
                <a:tc>
                  <a:txBody>
                    <a:bodyPr/>
                    <a:lstStyle/>
                    <a:p>
                      <a:pPr marL="0" marR="0" algn="ctr">
                        <a:lnSpc>
                          <a:spcPct val="115000"/>
                        </a:lnSpc>
                        <a:spcBef>
                          <a:spcPts val="0"/>
                        </a:spcBef>
                        <a:spcAft>
                          <a:spcPts val="0"/>
                        </a:spcAft>
                      </a:pPr>
                      <a:r>
                        <a:rPr lang="en-US" sz="2000" dirty="0">
                          <a:solidFill>
                            <a:srgbClr val="FF0000"/>
                          </a:solidFill>
                          <a:effectLst/>
                          <a:latin typeface="Times New Roman" pitchFamily="18" charset="0"/>
                          <a:cs typeface="Times New Roman" pitchFamily="18" charset="0"/>
                        </a:rPr>
                        <a:t>16</a:t>
                      </a:r>
                      <a:endParaRPr lang="en-US" sz="2000" dirty="0">
                        <a:solidFill>
                          <a:srgbClr val="FF0000"/>
                        </a:solidFill>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solidFill>
                            <a:srgbClr val="FF0000"/>
                          </a:solidFill>
                          <a:latin typeface="Times New Roman" pitchFamily="18" charset="0"/>
                          <a:cs typeface="Times New Roman" pitchFamily="18" charset="0"/>
                        </a:rPr>
                        <a:t>Peace, justice &amp; </a:t>
                      </a:r>
                      <a:r>
                        <a:rPr lang="en-US" sz="2000" baseline="0" dirty="0">
                          <a:solidFill>
                            <a:srgbClr val="FF0000"/>
                          </a:solidFill>
                          <a:latin typeface="Times New Roman" pitchFamily="18" charset="0"/>
                          <a:cs typeface="Times New Roman" pitchFamily="18" charset="0"/>
                        </a:rPr>
                        <a:t>institutions</a:t>
                      </a:r>
                      <a:endParaRPr lang="en-US" sz="2000" dirty="0">
                        <a:solidFill>
                          <a:srgbClr val="FF0000"/>
                        </a:solidFill>
                        <a:latin typeface="Times New Roman" pitchFamily="18" charset="0"/>
                        <a:cs typeface="Times New Roman" pitchFamily="18" charset="0"/>
                      </a:endParaRPr>
                    </a:p>
                  </a:txBody>
                  <a:tcPr marL="68574" marR="68574" marT="34295" marB="34295"/>
                </a:tc>
                <a:tc>
                  <a:txBody>
                    <a:bodyPr/>
                    <a:lstStyle/>
                    <a:p>
                      <a:pPr marL="0" algn="ctr" defTabSz="914400" rtl="0" eaLnBrk="1" fontAlgn="ctr" latinLnBrk="0" hangingPunct="1"/>
                      <a:r>
                        <a:rPr lang="en-US" sz="2000" b="0" i="0" u="none" strike="noStrike" kern="1200" dirty="0">
                          <a:solidFill>
                            <a:srgbClr val="FF0000"/>
                          </a:solidFill>
                          <a:latin typeface="Times New Roman"/>
                          <a:ea typeface="+mn-ea"/>
                          <a:cs typeface="+mn-cs"/>
                        </a:rPr>
                        <a:t>130.3</a:t>
                      </a:r>
                    </a:p>
                  </a:txBody>
                  <a:tcPr marL="9525" marR="9525" marT="9525" marB="0" anchor="ctr"/>
                </a:tc>
                <a:tc>
                  <a:txBody>
                    <a:bodyPr/>
                    <a:lstStyle/>
                    <a:p>
                      <a:pPr algn="ctr" rtl="0" fontAlgn="ctr"/>
                      <a:r>
                        <a:rPr lang="en-US" sz="2000" b="0" i="0" u="none" strike="noStrike" dirty="0">
                          <a:solidFill>
                            <a:srgbClr val="FF0000"/>
                          </a:solidFill>
                          <a:latin typeface="Times New Roman"/>
                        </a:rPr>
                        <a:t>9.9</a:t>
                      </a:r>
                    </a:p>
                  </a:txBody>
                  <a:tcPr marL="9525" marR="9525" marT="9525" marB="0" anchor="ctr"/>
                </a:tc>
                <a:tc>
                  <a:txBody>
                    <a:bodyPr/>
                    <a:lstStyle/>
                    <a:p>
                      <a:pPr algn="ctr" rtl="0" fontAlgn="ctr"/>
                      <a:r>
                        <a:rPr lang="en-US" sz="2000" b="0" i="0" u="none" strike="noStrike" dirty="0">
                          <a:solidFill>
                            <a:srgbClr val="FF0000"/>
                          </a:solidFill>
                          <a:latin typeface="Times New Roman"/>
                        </a:rPr>
                        <a:t>137.4</a:t>
                      </a:r>
                    </a:p>
                  </a:txBody>
                  <a:tcPr marL="9525" marR="9525" marT="9525" marB="0" anchor="ctr"/>
                </a:tc>
                <a:tc>
                  <a:txBody>
                    <a:bodyPr/>
                    <a:lstStyle/>
                    <a:p>
                      <a:pPr algn="ctr" rtl="0" fontAlgn="ctr"/>
                      <a:r>
                        <a:rPr lang="en-US" sz="2000" b="0" i="0" u="none" strike="noStrike" dirty="0">
                          <a:solidFill>
                            <a:srgbClr val="FF0000"/>
                          </a:solidFill>
                          <a:latin typeface="Times New Roman"/>
                        </a:rPr>
                        <a:t>8.7</a:t>
                      </a:r>
                    </a:p>
                  </a:txBody>
                  <a:tcPr marL="9525" marR="9525" marT="9525" marB="0" anchor="ctr"/>
                </a:tc>
                <a:tc>
                  <a:txBody>
                    <a:bodyPr/>
                    <a:lstStyle/>
                    <a:p>
                      <a:pPr algn="ctr" rtl="0" fontAlgn="ctr"/>
                      <a:r>
                        <a:rPr lang="en-US" sz="2000" b="0" i="0" u="none" strike="noStrike" dirty="0">
                          <a:solidFill>
                            <a:srgbClr val="FF0000"/>
                          </a:solidFill>
                          <a:latin typeface="Times New Roman"/>
                        </a:rPr>
                        <a:t>151</a:t>
                      </a:r>
                    </a:p>
                  </a:txBody>
                  <a:tcPr marL="9525" marR="9525" marT="9525" marB="0" anchor="ctr"/>
                </a:tc>
                <a:tc>
                  <a:txBody>
                    <a:bodyPr/>
                    <a:lstStyle/>
                    <a:p>
                      <a:pPr algn="ctr" rtl="0" fontAlgn="ctr"/>
                      <a:r>
                        <a:rPr lang="en-US" sz="2000" b="0" i="0" u="none" strike="noStrike" dirty="0">
                          <a:solidFill>
                            <a:srgbClr val="FF0000"/>
                          </a:solidFill>
                          <a:latin typeface="Times New Roman"/>
                        </a:rPr>
                        <a:t>8.1</a:t>
                      </a:r>
                    </a:p>
                  </a:txBody>
                  <a:tcPr marL="9525" marR="9525" marT="9525" marB="0" anchor="ctr"/>
                </a:tc>
                <a:extLst>
                  <a:ext uri="{0D108BD9-81ED-4DB2-BD59-A6C34878D82A}">
                    <a16:rowId xmlns:a16="http://schemas.microsoft.com/office/drawing/2014/main" val="10008"/>
                  </a:ext>
                </a:extLst>
              </a:tr>
              <a:tr h="539483">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17</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r>
                        <a:rPr lang="en-US" sz="2000" dirty="0">
                          <a:latin typeface="Times New Roman" pitchFamily="18" charset="0"/>
                          <a:cs typeface="Times New Roman" pitchFamily="18" charset="0"/>
                        </a:rPr>
                        <a:t>Partnership for sustainable development </a:t>
                      </a:r>
                    </a:p>
                  </a:txBody>
                  <a:tcPr marL="68574" marR="68574" marT="34295" marB="34295"/>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6.2</a:t>
                      </a:r>
                    </a:p>
                  </a:txBody>
                  <a:tcPr marL="9525" marR="9525" marT="9525" marB="0" anchor="ctr"/>
                </a:tc>
                <a:tc>
                  <a:txBody>
                    <a:bodyPr/>
                    <a:lstStyle/>
                    <a:p>
                      <a:pPr algn="ctr" rtl="0" fontAlgn="ctr"/>
                      <a:r>
                        <a:rPr lang="en-US" sz="2000" b="0" i="0" u="none" strike="noStrike" dirty="0">
                          <a:solidFill>
                            <a:srgbClr val="000000"/>
                          </a:solidFill>
                          <a:latin typeface="Times New Roman"/>
                        </a:rPr>
                        <a:t>0.5</a:t>
                      </a:r>
                    </a:p>
                  </a:txBody>
                  <a:tcPr marL="9525" marR="9525" marT="9525" marB="0" anchor="ctr"/>
                </a:tc>
                <a:tc>
                  <a:txBody>
                    <a:bodyPr/>
                    <a:lstStyle/>
                    <a:p>
                      <a:pPr algn="ctr" rtl="0" fontAlgn="ctr"/>
                      <a:r>
                        <a:rPr lang="en-US" sz="2000" b="0" i="0" u="none" strike="noStrike" dirty="0">
                          <a:solidFill>
                            <a:srgbClr val="000000"/>
                          </a:solidFill>
                          <a:latin typeface="Times New Roman"/>
                        </a:rPr>
                        <a:t>6.7</a:t>
                      </a:r>
                    </a:p>
                  </a:txBody>
                  <a:tcPr marL="9525" marR="9525" marT="9525" marB="0" anchor="ctr"/>
                </a:tc>
                <a:tc>
                  <a:txBody>
                    <a:bodyPr/>
                    <a:lstStyle/>
                    <a:p>
                      <a:pPr algn="ctr" rtl="0" fontAlgn="ctr"/>
                      <a:r>
                        <a:rPr lang="en-US" sz="2000" b="0" i="0" u="none" strike="noStrike" dirty="0">
                          <a:solidFill>
                            <a:srgbClr val="000000"/>
                          </a:solidFill>
                          <a:latin typeface="Times New Roman"/>
                        </a:rPr>
                        <a:t>0.4</a:t>
                      </a:r>
                    </a:p>
                  </a:txBody>
                  <a:tcPr marL="9525" marR="9525" marT="9525" marB="0" anchor="ctr"/>
                </a:tc>
                <a:tc>
                  <a:txBody>
                    <a:bodyPr/>
                    <a:lstStyle/>
                    <a:p>
                      <a:pPr algn="ctr" rtl="0" fontAlgn="ctr"/>
                      <a:r>
                        <a:rPr lang="en-US" sz="2000" b="0" i="0" u="none" strike="noStrike" dirty="0">
                          <a:solidFill>
                            <a:srgbClr val="000000"/>
                          </a:solidFill>
                          <a:latin typeface="Times New Roman"/>
                        </a:rPr>
                        <a:t>7</a:t>
                      </a:r>
                    </a:p>
                  </a:txBody>
                  <a:tcPr marL="9525" marR="9525" marT="9525" marB="0" anchor="ctr"/>
                </a:tc>
                <a:tc>
                  <a:txBody>
                    <a:bodyPr/>
                    <a:lstStyle/>
                    <a:p>
                      <a:pPr algn="ctr" rtl="0" fontAlgn="ctr"/>
                      <a:r>
                        <a:rPr lang="en-US" sz="2000" b="0" i="0" u="none" strike="noStrike" dirty="0">
                          <a:solidFill>
                            <a:srgbClr val="000000"/>
                          </a:solidFill>
                          <a:latin typeface="Times New Roman"/>
                        </a:rPr>
                        <a:t>0.4</a:t>
                      </a:r>
                    </a:p>
                  </a:txBody>
                  <a:tcPr marL="9525" marR="9525" marT="9525" marB="0" anchor="ctr"/>
                </a:tc>
                <a:extLst>
                  <a:ext uri="{0D108BD9-81ED-4DB2-BD59-A6C34878D82A}">
                    <a16:rowId xmlns:a16="http://schemas.microsoft.com/office/drawing/2014/main" val="10009"/>
                  </a:ext>
                </a:extLst>
              </a:tr>
              <a:tr h="386705">
                <a:tc>
                  <a:txBody>
                    <a:bodyPr/>
                    <a:lstStyle/>
                    <a:p>
                      <a:pPr marL="0" marR="0" algn="ctr">
                        <a:lnSpc>
                          <a:spcPct val="115000"/>
                        </a:lnSpc>
                        <a:spcBef>
                          <a:spcPts val="0"/>
                        </a:spcBef>
                        <a:spcAft>
                          <a:spcPts val="0"/>
                        </a:spcAft>
                      </a:pPr>
                      <a:r>
                        <a:rPr lang="en-US" sz="2000" dirty="0">
                          <a:effectLst/>
                          <a:latin typeface="Times New Roman" pitchFamily="18" charset="0"/>
                          <a:cs typeface="Times New Roman" pitchFamily="18" charset="0"/>
                        </a:rPr>
                        <a:t> </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marR="0">
                        <a:lnSpc>
                          <a:spcPct val="115000"/>
                        </a:lnSpc>
                        <a:spcBef>
                          <a:spcPts val="0"/>
                        </a:spcBef>
                        <a:spcAft>
                          <a:spcPts val="0"/>
                        </a:spcAft>
                      </a:pPr>
                      <a:r>
                        <a:rPr lang="en-US" sz="2000" kern="1200" dirty="0">
                          <a:solidFill>
                            <a:schemeClr val="dk1"/>
                          </a:solidFill>
                          <a:latin typeface="Times New Roman" pitchFamily="18" charset="0"/>
                          <a:ea typeface="+mn-ea"/>
                          <a:cs typeface="Times New Roman" pitchFamily="18" charset="0"/>
                        </a:rPr>
                        <a:t>Not Coded</a:t>
                      </a:r>
                    </a:p>
                  </a:txBody>
                  <a:tcPr marL="29125" marR="29125" marT="0" marB="0" anchor="ctr"/>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413.6</a:t>
                      </a:r>
                    </a:p>
                  </a:txBody>
                  <a:tcPr marL="9525" marR="9525" marT="9525" marB="0" anchor="ctr"/>
                </a:tc>
                <a:tc>
                  <a:txBody>
                    <a:bodyPr/>
                    <a:lstStyle/>
                    <a:p>
                      <a:pPr algn="ctr" rtl="0" fontAlgn="ctr"/>
                      <a:r>
                        <a:rPr lang="en-US" sz="2000" b="0" i="0" u="none" strike="noStrike" dirty="0">
                          <a:solidFill>
                            <a:srgbClr val="000000"/>
                          </a:solidFill>
                          <a:latin typeface="Times New Roman"/>
                        </a:rPr>
                        <a:t>31.4</a:t>
                      </a:r>
                    </a:p>
                  </a:txBody>
                  <a:tcPr marL="9525" marR="9525" marT="9525" marB="0" anchor="ctr"/>
                </a:tc>
                <a:tc>
                  <a:txBody>
                    <a:bodyPr/>
                    <a:lstStyle/>
                    <a:p>
                      <a:pPr algn="ctr" rtl="0" fontAlgn="ctr"/>
                      <a:r>
                        <a:rPr lang="en-US" sz="2000" b="0" i="0" u="none" strike="noStrike" dirty="0">
                          <a:solidFill>
                            <a:srgbClr val="000000"/>
                          </a:solidFill>
                          <a:latin typeface="Times New Roman"/>
                        </a:rPr>
                        <a:t>604.4</a:t>
                      </a:r>
                    </a:p>
                  </a:txBody>
                  <a:tcPr marL="9525" marR="9525" marT="9525" marB="0" anchor="ctr"/>
                </a:tc>
                <a:tc>
                  <a:txBody>
                    <a:bodyPr/>
                    <a:lstStyle/>
                    <a:p>
                      <a:pPr algn="ctr" rtl="0" fontAlgn="ctr"/>
                      <a:r>
                        <a:rPr lang="en-US" sz="2000" b="0" i="0" u="none" strike="noStrike" dirty="0">
                          <a:solidFill>
                            <a:srgbClr val="000000"/>
                          </a:solidFill>
                          <a:latin typeface="Times New Roman"/>
                        </a:rPr>
                        <a:t>38.3</a:t>
                      </a:r>
                    </a:p>
                  </a:txBody>
                  <a:tcPr marL="9525" marR="9525" marT="9525" marB="0" anchor="ctr"/>
                </a:tc>
                <a:tc>
                  <a:txBody>
                    <a:bodyPr/>
                    <a:lstStyle/>
                    <a:p>
                      <a:pPr algn="ctr" rtl="0" fontAlgn="ctr"/>
                      <a:r>
                        <a:rPr lang="en-US" sz="2000" b="0" i="0" u="none" strike="noStrike" dirty="0">
                          <a:solidFill>
                            <a:srgbClr val="000000"/>
                          </a:solidFill>
                          <a:latin typeface="Times New Roman"/>
                        </a:rPr>
                        <a:t>889</a:t>
                      </a:r>
                    </a:p>
                  </a:txBody>
                  <a:tcPr marL="9525" marR="9525" marT="9525" marB="0" anchor="ctr"/>
                </a:tc>
                <a:tc>
                  <a:txBody>
                    <a:bodyPr/>
                    <a:lstStyle/>
                    <a:p>
                      <a:pPr algn="ctr" rtl="0" fontAlgn="ctr"/>
                      <a:r>
                        <a:rPr lang="en-US" sz="2000" b="0" i="0" u="none" strike="noStrike" dirty="0">
                          <a:solidFill>
                            <a:srgbClr val="000000"/>
                          </a:solidFill>
                          <a:latin typeface="Times New Roman"/>
                        </a:rPr>
                        <a:t>47.7</a:t>
                      </a:r>
                    </a:p>
                  </a:txBody>
                  <a:tcPr marL="9525" marR="9525" marT="9525" marB="0" anchor="ctr"/>
                </a:tc>
                <a:extLst>
                  <a:ext uri="{0D108BD9-81ED-4DB2-BD59-A6C34878D82A}">
                    <a16:rowId xmlns:a16="http://schemas.microsoft.com/office/drawing/2014/main" val="10010"/>
                  </a:ext>
                </a:extLst>
              </a:tr>
              <a:tr h="389470">
                <a:tc>
                  <a:txBody>
                    <a:bodyPr/>
                    <a:lstStyle/>
                    <a:p>
                      <a:endParaRPr lang="en-US" sz="2000" dirty="0">
                        <a:effectLst/>
                        <a:latin typeface="Times New Roman" pitchFamily="18" charset="0"/>
                        <a:cs typeface="Times New Roman" pitchFamily="18" charset="0"/>
                      </a:endParaRPr>
                    </a:p>
                  </a:txBody>
                  <a:tcPr marL="29125" marR="29125" marT="0" marB="0" anchor="ctr"/>
                </a:tc>
                <a:tc>
                  <a:txBody>
                    <a:bodyPr/>
                    <a:lstStyle/>
                    <a:p>
                      <a:pPr marL="0" marR="0" indent="127000">
                        <a:lnSpc>
                          <a:spcPct val="115000"/>
                        </a:lnSpc>
                        <a:spcBef>
                          <a:spcPts val="0"/>
                        </a:spcBef>
                        <a:spcAft>
                          <a:spcPts val="0"/>
                        </a:spcAft>
                      </a:pPr>
                      <a:r>
                        <a:rPr lang="en-US" sz="2000" dirty="0">
                          <a:effectLst/>
                          <a:latin typeface="Times New Roman" pitchFamily="18" charset="0"/>
                          <a:cs typeface="Times New Roman" pitchFamily="18" charset="0"/>
                        </a:rPr>
                        <a:t> Total</a:t>
                      </a:r>
                      <a:endParaRPr lang="en-US" sz="2000" dirty="0">
                        <a:effectLst/>
                        <a:latin typeface="Times New Roman" pitchFamily="18" charset="0"/>
                        <a:ea typeface="Times New Roman" panose="02020603050405020304" pitchFamily="18" charset="0"/>
                        <a:cs typeface="Times New Roman" pitchFamily="18" charset="0"/>
                      </a:endParaRPr>
                    </a:p>
                  </a:txBody>
                  <a:tcPr marL="29125" marR="29125" marT="0" marB="0" anchor="ctr"/>
                </a:tc>
                <a:tc>
                  <a:txBody>
                    <a:bodyPr/>
                    <a:lstStyle/>
                    <a:p>
                      <a:pPr marL="0" algn="ctr" defTabSz="914400" rtl="0" eaLnBrk="1" fontAlgn="ctr" latinLnBrk="0" hangingPunct="1"/>
                      <a:r>
                        <a:rPr lang="en-US" sz="2000" b="0" i="0" u="none" strike="noStrike" kern="1200" dirty="0">
                          <a:solidFill>
                            <a:srgbClr val="000000"/>
                          </a:solidFill>
                          <a:latin typeface="Times New Roman"/>
                          <a:ea typeface="+mn-ea"/>
                          <a:cs typeface="+mn-cs"/>
                        </a:rPr>
                        <a:t>1,315.2</a:t>
                      </a:r>
                    </a:p>
                  </a:txBody>
                  <a:tcPr marL="9525" marR="9525" marT="9525" marB="0" anchor="ctr"/>
                </a:tc>
                <a:tc>
                  <a:txBody>
                    <a:bodyPr/>
                    <a:lstStyle/>
                    <a:p>
                      <a:pPr algn="ctr" rtl="0" fontAlgn="ctr"/>
                      <a:r>
                        <a:rPr lang="en-US" sz="2000" b="0" i="0" u="none" strike="noStrike" dirty="0">
                          <a:solidFill>
                            <a:srgbClr val="000000"/>
                          </a:solidFill>
                          <a:latin typeface="Times New Roman"/>
                        </a:rPr>
                        <a:t>100</a:t>
                      </a:r>
                    </a:p>
                  </a:txBody>
                  <a:tcPr marL="9525" marR="9525" marT="9525" marB="0" anchor="ctr"/>
                </a:tc>
                <a:tc>
                  <a:txBody>
                    <a:bodyPr/>
                    <a:lstStyle/>
                    <a:p>
                      <a:pPr algn="ctr" rtl="0" fontAlgn="ctr"/>
                      <a:r>
                        <a:rPr lang="en-US" sz="2000" b="0" i="0" u="none" strike="noStrike" dirty="0">
                          <a:solidFill>
                            <a:srgbClr val="000000"/>
                          </a:solidFill>
                          <a:latin typeface="Times New Roman"/>
                        </a:rPr>
                        <a:t>1,577.7</a:t>
                      </a:r>
                    </a:p>
                  </a:txBody>
                  <a:tcPr marL="9525" marR="9525" marT="9525" marB="0" anchor="ctr"/>
                </a:tc>
                <a:tc>
                  <a:txBody>
                    <a:bodyPr/>
                    <a:lstStyle/>
                    <a:p>
                      <a:pPr algn="ctr" rtl="0" fontAlgn="ctr"/>
                      <a:r>
                        <a:rPr lang="en-US" sz="2000" b="0" i="0" u="none" strike="noStrike" dirty="0">
                          <a:solidFill>
                            <a:srgbClr val="000000"/>
                          </a:solidFill>
                          <a:latin typeface="Times New Roman"/>
                        </a:rPr>
                        <a:t>100</a:t>
                      </a:r>
                    </a:p>
                  </a:txBody>
                  <a:tcPr marL="9525" marR="9525" marT="9525" marB="0" anchor="ctr"/>
                </a:tc>
                <a:tc>
                  <a:txBody>
                    <a:bodyPr/>
                    <a:lstStyle/>
                    <a:p>
                      <a:pPr algn="ctr" rtl="0" fontAlgn="ctr"/>
                      <a:r>
                        <a:rPr lang="en-US" sz="2000" b="0" i="0" u="none" strike="noStrike" dirty="0">
                          <a:solidFill>
                            <a:srgbClr val="000000"/>
                          </a:solidFill>
                          <a:latin typeface="Times New Roman"/>
                        </a:rPr>
                        <a:t>1,865</a:t>
                      </a:r>
                    </a:p>
                  </a:txBody>
                  <a:tcPr marL="9525" marR="9525" marT="9525" marB="0" anchor="ctr"/>
                </a:tc>
                <a:tc>
                  <a:txBody>
                    <a:bodyPr/>
                    <a:lstStyle/>
                    <a:p>
                      <a:pPr algn="ctr" rtl="0" fontAlgn="ctr"/>
                      <a:r>
                        <a:rPr lang="en-US" sz="2000" b="0" i="0" u="none" strike="noStrike" dirty="0">
                          <a:solidFill>
                            <a:srgbClr val="000000"/>
                          </a:solidFill>
                          <a:latin typeface="Times New Roman"/>
                        </a:rPr>
                        <a:t>100</a:t>
                      </a:r>
                    </a:p>
                  </a:txBody>
                  <a:tcPr marL="9525" marR="9525" marT="9525" marB="0" anchor="ctr"/>
                </a:tc>
                <a:extLst>
                  <a:ext uri="{0D108BD9-81ED-4DB2-BD59-A6C34878D82A}">
                    <a16:rowId xmlns:a16="http://schemas.microsoft.com/office/drawing/2014/main" val="10011"/>
                  </a:ext>
                </a:extLst>
              </a:tr>
            </a:tbl>
          </a:graphicData>
        </a:graphic>
      </p:graphicFrame>
      <p:sp>
        <p:nvSpPr>
          <p:cNvPr id="5" name="Title 1"/>
          <p:cNvSpPr>
            <a:spLocks noGrp="1"/>
          </p:cNvSpPr>
          <p:nvPr>
            <p:ph type="title"/>
          </p:nvPr>
        </p:nvSpPr>
        <p:spPr>
          <a:xfrm>
            <a:off x="531286" y="181003"/>
            <a:ext cx="11660714" cy="987397"/>
          </a:xfrm>
        </p:spPr>
        <p:txBody>
          <a:bodyPr/>
          <a:lstStyle/>
          <a:p>
            <a:pPr>
              <a:defRPr/>
            </a:pPr>
            <a:r>
              <a:rPr lang="en-US" sz="4000" b="1" dirty="0">
                <a:effectLst>
                  <a:outerShdw blurRad="38100" dist="38100" dir="2700000" algn="tl">
                    <a:srgbClr val="000000">
                      <a:alpha val="43137"/>
                    </a:srgbClr>
                  </a:outerShdw>
                </a:effectLst>
                <a:latin typeface="Times New Roman" pitchFamily="18" charset="0"/>
                <a:cs typeface="Times New Roman" pitchFamily="18" charset="0"/>
              </a:rPr>
              <a:t>   SDG Budget Coding in MTEF (</a:t>
            </a:r>
            <a:r>
              <a:rPr lang="en-US" sz="1800" b="1" dirty="0">
                <a:effectLst>
                  <a:outerShdw blurRad="38100" dist="38100" dir="2700000" algn="tl">
                    <a:srgbClr val="000000">
                      <a:alpha val="43137"/>
                    </a:srgbClr>
                  </a:outerShdw>
                </a:effectLst>
                <a:latin typeface="Times New Roman" pitchFamily="18" charset="0"/>
                <a:cs typeface="Times New Roman" pitchFamily="18" charset="0"/>
              </a:rPr>
              <a:t>NPR in billions)</a:t>
            </a:r>
          </a:p>
        </p:txBody>
      </p:sp>
    </p:spTree>
    <p:extLst>
      <p:ext uri="{BB962C8B-B14F-4D97-AF65-F5344CB8AC3E}">
        <p14:creationId xmlns:p14="http://schemas.microsoft.com/office/powerpoint/2010/main" val="2928417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3126</TotalTime>
  <Words>1814</Words>
  <Application>Microsoft Office PowerPoint</Application>
  <PresentationFormat>Widescreen</PresentationFormat>
  <Paragraphs>635</Paragraphs>
  <Slides>26</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MS PGothic</vt:lpstr>
      <vt:lpstr>Arial</vt:lpstr>
      <vt:lpstr>Calibri</vt:lpstr>
      <vt:lpstr>Georgia</vt:lpstr>
      <vt:lpstr>Kokila</vt:lpstr>
      <vt:lpstr>NPCBold</vt:lpstr>
      <vt:lpstr>Times New Roman</vt:lpstr>
      <vt:lpstr>Wingdings</vt:lpstr>
      <vt:lpstr>Office Theme</vt:lpstr>
      <vt:lpstr>PowerPoint Presentation</vt:lpstr>
      <vt:lpstr>Overview of Presentation </vt:lpstr>
      <vt:lpstr>MDGs in Nepal: Overview</vt:lpstr>
      <vt:lpstr>PowerPoint Presentation</vt:lpstr>
      <vt:lpstr>Sustainable Development Goals</vt:lpstr>
      <vt:lpstr>PowerPoint Presentation</vt:lpstr>
      <vt:lpstr>Mainstreaming SDGs in 14th Plan</vt:lpstr>
      <vt:lpstr>   SDG Budget Coding in MTEF (NPR in billions)</vt:lpstr>
      <vt:lpstr>   SDG Budget Coding in MTEF (NPR in billions)</vt:lpstr>
      <vt:lpstr>SDGs Coding in ADP (2075/76)</vt:lpstr>
      <vt:lpstr>SDGs Coding in ADP (2075/76)</vt:lpstr>
      <vt:lpstr>Nepal Vision-2100 BS</vt:lpstr>
      <vt:lpstr>15th Plan (2076/77- 2081/82 BS)</vt:lpstr>
      <vt:lpstr>Policy Documents Prepared</vt:lpstr>
      <vt:lpstr>SDGs Status and Roadmap: 2016-2030</vt:lpstr>
      <vt:lpstr>Annual Average Investment Requirement for SDGs (in Rs. Billion) </vt:lpstr>
      <vt:lpstr>Share of Financing (in percentage)</vt:lpstr>
      <vt:lpstr>Annual Average Financing Gap (in Billions)</vt:lpstr>
      <vt:lpstr>Financing Strategy</vt:lpstr>
      <vt:lpstr>Institutional Mechanism </vt:lpstr>
      <vt:lpstr>High Level SDGs Committees</vt:lpstr>
      <vt:lpstr>Partnership</vt:lpstr>
      <vt:lpstr>Localization of SDGS Sub-national level</vt:lpstr>
      <vt:lpstr>Challenges of SDGS Implementation</vt:lpstr>
      <vt:lpstr>Way Forward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Level Political Forum Nepal: Voluntary National Review 17 July 2017 UN Headquarters, New York</dc:title>
  <dc:creator>Microsoft Office User</dc:creator>
  <cp:lastModifiedBy>Alisha Pradhan</cp:lastModifiedBy>
  <cp:revision>437</cp:revision>
  <cp:lastPrinted>2018-09-26T05:02:07Z</cp:lastPrinted>
  <dcterms:created xsi:type="dcterms:W3CDTF">2017-12-01T07:19:10Z</dcterms:created>
  <dcterms:modified xsi:type="dcterms:W3CDTF">2019-01-21T04:45:53Z</dcterms:modified>
</cp:coreProperties>
</file>