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1" r:id="rId2"/>
    <p:sldId id="339" r:id="rId3"/>
    <p:sldId id="441" r:id="rId4"/>
    <p:sldId id="444" r:id="rId5"/>
    <p:sldId id="445" r:id="rId6"/>
    <p:sldId id="446" r:id="rId7"/>
    <p:sldId id="447" r:id="rId8"/>
    <p:sldId id="448" r:id="rId9"/>
    <p:sldId id="449" r:id="rId10"/>
    <p:sldId id="455" r:id="rId11"/>
    <p:sldId id="456" r:id="rId12"/>
    <p:sldId id="457" r:id="rId13"/>
    <p:sldId id="32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805B2E-7379-4643-8B61-AC56F4CF81DF}">
          <p14:sldIdLst>
            <p14:sldId id="361"/>
            <p14:sldId id="339"/>
            <p14:sldId id="441"/>
            <p14:sldId id="444"/>
            <p14:sldId id="445"/>
            <p14:sldId id="446"/>
            <p14:sldId id="447"/>
            <p14:sldId id="448"/>
            <p14:sldId id="449"/>
            <p14:sldId id="455"/>
            <p14:sldId id="456"/>
            <p14:sldId id="457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yatcheslav Cherkasov" initials="VC" lastIdx="5" clrIdx="0"/>
  <p:cmAuthor id="1" name="Deniz Susar" initials="SUSAR" lastIdx="0" clrIdx="1"/>
  <p:cmAuthor id="2" name="Windows 사용자" initials="W사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9D5"/>
    <a:srgbClr val="FF0000"/>
    <a:srgbClr val="3772AC"/>
    <a:srgbClr val="34629D"/>
    <a:srgbClr val="456A1C"/>
    <a:srgbClr val="B0C4DA"/>
    <a:srgbClr val="A7BDD5"/>
    <a:srgbClr val="C3D2E3"/>
    <a:srgbClr val="8AA8C8"/>
    <a:srgbClr val="6B9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3907" autoAdjust="0"/>
  </p:normalViewPr>
  <p:slideViewPr>
    <p:cSldViewPr snapToGrid="0">
      <p:cViewPr varScale="1">
        <p:scale>
          <a:sx n="91" d="100"/>
          <a:sy n="91" d="100"/>
        </p:scale>
        <p:origin x="172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2573027515155E-2"/>
          <c:y val="9.0162892275890388E-2"/>
          <c:w val="0.90423047736731765"/>
          <c:h val="0.70178038950674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Capacity Building Activity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9-41B0-B967-ADDBFEF97EE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C9-41B0-B967-ADDBFEF97E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9-41B0-B967-ADDBFEF97E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CC9-41B0-B967-ADDBFEF97EE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9-41B0-B967-ADDBFEF97E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CC9-41B0-B967-ADDBFEF97EE3}"/>
              </c:ext>
            </c:extLst>
          </c:dPt>
          <c:dLbls>
            <c:dLbl>
              <c:idx val="0"/>
              <c:layout>
                <c:manualLayout>
                  <c:x val="0"/>
                  <c:y val="-5.394346554909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9-41B0-B967-ADDBFEF97EE3}"/>
                </c:ext>
              </c:extLst>
            </c:dLbl>
            <c:dLbl>
              <c:idx val="1"/>
              <c:layout>
                <c:manualLayout>
                  <c:x val="0"/>
                  <c:y val="-6.8328389695523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9-41B0-B967-ADDBFEF97EE3}"/>
                </c:ext>
              </c:extLst>
            </c:dLbl>
            <c:dLbl>
              <c:idx val="2"/>
              <c:layout>
                <c:manualLayout>
                  <c:x val="1.5124499641060534E-3"/>
                  <c:y val="-5.3943465549097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C9-41B0-B967-ADDBFEF97EE3}"/>
                </c:ext>
              </c:extLst>
            </c:dLbl>
            <c:dLbl>
              <c:idx val="3"/>
              <c:layout>
                <c:manualLayout>
                  <c:x val="1.5124499641061087E-3"/>
                  <c:y val="-6.473215865891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C9-41B0-B967-ADDBFEF97EE3}"/>
                </c:ext>
              </c:extLst>
            </c:dLbl>
            <c:dLbl>
              <c:idx val="4"/>
              <c:layout>
                <c:manualLayout>
                  <c:x val="0"/>
                  <c:y val="-5.3943465549097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C9-41B0-B967-ADDBFEF97EE3}"/>
                </c:ext>
              </c:extLst>
            </c:dLbl>
            <c:dLbl>
              <c:idx val="5"/>
              <c:layout>
                <c:manualLayout>
                  <c:x val="-1.1091171610617238E-16"/>
                  <c:y val="-6.113592762231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C9-41B0-B967-ADDBFEF97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Sheet3!$A$18:$A$23</c:f>
              <c:strCache>
                <c:ptCount val="6"/>
                <c:pt idx="0">
                  <c:v>Training Workshops</c:v>
                </c:pt>
                <c:pt idx="1">
                  <c:v>Study Tours</c:v>
                </c:pt>
                <c:pt idx="2">
                  <c:v>Regional Symposium</c:v>
                </c:pt>
                <c:pt idx="3">
                  <c:v>Peer-to-peer learning and adaptation of good practices</c:v>
                </c:pt>
                <c:pt idx="4">
                  <c:v>Knowledge Platform</c:v>
                </c:pt>
                <c:pt idx="5">
                  <c:v>Other</c:v>
                </c:pt>
              </c:strCache>
            </c:strRef>
          </c:cat>
          <c:val>
            <c:numRef>
              <c:f>Sheet3!$B$18:$B$23</c:f>
              <c:numCache>
                <c:formatCode>General</c:formatCode>
                <c:ptCount val="6"/>
                <c:pt idx="0">
                  <c:v>35</c:v>
                </c:pt>
                <c:pt idx="1">
                  <c:v>30</c:v>
                </c:pt>
                <c:pt idx="2">
                  <c:v>30</c:v>
                </c:pt>
                <c:pt idx="3">
                  <c:v>27</c:v>
                </c:pt>
                <c:pt idx="4">
                  <c:v>19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9-41B0-B967-ADDBFEF97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2126592"/>
        <c:axId val="272388864"/>
      </c:barChart>
      <c:catAx>
        <c:axId val="262126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chemeClr val="accent3"/>
          </a:solidFill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388864"/>
        <c:crosses val="autoZero"/>
        <c:auto val="1"/>
        <c:lblAlgn val="ctr"/>
        <c:lblOffset val="100"/>
        <c:noMultiLvlLbl val="0"/>
      </c:catAx>
      <c:valAx>
        <c:axId val="27238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2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D5AAAD-6B5F-414A-B6FE-95F76A022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68326-EEE1-4EF5-AE78-88D3FC43D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B8BCF-B46D-4EFD-B1BF-467877AED73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D825B-B77B-4FD0-92B8-1BE7D78801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A2B57-FB08-43F5-A197-B601EC730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183EB-FB69-43B3-A714-F39C16C21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4C9B5D-1345-4FC8-A29F-343D5B554B41}" type="datetimeFigureOut">
              <a:rPr lang="en-GB" smtClean="0"/>
              <a:pPr/>
              <a:t>21/01/2019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A51575-FFE0-4B44-9A8A-27DD01D17D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7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/>
              <a:t>http://www.UNPAN.org/DPADM/</a:t>
            </a:r>
            <a:endParaRPr lang="en-US" altLang="zh-CN" dirty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C4707CA-2F0D-4368-A5A3-90C2528741CB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9" tIns="45715" rIns="91429" bIns="45715"/>
          <a:lstStyle/>
          <a:p>
            <a:endParaRPr lang="en-GB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167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375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278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54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/>
              <a:t>http://www.UNPAN.org/DPADM/</a:t>
            </a:r>
            <a:endParaRPr lang="en-US" altLang="zh-CN"/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/>
              <a:t>Division for Public Administration and Development Management</a:t>
            </a:r>
            <a:endParaRPr lang="en-US" altLang="zh-CN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C4707CA-2F0D-4368-A5A3-90C2528741CB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8676" name="Rectangle 7"/>
          <p:cNvSpPr txBox="1">
            <a:spLocks noGrp="1" noChangeArrowheads="1"/>
          </p:cNvSpPr>
          <p:nvPr/>
        </p:nvSpPr>
        <p:spPr bwMode="auto">
          <a:xfrm>
            <a:off x="3769181" y="9277045"/>
            <a:ext cx="2880719" cy="4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defTabSz="914437" eaLnBrk="0" hangingPunct="0"/>
            <a:fld id="{567187A3-3997-41C3-ACC9-7AE902DA4135}" type="slidenum">
              <a:rPr lang="en-US" sz="1200">
                <a:latin typeface="Arial" charset="0"/>
                <a:cs typeface="MS PGothic"/>
              </a:rPr>
              <a:pPr algn="r" defTabSz="914437" eaLnBrk="0" hangingPunct="0"/>
              <a:t>13</a:t>
            </a:fld>
            <a:endParaRPr lang="en-US" sz="1200">
              <a:latin typeface="Arial" charset="0"/>
              <a:cs typeface="MS PGothic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9" tIns="45715" rIns="91429" bIns="45715"/>
          <a:lstStyle/>
          <a:p>
            <a:endParaRPr lang="en-GB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309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2762-5693-4B51-8F40-5BB55CAFAC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0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999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466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28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439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261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624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>
              <a:latin typeface="Arial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http://www.UNPAN.org/DPADM/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  <a:ea typeface="Arial Unicode MS" pitchFamily="50" charset="-127"/>
                <a:cs typeface="Arial Unicode MS" pitchFamily="50" charset="-127"/>
              </a:rPr>
              <a:t>Division for Public Administration and Development Management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2BC69-8C03-43B6-94D5-5D6601683EB0}" type="slidenum">
              <a:rPr lang="en-US" altLang="ko-KR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796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3535363"/>
            <a:ext cx="9144000" cy="1106487"/>
          </a:xfrm>
          <a:prstGeom prst="rect">
            <a:avLst/>
          </a:prstGeom>
          <a:solidFill>
            <a:srgbClr val="CCCC00">
              <a:alpha val="16862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0" y="5943600"/>
            <a:ext cx="9144000" cy="76200"/>
          </a:xfrm>
          <a:prstGeom prst="flowChartProcess">
            <a:avLst/>
          </a:prstGeom>
          <a:solidFill>
            <a:srgbClr val="EEEEEE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6" name="Picture 1034" descr="dpadm_header_bg_1809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14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09613" y="3935413"/>
            <a:ext cx="652145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42731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708025" y="2581275"/>
            <a:ext cx="7772400" cy="1182688"/>
          </a:xfrm>
        </p:spPr>
        <p:txBody>
          <a:bodyPr/>
          <a:lstStyle>
            <a:lvl1pPr>
              <a:defRPr sz="4900"/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2225" y="14385"/>
            <a:ext cx="5109612" cy="1147665"/>
          </a:xfrm>
          <a:prstGeom prst="rect">
            <a:avLst/>
          </a:prstGeom>
          <a:solidFill>
            <a:srgbClr val="6B92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19666" y="127225"/>
            <a:ext cx="3858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7BDD5"/>
                </a:solidFill>
                <a:latin typeface="Aharoni"/>
              </a:rPr>
              <a:t>Division for Public Institutions &amp; </a:t>
            </a:r>
            <a:br>
              <a:rPr lang="en-US" sz="1400" b="1" dirty="0">
                <a:solidFill>
                  <a:srgbClr val="A7BDD5"/>
                </a:solidFill>
                <a:latin typeface="Aharoni"/>
              </a:rPr>
            </a:br>
            <a:r>
              <a:rPr lang="en-US" sz="1400" b="1" dirty="0">
                <a:solidFill>
                  <a:srgbClr val="A7BDD5"/>
                </a:solidFill>
                <a:latin typeface="Aharoni"/>
              </a:rPr>
              <a:t>Digital Government, United</a:t>
            </a:r>
            <a:r>
              <a:rPr lang="en-US" sz="1400" b="1" baseline="0" dirty="0">
                <a:solidFill>
                  <a:srgbClr val="A7BDD5"/>
                </a:solidFill>
                <a:latin typeface="Aharoni"/>
              </a:rPr>
              <a:t> Nations</a:t>
            </a:r>
            <a:br>
              <a:rPr lang="en-US" sz="1400" b="1" baseline="0" dirty="0">
                <a:solidFill>
                  <a:srgbClr val="A7BDD5"/>
                </a:solidFill>
                <a:latin typeface="Aharoni"/>
              </a:rPr>
            </a:br>
            <a:endParaRPr lang="en-US" sz="1400" b="1" baseline="0" dirty="0">
              <a:solidFill>
                <a:srgbClr val="A7BDD5"/>
              </a:solidFill>
              <a:latin typeface="Aharoni"/>
            </a:endParaRPr>
          </a:p>
          <a:p>
            <a:r>
              <a:rPr lang="en-US" sz="1400" b="1" baseline="0" dirty="0">
                <a:solidFill>
                  <a:srgbClr val="A7BDD5"/>
                </a:solidFill>
                <a:latin typeface="Aharoni"/>
              </a:rPr>
              <a:t>Department of Economic and Social Affairs</a:t>
            </a:r>
            <a:endParaRPr lang="en-GB" sz="1400" b="1" dirty="0">
              <a:solidFill>
                <a:srgbClr val="A7BDD5"/>
              </a:solidFill>
              <a:latin typeface="Aharon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6" y="216459"/>
            <a:ext cx="843580" cy="7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9108C892-BD03-43BD-8F14-13D909C473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789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0"/>
            <a:ext cx="2181225" cy="5551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825" y="0"/>
            <a:ext cx="6392863" cy="5551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65335C92-E61F-4CB8-BFCB-538ED0523C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92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D3AF554C-4BF1-4E26-9AA8-E47A40E8F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587829" cy="6265895"/>
          </a:xfrm>
          <a:prstGeom prst="rect">
            <a:avLst/>
          </a:prstGeom>
          <a:solidFill>
            <a:srgbClr val="377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4196" y="1869527"/>
            <a:ext cx="553998" cy="43810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haroni"/>
              </a:rPr>
              <a:t>Division</a:t>
            </a:r>
            <a:r>
              <a:rPr lang="en-US" sz="1200" b="1" baseline="0" dirty="0">
                <a:solidFill>
                  <a:schemeClr val="bg1">
                    <a:lumMod val="65000"/>
                  </a:schemeClr>
                </a:solidFill>
                <a:latin typeface="Aharoni"/>
              </a:rPr>
              <a:t> for Public Institutions and Digital Government</a:t>
            </a:r>
          </a:p>
          <a:p>
            <a:r>
              <a:rPr lang="en-US" sz="1200" b="1" baseline="0" dirty="0">
                <a:solidFill>
                  <a:schemeClr val="bg1">
                    <a:lumMod val="65000"/>
                  </a:schemeClr>
                </a:solidFill>
                <a:latin typeface="Aharoni"/>
              </a:rPr>
              <a:t>United Nations Department of Economic and Social Affairs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15492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29806F47-9883-4E3E-82BF-B84DE5B03F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241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068388"/>
            <a:ext cx="3914775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4575" y="1068388"/>
            <a:ext cx="3914775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DF70792A-FC25-43B9-B78A-78F1430472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870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D1C505D8-CFEE-4B61-B339-0AD4F0E7E0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74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BE5F0CF5-21C6-430F-8A0D-680B440B01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50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558DDBAB-FBD6-4B69-A6F1-102BC7B402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09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641602E5-1443-4B60-98C0-FAF7A9ECE8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4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http://www.unpan.org/dpadm/     .. </a:t>
            </a:r>
            <a:fld id="{43C51D97-E9DF-4134-80FA-AFB448A95C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974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068388"/>
            <a:ext cx="79819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7400" y="6619875"/>
            <a:ext cx="2867025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0" u="sng">
                <a:solidFill>
                  <a:schemeClr val="bg2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808080"/>
              </a:solidFill>
            </a:endParaRPr>
          </a:p>
        </p:txBody>
      </p:sp>
      <p:sp>
        <p:nvSpPr>
          <p:cNvPr id="1028" name="AutoShape 9"/>
          <p:cNvSpPr>
            <a:spLocks noChangeArrowheads="1"/>
          </p:cNvSpPr>
          <p:nvPr/>
        </p:nvSpPr>
        <p:spPr bwMode="auto">
          <a:xfrm>
            <a:off x="0" y="6488113"/>
            <a:ext cx="9144000" cy="76200"/>
          </a:xfrm>
          <a:prstGeom prst="flowChartProcess">
            <a:avLst/>
          </a:prstGeom>
          <a:solidFill>
            <a:srgbClr val="EEEEEE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417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40438" y="6586538"/>
            <a:ext cx="3103562" cy="271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5F5F5F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http://www.unpan.org/dpadm/     .. </a:t>
            </a:r>
            <a:fld id="{5A5B6344-AF3E-47A2-9828-694E38DDF1F0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5417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0"/>
            <a:ext cx="8726488" cy="1009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31" name="AutoShape 9"/>
          <p:cNvSpPr>
            <a:spLocks noChangeArrowheads="1"/>
          </p:cNvSpPr>
          <p:nvPr/>
        </p:nvSpPr>
        <p:spPr bwMode="auto">
          <a:xfrm>
            <a:off x="0" y="854075"/>
            <a:ext cx="9144000" cy="76200"/>
          </a:xfrm>
          <a:prstGeom prst="flowChartProcess">
            <a:avLst/>
          </a:prstGeom>
          <a:solidFill>
            <a:srgbClr val="EEEEEE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1032" name="Picture 29" descr="dpadm_header_bg_vertical_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5873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hape 88"/>
          <p:cNvPicPr preferRelativeResize="0"/>
          <p:nvPr userDrawn="1"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587375" y="769351"/>
            <a:ext cx="8556171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587829" cy="6265895"/>
          </a:xfrm>
          <a:prstGeom prst="rect">
            <a:avLst/>
          </a:prstGeom>
          <a:solidFill>
            <a:srgbClr val="377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182" y="1888189"/>
            <a:ext cx="553998" cy="43810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haroni"/>
              </a:rPr>
              <a:t>Division</a:t>
            </a:r>
            <a:r>
              <a:rPr lang="en-US" sz="1200" b="1" baseline="0" dirty="0">
                <a:solidFill>
                  <a:schemeClr val="bg1">
                    <a:lumMod val="65000"/>
                  </a:schemeClr>
                </a:solidFill>
                <a:latin typeface="Aharoni"/>
              </a:rPr>
              <a:t> for Public Institutions and Digital Government</a:t>
            </a:r>
          </a:p>
          <a:p>
            <a:r>
              <a:rPr lang="en-US" sz="1200" b="1" baseline="0" dirty="0">
                <a:solidFill>
                  <a:schemeClr val="bg1">
                    <a:lumMod val="65000"/>
                  </a:schemeClr>
                </a:solidFill>
                <a:latin typeface="Aharoni"/>
              </a:rPr>
              <a:t>United Nations Department of Economic and Social Affairs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7096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MS UI Gothic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MS UI Gothic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MS UI Gothic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MS UI Gothic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MS UI Gothic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pog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publicadministration.un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7"/>
          <p:cNvSpPr txBox="1"/>
          <p:nvPr/>
        </p:nvSpPr>
        <p:spPr>
          <a:xfrm>
            <a:off x="0" y="2899167"/>
            <a:ext cx="9144000" cy="1762809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algn="ctr"/>
            <a:endParaRPr lang="en-US" sz="2400" b="1" dirty="0">
              <a:solidFill>
                <a:srgbClr val="EFE9D5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Critical Role of Public Institutions in SDG Implementation -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Key Messages from UN DESA 2018 Regional Symposium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6053" y="1571806"/>
            <a:ext cx="9143999" cy="5445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/>
            <a:r>
              <a:rPr lang="en-US" sz="1800" kern="0" dirty="0">
                <a:latin typeface="Century Gothic" panose="020B0502020202020204" pitchFamily="34" charset="0"/>
                <a:ea typeface="맑은 고딕" panose="020B0503020000020004" pitchFamily="50" charset="-127"/>
                <a:sym typeface="Century Gothic" panose="020B0502020202020204" pitchFamily="34" charset="0"/>
              </a:rPr>
              <a:t>Learning Conference: Implementing the 2030 Agenda in the Asia-Pacific Region</a:t>
            </a:r>
            <a:endParaRPr lang="ko-KR" altLang="ko-KR" sz="1600" kern="0" dirty="0">
              <a:latin typeface="Century Gothic" panose="020B0502020202020204" pitchFamily="34" charset="0"/>
              <a:ea typeface="맑은 고딕" panose="020B0503020000020004" pitchFamily="50" charset="-127"/>
              <a:sym typeface="Century Gothic" panose="020B0502020202020204" pitchFamily="34" charset="0"/>
            </a:endParaRPr>
          </a:p>
        </p:txBody>
      </p:sp>
      <p:sp>
        <p:nvSpPr>
          <p:cNvPr id="7" name="Shape 85"/>
          <p:cNvSpPr txBox="1"/>
          <p:nvPr/>
        </p:nvSpPr>
        <p:spPr>
          <a:xfrm>
            <a:off x="767861" y="5182058"/>
            <a:ext cx="7608277" cy="12431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US" altLang="ko-KR" sz="1600" b="1" dirty="0">
                <a:latin typeface="Century Gothic" panose="020B0502020202020204" pitchFamily="34" charset="0"/>
                <a:ea typeface="맑은 고딕" panose="020B0503020000020004" pitchFamily="50" charset="-127"/>
                <a:sym typeface="Century Gothic" panose="020B0502020202020204" pitchFamily="34" charset="0"/>
              </a:rPr>
              <a:t>Mr. </a:t>
            </a:r>
            <a:r>
              <a:rPr lang="en-US" altLang="ko-KR" sz="1600" b="1" dirty="0" err="1">
                <a:latin typeface="Century Gothic" panose="020B0502020202020204" pitchFamily="34" charset="0"/>
                <a:ea typeface="맑은 고딕" panose="020B0503020000020004" pitchFamily="50" charset="-127"/>
                <a:sym typeface="Century Gothic" panose="020B0502020202020204" pitchFamily="34" charset="0"/>
              </a:rPr>
              <a:t>Heon</a:t>
            </a:r>
            <a:r>
              <a:rPr lang="en-US" altLang="ko-KR" sz="1600" b="1" dirty="0">
                <a:latin typeface="Century Gothic" panose="020B0502020202020204" pitchFamily="34" charset="0"/>
                <a:ea typeface="맑은 고딕" panose="020B0503020000020004" pitchFamily="50" charset="-127"/>
                <a:sym typeface="Century Gothic" panose="020B0502020202020204" pitchFamily="34" charset="0"/>
              </a:rPr>
              <a:t>-Jun Kim</a:t>
            </a:r>
          </a:p>
          <a:p>
            <a:pPr algn="ctr">
              <a:spcBef>
                <a:spcPts val="500"/>
              </a:spcBef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Senior Programme Management Expert</a:t>
            </a:r>
          </a:p>
          <a:p>
            <a:pPr algn="ctr">
              <a:spcBef>
                <a:spcPts val="500"/>
              </a:spcBef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United Nations P</a:t>
            </a:r>
            <a:r>
              <a:rPr lang="ko-KR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roject Office on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 </a:t>
            </a:r>
            <a:r>
              <a:rPr lang="ko-KR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 Governance (UNPOG)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/</a:t>
            </a:r>
            <a:r>
              <a:rPr lang="ko-KR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DP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IDG</a:t>
            </a:r>
            <a:r>
              <a:rPr lang="ko-KR" altLang="ko-KR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 /UN DESA</a:t>
            </a:r>
            <a:endParaRPr lang="en-US" altLang="ko-KR" sz="1600" dirty="0"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  <a:sym typeface="Century Gothic" panose="020B0502020202020204" pitchFamily="34" charset="0"/>
            </a:endParaRPr>
          </a:p>
          <a:p>
            <a:pPr algn="ctr">
              <a:spcBef>
                <a:spcPts val="500"/>
              </a:spcBef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  <a:sym typeface="Century Gothic" panose="020B0502020202020204" pitchFamily="34" charset="0"/>
              </a:rPr>
              <a:t> 23 January 2019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Shape 8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16053" y="6184700"/>
            <a:ext cx="9135973" cy="806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6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endParaRPr lang="en-US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  <a:sym typeface="Century Gothic" panose="020B0502020202020204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  <a:sym typeface="Century Gothic" panose="020B0502020202020204" pitchFamily="34" charset="0"/>
              </a:rPr>
              <a:t>3. Country </a:t>
            </a:r>
            <a:r>
              <a:rPr 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Demands for Capacity Development </a:t>
            </a:r>
          </a:p>
          <a:p>
            <a:pPr marL="514350" indent="-514350">
              <a:spcBef>
                <a:spcPct val="30000"/>
              </a:spcBef>
              <a:buAutoNum type="arabicPeriod"/>
              <a:defRPr/>
            </a:pPr>
            <a:endParaRPr lang="en-US" altLang="ko-KR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  <a:sym typeface="Century Gothic" panose="020B0502020202020204" pitchFamily="34" charset="0"/>
            </a:endParaRPr>
          </a:p>
        </p:txBody>
      </p:sp>
      <p:grpSp>
        <p:nvGrpSpPr>
          <p:cNvPr id="2" name="Group 278">
            <a:extLst>
              <a:ext uri="{FF2B5EF4-FFF2-40B4-BE49-F238E27FC236}">
                <a16:creationId xmlns:a16="http://schemas.microsoft.com/office/drawing/2014/main" id="{70BEFFE0-81BD-424E-8BF1-3E060D672FCE}"/>
              </a:ext>
            </a:extLst>
          </p:cNvPr>
          <p:cNvGrpSpPr/>
          <p:nvPr/>
        </p:nvGrpSpPr>
        <p:grpSpPr>
          <a:xfrm>
            <a:off x="589372" y="1005548"/>
            <a:ext cx="8548099" cy="599769"/>
            <a:chOff x="0" y="0"/>
            <a:chExt cx="7702626" cy="648075"/>
          </a:xfrm>
          <a:solidFill>
            <a:srgbClr val="C3D2E3"/>
          </a:solidFill>
        </p:grpSpPr>
        <p:sp>
          <p:nvSpPr>
            <p:cNvPr id="29" name="Shape 276">
              <a:extLst>
                <a:ext uri="{FF2B5EF4-FFF2-40B4-BE49-F238E27FC236}">
                  <a16:creationId xmlns:a16="http://schemas.microsoft.com/office/drawing/2014/main" id="{BF64FD83-F15D-4233-BD60-5728A147C4DC}"/>
                </a:ext>
              </a:extLst>
            </p:cNvPr>
            <p:cNvSpPr/>
            <p:nvPr/>
          </p:nvSpPr>
          <p:spPr>
            <a:xfrm>
              <a:off x="0" y="0"/>
              <a:ext cx="7702626" cy="648075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marL="712787" indent="-712787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kern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277">
              <a:extLst>
                <a:ext uri="{FF2B5EF4-FFF2-40B4-BE49-F238E27FC236}">
                  <a16:creationId xmlns:a16="http://schemas.microsoft.com/office/drawing/2014/main" id="{D3306A71-768B-4748-A818-3FD7409F97A4}"/>
                </a:ext>
              </a:extLst>
            </p:cNvPr>
            <p:cNvSpPr/>
            <p:nvPr/>
          </p:nvSpPr>
          <p:spPr>
            <a:xfrm>
              <a:off x="31635" y="74614"/>
              <a:ext cx="7639354" cy="4988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marL="712787" indent="-712787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712787" lvl="1" indent="-712787" algn="ctr">
                <a:defRPr/>
              </a:pPr>
              <a:endPara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aphicFrame>
        <p:nvGraphicFramePr>
          <p:cNvPr id="12" name="차트 12">
            <a:extLst>
              <a:ext uri="{FF2B5EF4-FFF2-40B4-BE49-F238E27FC236}">
                <a16:creationId xmlns:a16="http://schemas.microsoft.com/office/drawing/2014/main" id="{590C70F0-92AF-43DC-B7F6-C08F17922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44957"/>
              </p:ext>
            </p:extLst>
          </p:nvPr>
        </p:nvGraphicFramePr>
        <p:xfrm>
          <a:off x="589372" y="1860852"/>
          <a:ext cx="8396972" cy="353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3FFA864-A8BE-469F-8ACA-D7D111EB55E0}"/>
              </a:ext>
            </a:extLst>
          </p:cNvPr>
          <p:cNvSpPr/>
          <p:nvPr/>
        </p:nvSpPr>
        <p:spPr>
          <a:xfrm>
            <a:off x="729710" y="5874335"/>
            <a:ext cx="8116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buFont typeface="Wingdings" panose="05000000000000000000" pitchFamily="2" charset="2"/>
              <a:buChar char="§"/>
            </a:pPr>
            <a:r>
              <a:rPr lang="en-US" sz="1600" b="1" kern="100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Others (</a:t>
            </a:r>
            <a:r>
              <a:rPr lang="en-US" sz="1600" b="1" kern="100" dirty="0">
                <a:solidFill>
                  <a:srgbClr val="C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en-US" sz="1600" b="1" kern="100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): </a:t>
            </a:r>
            <a:r>
              <a:rPr lang="en-US" sz="1600" b="1" kern="100" dirty="0">
                <a:solidFill>
                  <a:schemeClr val="accent2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Support countries’ participation in the HLPF, joint research projects and others</a:t>
            </a:r>
          </a:p>
        </p:txBody>
      </p:sp>
    </p:spTree>
    <p:extLst>
      <p:ext uri="{BB962C8B-B14F-4D97-AF65-F5344CB8AC3E}">
        <p14:creationId xmlns:p14="http://schemas.microsoft.com/office/powerpoint/2010/main" val="2303643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endParaRPr lang="en-US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  <a:sym typeface="Century Gothic" panose="020B0502020202020204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International Partnership</a:t>
            </a:r>
          </a:p>
          <a:p>
            <a:pPr marL="514350" indent="-514350">
              <a:spcBef>
                <a:spcPct val="30000"/>
              </a:spcBef>
              <a:buAutoNum type="arabicPeriod"/>
              <a:defRPr/>
            </a:pPr>
            <a:endParaRPr lang="en-US" altLang="ko-KR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  <a:sym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53EDAC-F530-4870-A538-1C5CCA3F4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9687"/>
              </p:ext>
            </p:extLst>
          </p:nvPr>
        </p:nvGraphicFramePr>
        <p:xfrm>
          <a:off x="714702" y="2481537"/>
          <a:ext cx="8303173" cy="433564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98949">
                  <a:extLst>
                    <a:ext uri="{9D8B030D-6E8A-4147-A177-3AD203B41FA5}">
                      <a16:colId xmlns:a16="http://schemas.microsoft.com/office/drawing/2014/main" val="3679512482"/>
                    </a:ext>
                  </a:extLst>
                </a:gridCol>
                <a:gridCol w="5704224">
                  <a:extLst>
                    <a:ext uri="{9D8B030D-6E8A-4147-A177-3AD203B41FA5}">
                      <a16:colId xmlns:a16="http://schemas.microsoft.com/office/drawing/2014/main" val="925655773"/>
                    </a:ext>
                  </a:extLst>
                </a:gridCol>
              </a:tblGrid>
              <a:tr h="43452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MS PGothic" pitchFamily="34" charset="-128"/>
                        </a:rPr>
                        <a:t>Country/Organization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MS PGothic" pitchFamily="34" charset="-128"/>
                        </a:rPr>
                        <a:t>Capacity Support &amp; Commitments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964373"/>
                  </a:ext>
                </a:extLst>
              </a:tr>
              <a:tr h="5110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/>
                        </a:rPr>
                        <a:t>Bangladesh 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</a:rPr>
                        <a:t>Offered to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</a:rPr>
                        <a:t>support and share their SDG tracker system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</a:rPr>
                        <a:t>– an open source software with others countries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123003"/>
                  </a:ext>
                </a:extLst>
              </a:tr>
              <a:tr h="5110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/>
                        </a:rPr>
                        <a:t>The Asian Association for Public Administration (AAPA) 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</a:rPr>
                        <a:t>Offered to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</a:rPr>
                        <a:t>become a platform for networking and capacity building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</a:rPr>
                        <a:t>for teaching the SDGs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72854"/>
                  </a:ext>
                </a:extLst>
              </a:tr>
              <a:tr h="658395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The Government of India and the government of Haryana 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Could support other countries by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sharing peer knowledge and systems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on initiatives in the fields of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financial inclusion, digital governance, citizen-centric administration and gender equality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150799"/>
                  </a:ext>
                </a:extLst>
              </a:tr>
              <a:tr h="30203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UN ESCAP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Offered to provide support for </a:t>
                      </a: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stakeholder engagement</a:t>
                      </a: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across the Asia – Pacific region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66759"/>
                  </a:ext>
                </a:extLst>
              </a:tr>
              <a:tr h="300637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Kazakhstan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Offered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knowledge sharing opportunities in E-Government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464304"/>
                  </a:ext>
                </a:extLst>
              </a:tr>
              <a:tr h="380685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Afghanistan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Offered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joint research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contribution on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the 4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 Industrial Revolution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92447"/>
                  </a:ext>
                </a:extLst>
              </a:tr>
              <a:tr h="511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China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(Beijing Institute of Technology)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Offered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hosting training workshops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19423"/>
                  </a:ext>
                </a:extLst>
              </a:tr>
              <a:tr h="511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/>
                        </a:rPr>
                        <a:t>Malaysia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</a:rPr>
                        <a:t>Offered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</a:rPr>
                        <a:t>venue for meetings and conferences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</a:rPr>
                        <a:t>in Kuala Lumpur </a:t>
                      </a: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01109"/>
                  </a:ext>
                </a:extLst>
              </a:tr>
            </a:tbl>
          </a:graphicData>
        </a:graphic>
      </p:graphicFrame>
      <p:pic>
        <p:nvPicPr>
          <p:cNvPr id="13" name="Picture 2" descr="Image result for Capacity building">
            <a:extLst>
              <a:ext uri="{FF2B5EF4-FFF2-40B4-BE49-F238E27FC236}">
                <a16:creationId xmlns:a16="http://schemas.microsoft.com/office/drawing/2014/main" id="{AFFB3F14-8829-4E31-B24E-443257FE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8" y="966952"/>
            <a:ext cx="2007475" cy="13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9BF9F-C69A-4E04-8DD3-6A7DEF19B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910" y="966952"/>
            <a:ext cx="1857797" cy="1387366"/>
          </a:xfrm>
          <a:prstGeom prst="rect">
            <a:avLst/>
          </a:prstGeom>
        </p:spPr>
      </p:pic>
      <p:pic>
        <p:nvPicPr>
          <p:cNvPr id="15" name="Picture 4" descr="C:\Users\Administrator\Downloads\business-partnership.png">
            <a:extLst>
              <a:ext uri="{FF2B5EF4-FFF2-40B4-BE49-F238E27FC236}">
                <a16:creationId xmlns:a16="http://schemas.microsoft.com/office/drawing/2014/main" id="{F6DD7FC2-3592-49CB-A525-86763F52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007" y="1019304"/>
            <a:ext cx="2112580" cy="1135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435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endParaRPr lang="en-US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  <a:sym typeface="Century Gothic" panose="020B0502020202020204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Priority Work of UNPOG in 2019</a:t>
            </a:r>
          </a:p>
          <a:p>
            <a:pPr marL="514350" indent="-514350">
              <a:spcBef>
                <a:spcPct val="30000"/>
              </a:spcBef>
              <a:buAutoNum type="arabicPeriod"/>
              <a:defRPr/>
            </a:pPr>
            <a:endParaRPr lang="en-US" altLang="ko-KR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90CBC-6F8D-4380-99F6-C41E1E9590C4}"/>
              </a:ext>
            </a:extLst>
          </p:cNvPr>
          <p:cNvSpPr/>
          <p:nvPr/>
        </p:nvSpPr>
        <p:spPr>
          <a:xfrm>
            <a:off x="898634" y="1613503"/>
            <a:ext cx="7758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0" indent="-457200"/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</a:rPr>
              <a:t>Priorities Areas</a:t>
            </a:r>
          </a:p>
          <a:p>
            <a:pPr marL="952500" indent="-457200"/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Regional Symposium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Multi-Country Training Workshop on Institutional Arrangements Leadership and Innovative Capacity  to Implement the SDGs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United Nations Public Service (UNPS) Forum Workshop on government innovation for social inclusion of vulnerable groups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Study Visit to Korea on E-Government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Peer-to-peer </a:t>
            </a:r>
            <a:r>
              <a:rPr lang="en-US" kern="100" dirty="0" smtClean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Learning Workshop 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for SIDS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High Level Political Forum (HLPF) side event on SDG 16</a:t>
            </a:r>
          </a:p>
        </p:txBody>
      </p:sp>
    </p:spTree>
    <p:extLst>
      <p:ext uri="{BB962C8B-B14F-4D97-AF65-F5344CB8AC3E}">
        <p14:creationId xmlns:p14="http://schemas.microsoft.com/office/powerpoint/2010/main" val="2335122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762" y="3418182"/>
            <a:ext cx="9143999" cy="1330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0" dirty="0">
                <a:solidFill>
                  <a:schemeClr val="accent4"/>
                </a:solidFill>
                <a:effectLst/>
                <a:latin typeface="Arial" pitchFamily="34" charset="0"/>
                <a:ea typeface="맑은 고딕" panose="020B0503020000020004" pitchFamily="50" charset="-127"/>
                <a:cs typeface="Arial" pitchFamily="34" charset="0"/>
                <a:hlinkClick r:id="rId3"/>
              </a:rPr>
              <a:t>www.unpog.org</a:t>
            </a:r>
            <a:endParaRPr lang="en-US" altLang="ko-KR" sz="2000" b="0" dirty="0">
              <a:solidFill>
                <a:schemeClr val="accent4"/>
              </a:solidFill>
              <a:effectLst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000" b="0" dirty="0">
                <a:solidFill>
                  <a:schemeClr val="accent4"/>
                </a:solidFill>
                <a:effectLst/>
                <a:latin typeface="Arial" pitchFamily="34" charset="0"/>
                <a:ea typeface="맑은 고딕" panose="020B0503020000020004" pitchFamily="50" charset="-127"/>
                <a:cs typeface="Arial" pitchFamily="34" charset="0"/>
                <a:hlinkClick r:id="rId4"/>
              </a:rPr>
              <a:t>http://publicadministration.un.org</a:t>
            </a:r>
            <a:endParaRPr lang="en-US" altLang="ko-KR" sz="2000" b="0" dirty="0">
              <a:solidFill>
                <a:schemeClr val="accent4"/>
              </a:solidFill>
              <a:effectLst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1269" name="Picture 5" descr="https://www.htcinc.net/wp-content/uploads/2018/04/thankyo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2817" y="2832555"/>
            <a:ext cx="5803436" cy="11712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9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50" y="93784"/>
            <a:ext cx="8526650" cy="69655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/>
            <a:r>
              <a:rPr lang="en-US" altLang="ko-KR" sz="3200" dirty="0">
                <a:sym typeface="Century Gothic" panose="020B0502020202020204" pitchFamily="34" charset="0"/>
              </a:rPr>
              <a:t/>
            </a:r>
            <a:br>
              <a:rPr lang="en-US" altLang="ko-KR" sz="3200" dirty="0">
                <a:sym typeface="Century Gothic" panose="020B0502020202020204" pitchFamily="34" charset="0"/>
              </a:rPr>
            </a:br>
            <a:r>
              <a:rPr lang="ko-KR" altLang="ko-KR" sz="3200" dirty="0">
                <a:sym typeface="Century Gothic" panose="020B0502020202020204" pitchFamily="34" charset="0"/>
              </a:rPr>
              <a:t>Contents</a:t>
            </a:r>
            <a:r>
              <a:rPr lang="ko-KR" altLang="ko-K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맑은 고딕" panose="020B0503020000020004" pitchFamily="50" charset="-127"/>
                <a:cs typeface="Century Gothic"/>
                <a:sym typeface="Century Gothic" panose="020B0502020202020204" pitchFamily="34" charset="0"/>
              </a:rPr>
              <a:t/>
            </a:r>
            <a:br>
              <a:rPr lang="ko-KR" altLang="ko-KR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맑은 고딕" panose="020B0503020000020004" pitchFamily="50" charset="-127"/>
                <a:cs typeface="Century Gothic"/>
                <a:sym typeface="Century Gothic" panose="020B0502020202020204" pitchFamily="34" charset="0"/>
              </a:rPr>
            </a:b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79F047-CE8F-4163-AE4B-DE3AFA58E7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53DA90-5647-45F9-9A5D-D9C62886E306}"/>
              </a:ext>
            </a:extLst>
          </p:cNvPr>
          <p:cNvSpPr txBox="1">
            <a:spLocks/>
          </p:cNvSpPr>
          <p:nvPr/>
        </p:nvSpPr>
        <p:spPr>
          <a:xfrm>
            <a:off x="-1905000" y="762000"/>
            <a:ext cx="8280921" cy="3825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endParaRPr lang="en-US" altLang="en-US" sz="1400" b="0" kern="0"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Shape 254">
            <a:extLst>
              <a:ext uri="{FF2B5EF4-FFF2-40B4-BE49-F238E27FC236}">
                <a16:creationId xmlns:a16="http://schemas.microsoft.com/office/drawing/2014/main" id="{CC29672A-FA5F-481A-B1E4-6394F8E8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857" y="1347989"/>
            <a:ext cx="6370073" cy="44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ko-KR" b="1" kern="0" dirty="0">
                <a:latin typeface="Century Gothic" panose="020B0502020202020204" pitchFamily="34" charset="0"/>
                <a:ea typeface="맑은 고딕" panose="020B0503020000020004" pitchFamily="50" charset="-127"/>
                <a:cs typeface="MS UI Gothic"/>
                <a:sym typeface="Century Gothic" panose="020B0502020202020204" pitchFamily="34" charset="0"/>
              </a:rPr>
              <a:t>Introduction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 startAt="2"/>
              <a:defRPr/>
            </a:pPr>
            <a:r>
              <a:rPr lang="en-US" altLang="ko-KR" b="1" kern="0" dirty="0">
                <a:latin typeface="Century Gothic" panose="020B0502020202020204" pitchFamily="34" charset="0"/>
                <a:ea typeface="맑은 고딕" panose="020B0503020000020004" pitchFamily="50" charset="-127"/>
                <a:cs typeface="MS UI Gothic"/>
                <a:sym typeface="Century Gothic" panose="020B0502020202020204" pitchFamily="34" charset="0"/>
              </a:rPr>
              <a:t>Key Messages from the Regional Symposium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 startAt="2"/>
              <a:defRPr/>
            </a:pPr>
            <a:r>
              <a:rPr lang="en-US" altLang="ko-KR" b="1" kern="0" dirty="0">
                <a:latin typeface="Century Gothic" panose="020B0502020202020204" pitchFamily="34" charset="0"/>
                <a:ea typeface="맑은 고딕" panose="020B0503020000020004" pitchFamily="50" charset="-127"/>
                <a:cs typeface="MS UI Gothic"/>
                <a:sym typeface="Century Gothic" panose="020B0502020202020204" pitchFamily="34" charset="0"/>
              </a:rPr>
              <a:t>Country Demands </a:t>
            </a:r>
            <a:r>
              <a:rPr kumimoji="0" lang="en-US" altLang="ko-KR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50" charset="-127"/>
                <a:cs typeface="MS UI Gothic"/>
                <a:sym typeface="Century Gothic" panose="020B0502020202020204" pitchFamily="34" charset="0"/>
              </a:rPr>
              <a:t>for Capacity Building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 startAt="2"/>
              <a:tabLst/>
              <a:defRPr/>
            </a:pPr>
            <a:r>
              <a:rPr lang="en-US" altLang="ko-KR" b="1" kern="0" dirty="0">
                <a:latin typeface="Century Gothic" panose="020B0502020202020204" pitchFamily="34" charset="0"/>
                <a:ea typeface="맑은 고딕" panose="020B0503020000020004" pitchFamily="50" charset="-127"/>
                <a:cs typeface="MS UI Gothic"/>
                <a:sym typeface="Century Gothic" panose="020B0502020202020204" pitchFamily="34" charset="0"/>
              </a:rPr>
              <a:t>International Partnership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 startAt="2"/>
              <a:tabLst/>
              <a:defRPr/>
            </a:pPr>
            <a:r>
              <a:rPr lang="en-US" altLang="ko-KR" b="1" kern="0" dirty="0">
                <a:latin typeface="Century Gothic" panose="020B0502020202020204" pitchFamily="34" charset="0"/>
                <a:ea typeface="맑은 고딕" panose="020B0503020000020004" pitchFamily="50" charset="-127"/>
                <a:cs typeface="MS UI Gothic"/>
                <a:sym typeface="Century Gothic" panose="020B0502020202020204" pitchFamily="34" charset="0"/>
              </a:rPr>
              <a:t>Priority Work of UNPOG in 2019</a:t>
            </a:r>
            <a:endParaRPr kumimoji="0" lang="en-US" altLang="ko-KR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50" charset="-127"/>
              <a:cs typeface="MS UI Gothic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514350" indent="-514350">
              <a:spcBef>
                <a:spcPct val="30000"/>
              </a:spcBef>
              <a:buAutoNum type="arabicPeriod"/>
              <a:defRPr/>
            </a:pPr>
            <a:r>
              <a:rPr lang="en-US" altLang="ko-K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  <a:sym typeface="Century Gothic" panose="020B0502020202020204" pitchFamily="34" charset="0"/>
              </a:rPr>
              <a:t>Introduction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26725" y="958857"/>
            <a:ext cx="8517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just"/>
            <a:r>
              <a:rPr lang="en-US" sz="1400" b="1" dirty="0"/>
              <a:t>Regional Symposium on “Strengthening the Capacities of Public Institutions and  Developing   Effective Partnerships to Realize the 2030 Agenda for Sustainable Development” (24-26 October 2018, Incheon, Republic of Korea)</a:t>
            </a:r>
          </a:p>
          <a:p>
            <a:pPr algn="just"/>
            <a:endParaRPr lang="en-US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2"/>
                </a:solidFill>
              </a:rPr>
              <a:t>Organized</a:t>
            </a:r>
            <a:r>
              <a:rPr lang="en-US" sz="1400" dirty="0"/>
              <a:t> by DPIDG/UNDESA through UNPOG with support from Ministry of the Interior &amp; Safety and Incheon Metropolitan City, Korea.</a:t>
            </a:r>
          </a:p>
          <a:p>
            <a:pPr lvl="1"/>
            <a:endParaRPr lang="en-US" sz="14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206</a:t>
            </a:r>
            <a:r>
              <a:rPr lang="en-US" sz="1400" dirty="0"/>
              <a:t> participants; </a:t>
            </a:r>
            <a:r>
              <a:rPr lang="en-US" sz="1400" b="1" dirty="0"/>
              <a:t>55</a:t>
            </a:r>
            <a:r>
              <a:rPr lang="en-US" sz="1400" dirty="0"/>
              <a:t> countries representing government agencies, international organizations such as UNESCAP, UNISDR and GCF, think tanks, AfDB, academia, CSOs and private sector.</a:t>
            </a:r>
          </a:p>
          <a:p>
            <a:pPr lvl="1"/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2"/>
                </a:solidFill>
              </a:rPr>
              <a:t>High Level Representation</a:t>
            </a:r>
          </a:p>
          <a:p>
            <a:pPr marL="1371600" lvl="1" indent="-457200">
              <a:buFont typeface="Calibri Light" panose="020F0302020204030204" pitchFamily="34" charset="0"/>
              <a:buChar char="▫"/>
            </a:pPr>
            <a:r>
              <a:rPr lang="en-US" sz="1400" dirty="0"/>
              <a:t>USG Liu Zhenmin delivered opening and closing remarks.</a:t>
            </a:r>
          </a:p>
          <a:p>
            <a:pPr marL="1371600" lvl="1" indent="-457200">
              <a:buFont typeface="Calibri Light" panose="020F0302020204030204" pitchFamily="34" charset="0"/>
              <a:buChar char="▫"/>
            </a:pPr>
            <a:r>
              <a:rPr lang="en-US" sz="1400" dirty="0"/>
              <a:t>H.E. Mr. Kim Boo </a:t>
            </a:r>
            <a:r>
              <a:rPr lang="en-US" sz="1400" dirty="0" err="1"/>
              <a:t>Kyum</a:t>
            </a:r>
            <a:r>
              <a:rPr lang="en-US" sz="1400" dirty="0"/>
              <a:t>, Minister of the Interior and Safety, delivered </a:t>
            </a:r>
            <a:r>
              <a:rPr lang="en-US" sz="1400" dirty="0" smtClean="0"/>
              <a:t>the opening </a:t>
            </a:r>
            <a:r>
              <a:rPr lang="en-US" sz="1400" dirty="0"/>
              <a:t>remarks.</a:t>
            </a:r>
          </a:p>
        </p:txBody>
      </p:sp>
      <p:pic>
        <p:nvPicPr>
          <p:cNvPr id="23" name="Picture 22" descr="A group of people sitting in front of a crowd&#10;&#10;Description generated with very high confidence">
            <a:extLst>
              <a:ext uri="{FF2B5EF4-FFF2-40B4-BE49-F238E27FC236}">
                <a16:creationId xmlns:a16="http://schemas.microsoft.com/office/drawing/2014/main" id="{DF96DBAB-A782-4E15-931C-17183465CE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t="26471" r="7978" b="1"/>
          <a:stretch/>
        </p:blipFill>
        <p:spPr>
          <a:xfrm>
            <a:off x="-2639" y="4046484"/>
            <a:ext cx="4341636" cy="2807808"/>
          </a:xfrm>
          <a:prstGeom prst="rect">
            <a:avLst/>
          </a:prstGeom>
        </p:spPr>
      </p:pic>
      <p:pic>
        <p:nvPicPr>
          <p:cNvPr id="27" name="Picture 2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3B718CF3-489C-41A6-827A-797C26FF5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18808" b="12679"/>
          <a:stretch/>
        </p:blipFill>
        <p:spPr>
          <a:xfrm>
            <a:off x="4355775" y="4046484"/>
            <a:ext cx="4790084" cy="28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75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altLang="ko-K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  <a:sym typeface="Century Gothic" panose="020B0502020202020204" pitchFamily="34" charset="0"/>
              </a:rPr>
              <a:t>2. Key Messages from the Regional Symposium</a:t>
            </a:r>
          </a:p>
        </p:txBody>
      </p:sp>
      <p:grpSp>
        <p:nvGrpSpPr>
          <p:cNvPr id="2" name="Group 278">
            <a:extLst>
              <a:ext uri="{FF2B5EF4-FFF2-40B4-BE49-F238E27FC236}">
                <a16:creationId xmlns:a16="http://schemas.microsoft.com/office/drawing/2014/main" id="{70BEFFE0-81BD-424E-8BF1-3E060D672FCE}"/>
              </a:ext>
            </a:extLst>
          </p:cNvPr>
          <p:cNvGrpSpPr/>
          <p:nvPr/>
        </p:nvGrpSpPr>
        <p:grpSpPr>
          <a:xfrm>
            <a:off x="624480" y="936493"/>
            <a:ext cx="8548099" cy="599769"/>
            <a:chOff x="0" y="0"/>
            <a:chExt cx="7702626" cy="648075"/>
          </a:xfrm>
          <a:solidFill>
            <a:srgbClr val="C3D2E3"/>
          </a:solidFill>
        </p:grpSpPr>
        <p:sp>
          <p:nvSpPr>
            <p:cNvPr id="29" name="Shape 276">
              <a:extLst>
                <a:ext uri="{FF2B5EF4-FFF2-40B4-BE49-F238E27FC236}">
                  <a16:creationId xmlns:a16="http://schemas.microsoft.com/office/drawing/2014/main" id="{BF64FD83-F15D-4233-BD60-5728A147C4DC}"/>
                </a:ext>
              </a:extLst>
            </p:cNvPr>
            <p:cNvSpPr/>
            <p:nvPr/>
          </p:nvSpPr>
          <p:spPr>
            <a:xfrm>
              <a:off x="0" y="0"/>
              <a:ext cx="7702626" cy="648075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marL="712787" indent="-712787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kern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277">
              <a:extLst>
                <a:ext uri="{FF2B5EF4-FFF2-40B4-BE49-F238E27FC236}">
                  <a16:creationId xmlns:a16="http://schemas.microsoft.com/office/drawing/2014/main" id="{D3306A71-768B-4748-A818-3FD7409F97A4}"/>
                </a:ext>
              </a:extLst>
            </p:cNvPr>
            <p:cNvSpPr/>
            <p:nvPr/>
          </p:nvSpPr>
          <p:spPr>
            <a:xfrm>
              <a:off x="31635" y="74615"/>
              <a:ext cx="7639354" cy="4988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marL="712787" indent="-712787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712787" lvl="1" indent="-712787" algn="ctr">
                <a:defRPr/>
              </a:pPr>
              <a:r>
                <a:rPr lang="en-US" sz="24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Plenary Session I 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AD6DF3-94FB-4C51-A731-80631A016B01}"/>
              </a:ext>
            </a:extLst>
          </p:cNvPr>
          <p:cNvSpPr/>
          <p:nvPr/>
        </p:nvSpPr>
        <p:spPr>
          <a:xfrm>
            <a:off x="624480" y="1536262"/>
            <a:ext cx="847788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Taking Stock of the Implementation of SDG 16 on Effective, Accountable, and Inclusive Institutions in Asia and the Pacific</a:t>
            </a:r>
          </a:p>
          <a:p>
            <a:pPr lvl="0" defTabSz="457200"/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457200" lvl="0" defTabSz="457200"/>
            <a:endParaRPr lang="en-US" dirty="0">
              <a:solidFill>
                <a:prstClr val="black"/>
              </a:solidFill>
              <a:latin typeface="Calibri Light"/>
            </a:endParaRPr>
          </a:p>
          <a:p>
            <a:pPr lvl="0" defTabSz="457200"/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Messages: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 defTabSz="457200"/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4572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Public institutions play cross-cutting roles in SDG implementation.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 defTabSz="4572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Policy coherence and coordination among public institutions is essential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to fully exploit the benefits of synergistic actions and effectively manage unavoidable trade-offs across SDGs.</a:t>
            </a:r>
          </a:p>
          <a:p>
            <a:pPr marL="742950" lvl="1" indent="-285750" algn="just" defTabSz="4572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Mobilization of local governments is key for achieving the 2030 Agenda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yet we observe difficulties in cascading efforts down to subnational levels.</a:t>
            </a:r>
          </a:p>
          <a:p>
            <a:pPr marL="742950" lvl="1" indent="-285750" algn="just" defTabSz="4572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Localizing the SDGs need to strengthen sequencing and integration into national development plans.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 defTabSz="4572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Institutionalized engagement and participation are critical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for achieving national visions for implementation of the 2030 Agenda. </a:t>
            </a:r>
          </a:p>
          <a:p>
            <a:pPr marL="742950" lvl="1" indent="-285750" algn="just" defTabSz="45720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Public institutions face challenges in reaching out to vulnerable groups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as there is a lack of information and disaggregated data. It is thus important to build capacities for foresight and longer-term visioning and competencies of public servants.</a:t>
            </a:r>
          </a:p>
        </p:txBody>
      </p:sp>
    </p:spTree>
    <p:extLst>
      <p:ext uri="{BB962C8B-B14F-4D97-AF65-F5344CB8AC3E}">
        <p14:creationId xmlns:p14="http://schemas.microsoft.com/office/powerpoint/2010/main" val="609348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altLang="ko-K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Century Gothic" panose="020B0502020202020204" pitchFamily="34" charset="0"/>
              </a:rPr>
              <a:t>2. Key Messages from the Regional Symposium</a:t>
            </a:r>
          </a:p>
        </p:txBody>
      </p:sp>
      <p:grpSp>
        <p:nvGrpSpPr>
          <p:cNvPr id="2" name="Group 278">
            <a:extLst>
              <a:ext uri="{FF2B5EF4-FFF2-40B4-BE49-F238E27FC236}">
                <a16:creationId xmlns:a16="http://schemas.microsoft.com/office/drawing/2014/main" id="{70BEFFE0-81BD-424E-8BF1-3E060D672FCE}"/>
              </a:ext>
            </a:extLst>
          </p:cNvPr>
          <p:cNvGrpSpPr/>
          <p:nvPr/>
        </p:nvGrpSpPr>
        <p:grpSpPr>
          <a:xfrm>
            <a:off x="589372" y="1005548"/>
            <a:ext cx="8548099" cy="599769"/>
            <a:chOff x="0" y="0"/>
            <a:chExt cx="7702626" cy="648075"/>
          </a:xfrm>
          <a:solidFill>
            <a:srgbClr val="C3D2E3"/>
          </a:solidFill>
        </p:grpSpPr>
        <p:sp>
          <p:nvSpPr>
            <p:cNvPr id="29" name="Shape 276">
              <a:extLst>
                <a:ext uri="{FF2B5EF4-FFF2-40B4-BE49-F238E27FC236}">
                  <a16:creationId xmlns:a16="http://schemas.microsoft.com/office/drawing/2014/main" id="{BF64FD83-F15D-4233-BD60-5728A147C4DC}"/>
                </a:ext>
              </a:extLst>
            </p:cNvPr>
            <p:cNvSpPr/>
            <p:nvPr/>
          </p:nvSpPr>
          <p:spPr>
            <a:xfrm>
              <a:off x="0" y="0"/>
              <a:ext cx="7702626" cy="648075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marL="712787" indent="-712787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kern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277">
              <a:extLst>
                <a:ext uri="{FF2B5EF4-FFF2-40B4-BE49-F238E27FC236}">
                  <a16:creationId xmlns:a16="http://schemas.microsoft.com/office/drawing/2014/main" id="{D3306A71-768B-4748-A818-3FD7409F97A4}"/>
                </a:ext>
              </a:extLst>
            </p:cNvPr>
            <p:cNvSpPr/>
            <p:nvPr/>
          </p:nvSpPr>
          <p:spPr>
            <a:xfrm>
              <a:off x="31635" y="74615"/>
              <a:ext cx="7639354" cy="4988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marL="712787" indent="-712787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712787" lvl="1" indent="-712787" algn="ctr">
                <a:defRPr/>
              </a:pPr>
              <a:r>
                <a:rPr lang="en-US" sz="24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Plenary Session II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AD6DF3-94FB-4C51-A731-80631A016B01}"/>
              </a:ext>
            </a:extLst>
          </p:cNvPr>
          <p:cNvSpPr/>
          <p:nvPr/>
        </p:nvSpPr>
        <p:spPr>
          <a:xfrm>
            <a:off x="624480" y="1536262"/>
            <a:ext cx="847788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Effective Public Institutions and Digital Government for Advancing the SDGs</a:t>
            </a:r>
          </a:p>
          <a:p>
            <a:pPr algn="just" defTabSz="457200"/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/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Messages: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algn="just" defTabSz="457200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Digital government and frontier technologies bring huge opportunities for SDG implementation while posing risks of further digital and development divide within countries and between developing and developed countries.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government and frontier technologies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significantly improve public service delivery and citizen engagement.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Frontier technologies can be applied to wellbeing of human kind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 healthcare, social protection, security and public surveillance.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Frontier technologies are transforming the traditional governance models and can create security and trust related issues.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development for local government officials, i.e.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Mayors and Local Administrators is highly required for maximizing the positive impact of frontier technologies on SDG  implementation.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imperative to institute national AI policy, framework, guidelines and potentially laws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ensure AI use is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is not violating any rights of citizens and government sector.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could accelerate the digital divide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placing a premium on high-skilled workers.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4th Industrial Revolution is retransforming the partnership between countries.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28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altLang="ko-K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Century Gothic" panose="020B0502020202020204" pitchFamily="34" charset="0"/>
              </a:rPr>
              <a:t>2. Key Messages from the Regional Symposium</a:t>
            </a:r>
          </a:p>
        </p:txBody>
      </p:sp>
      <p:grpSp>
        <p:nvGrpSpPr>
          <p:cNvPr id="2" name="Group 278">
            <a:extLst>
              <a:ext uri="{FF2B5EF4-FFF2-40B4-BE49-F238E27FC236}">
                <a16:creationId xmlns:a16="http://schemas.microsoft.com/office/drawing/2014/main" id="{70BEFFE0-81BD-424E-8BF1-3E060D672FCE}"/>
              </a:ext>
            </a:extLst>
          </p:cNvPr>
          <p:cNvGrpSpPr/>
          <p:nvPr/>
        </p:nvGrpSpPr>
        <p:grpSpPr>
          <a:xfrm>
            <a:off x="589372" y="1005548"/>
            <a:ext cx="8548099" cy="599769"/>
            <a:chOff x="0" y="0"/>
            <a:chExt cx="7702626" cy="648075"/>
          </a:xfrm>
          <a:solidFill>
            <a:srgbClr val="C3D2E3"/>
          </a:solidFill>
        </p:grpSpPr>
        <p:sp>
          <p:nvSpPr>
            <p:cNvPr id="29" name="Shape 276">
              <a:extLst>
                <a:ext uri="{FF2B5EF4-FFF2-40B4-BE49-F238E27FC236}">
                  <a16:creationId xmlns:a16="http://schemas.microsoft.com/office/drawing/2014/main" id="{BF64FD83-F15D-4233-BD60-5728A147C4DC}"/>
                </a:ext>
              </a:extLst>
            </p:cNvPr>
            <p:cNvSpPr/>
            <p:nvPr/>
          </p:nvSpPr>
          <p:spPr>
            <a:xfrm>
              <a:off x="0" y="0"/>
              <a:ext cx="7702626" cy="648075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marL="712787" indent="-712787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kern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277">
              <a:extLst>
                <a:ext uri="{FF2B5EF4-FFF2-40B4-BE49-F238E27FC236}">
                  <a16:creationId xmlns:a16="http://schemas.microsoft.com/office/drawing/2014/main" id="{D3306A71-768B-4748-A818-3FD7409F97A4}"/>
                </a:ext>
              </a:extLst>
            </p:cNvPr>
            <p:cNvSpPr/>
            <p:nvPr/>
          </p:nvSpPr>
          <p:spPr>
            <a:xfrm>
              <a:off x="31635" y="74615"/>
              <a:ext cx="7639354" cy="4988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marL="712787" indent="-712787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712787" lvl="1" indent="-712787" algn="ctr">
                <a:defRPr/>
              </a:pPr>
              <a:r>
                <a:rPr lang="en-US" sz="24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Plenary Session III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AD6DF3-94FB-4C51-A731-80631A016B01}"/>
              </a:ext>
            </a:extLst>
          </p:cNvPr>
          <p:cNvSpPr/>
          <p:nvPr/>
        </p:nvSpPr>
        <p:spPr>
          <a:xfrm>
            <a:off x="589372" y="1619324"/>
            <a:ext cx="851299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Inclusive Institutions for SDG Implementation: Ensuring Inclusion and Participation in Decision Making of the Poorest and Most Vulnerable Groups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457200" lvl="0"/>
            <a:endParaRPr lang="en-US" sz="100" dirty="0">
              <a:solidFill>
                <a:prstClr val="black"/>
              </a:solidFill>
              <a:latin typeface="Calibri Light"/>
            </a:endParaRPr>
          </a:p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Messages: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Ensuring inclusion and participation in decision making of the poorest and most vulnerable groups is the core component of SDG 16.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Different countries may have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varied categories of vulnerable groups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despite some commonalities of vulnerabilities.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Youth, women, older persons and migrants are important social groups that call for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special policies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engagement.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Governments have to work with the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private sector and civil society organizations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address the special needs of vulnerable groups.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Digital government and social media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are important channels for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inclusion and participation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decision making by vulnerable groups.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Political will and intensive grassroots communication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are necessary to engage vulnerable groups.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49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altLang="ko-K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Century Gothic" panose="020B0502020202020204" pitchFamily="34" charset="0"/>
              </a:rPr>
              <a:t>2. Key Messages from the Regional Symposium</a:t>
            </a:r>
          </a:p>
        </p:txBody>
      </p:sp>
      <p:grpSp>
        <p:nvGrpSpPr>
          <p:cNvPr id="2" name="Group 278">
            <a:extLst>
              <a:ext uri="{FF2B5EF4-FFF2-40B4-BE49-F238E27FC236}">
                <a16:creationId xmlns:a16="http://schemas.microsoft.com/office/drawing/2014/main" id="{70BEFFE0-81BD-424E-8BF1-3E060D672FCE}"/>
              </a:ext>
            </a:extLst>
          </p:cNvPr>
          <p:cNvGrpSpPr/>
          <p:nvPr/>
        </p:nvGrpSpPr>
        <p:grpSpPr>
          <a:xfrm>
            <a:off x="589372" y="1005548"/>
            <a:ext cx="8548099" cy="599769"/>
            <a:chOff x="0" y="0"/>
            <a:chExt cx="7702626" cy="648075"/>
          </a:xfrm>
          <a:solidFill>
            <a:srgbClr val="C3D2E3"/>
          </a:solidFill>
        </p:grpSpPr>
        <p:sp>
          <p:nvSpPr>
            <p:cNvPr id="29" name="Shape 276">
              <a:extLst>
                <a:ext uri="{FF2B5EF4-FFF2-40B4-BE49-F238E27FC236}">
                  <a16:creationId xmlns:a16="http://schemas.microsoft.com/office/drawing/2014/main" id="{BF64FD83-F15D-4233-BD60-5728A147C4DC}"/>
                </a:ext>
              </a:extLst>
            </p:cNvPr>
            <p:cNvSpPr/>
            <p:nvPr/>
          </p:nvSpPr>
          <p:spPr>
            <a:xfrm>
              <a:off x="0" y="0"/>
              <a:ext cx="7702626" cy="648075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marL="712787" indent="-712787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kern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277">
              <a:extLst>
                <a:ext uri="{FF2B5EF4-FFF2-40B4-BE49-F238E27FC236}">
                  <a16:creationId xmlns:a16="http://schemas.microsoft.com/office/drawing/2014/main" id="{D3306A71-768B-4748-A818-3FD7409F97A4}"/>
                </a:ext>
              </a:extLst>
            </p:cNvPr>
            <p:cNvSpPr/>
            <p:nvPr/>
          </p:nvSpPr>
          <p:spPr>
            <a:xfrm>
              <a:off x="31635" y="74615"/>
              <a:ext cx="7639354" cy="4988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marL="712787" indent="-712787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712787" lvl="1" indent="-712787" algn="ctr">
                <a:defRPr/>
              </a:pPr>
              <a:r>
                <a:rPr lang="en-US" sz="24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Plenary Session IV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AD6DF3-94FB-4C51-A731-80631A016B01}"/>
              </a:ext>
            </a:extLst>
          </p:cNvPr>
          <p:cNvSpPr/>
          <p:nvPr/>
        </p:nvSpPr>
        <p:spPr>
          <a:xfrm>
            <a:off x="589372" y="1619324"/>
            <a:ext cx="8512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Accountable Institutions for SDG Implementation: Data, Statistics and Analytics for Monitoring, Review and Follow-Up</a:t>
            </a:r>
          </a:p>
          <a:p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Messages: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 achievement of the SDGs have to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synchronize with the national goals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including cross cutting issues and sub national authorities.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mapping exercise is a very important step to mainstream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SDGs in national development strategies.</a:t>
            </a:r>
          </a:p>
        </p:txBody>
      </p:sp>
      <p:pic>
        <p:nvPicPr>
          <p:cNvPr id="8" name="Picture 7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2B647657-56D7-433C-9365-7A26DB14E6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5" b="17447"/>
          <a:stretch/>
        </p:blipFill>
        <p:spPr>
          <a:xfrm>
            <a:off x="589371" y="3941655"/>
            <a:ext cx="5987597" cy="2916345"/>
          </a:xfrm>
          <a:prstGeom prst="rect">
            <a:avLst/>
          </a:prstGeom>
        </p:spPr>
      </p:pic>
      <p:pic>
        <p:nvPicPr>
          <p:cNvPr id="2050" name="Picture 2" descr="Image result for accountable institutions">
            <a:extLst>
              <a:ext uri="{FF2B5EF4-FFF2-40B4-BE49-F238E27FC236}">
                <a16:creationId xmlns:a16="http://schemas.microsoft.com/office/drawing/2014/main" id="{C5C0E6DE-EAF6-4EEE-8DAD-E75E31F2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94" y="3941655"/>
            <a:ext cx="2298538" cy="24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68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altLang="ko-K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Century Gothic" panose="020B0502020202020204" pitchFamily="34" charset="0"/>
              </a:rPr>
              <a:t>2. Key Messages from the Regional Symposium</a:t>
            </a:r>
          </a:p>
        </p:txBody>
      </p:sp>
      <p:grpSp>
        <p:nvGrpSpPr>
          <p:cNvPr id="2" name="Group 278">
            <a:extLst>
              <a:ext uri="{FF2B5EF4-FFF2-40B4-BE49-F238E27FC236}">
                <a16:creationId xmlns:a16="http://schemas.microsoft.com/office/drawing/2014/main" id="{70BEFFE0-81BD-424E-8BF1-3E060D672FCE}"/>
              </a:ext>
            </a:extLst>
          </p:cNvPr>
          <p:cNvGrpSpPr/>
          <p:nvPr/>
        </p:nvGrpSpPr>
        <p:grpSpPr>
          <a:xfrm>
            <a:off x="589372" y="1005548"/>
            <a:ext cx="8548099" cy="599769"/>
            <a:chOff x="0" y="0"/>
            <a:chExt cx="7702626" cy="648075"/>
          </a:xfrm>
          <a:solidFill>
            <a:srgbClr val="C3D2E3"/>
          </a:solidFill>
        </p:grpSpPr>
        <p:sp>
          <p:nvSpPr>
            <p:cNvPr id="29" name="Shape 276">
              <a:extLst>
                <a:ext uri="{FF2B5EF4-FFF2-40B4-BE49-F238E27FC236}">
                  <a16:creationId xmlns:a16="http://schemas.microsoft.com/office/drawing/2014/main" id="{BF64FD83-F15D-4233-BD60-5728A147C4DC}"/>
                </a:ext>
              </a:extLst>
            </p:cNvPr>
            <p:cNvSpPr/>
            <p:nvPr/>
          </p:nvSpPr>
          <p:spPr>
            <a:xfrm>
              <a:off x="0" y="0"/>
              <a:ext cx="7702626" cy="648075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marL="712787" indent="-712787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kern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277">
              <a:extLst>
                <a:ext uri="{FF2B5EF4-FFF2-40B4-BE49-F238E27FC236}">
                  <a16:creationId xmlns:a16="http://schemas.microsoft.com/office/drawing/2014/main" id="{D3306A71-768B-4748-A818-3FD7409F97A4}"/>
                </a:ext>
              </a:extLst>
            </p:cNvPr>
            <p:cNvSpPr/>
            <p:nvPr/>
          </p:nvSpPr>
          <p:spPr>
            <a:xfrm>
              <a:off x="31635" y="74615"/>
              <a:ext cx="7639354" cy="4988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marL="712787" indent="-712787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712787" lvl="1" indent="-712787" algn="ctr">
                <a:defRPr/>
              </a:pPr>
              <a:r>
                <a:rPr lang="en-US" sz="24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Plenary Session V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AD6DF3-94FB-4C51-A731-80631A016B01}"/>
              </a:ext>
            </a:extLst>
          </p:cNvPr>
          <p:cNvSpPr/>
          <p:nvPr/>
        </p:nvSpPr>
        <p:spPr>
          <a:xfrm>
            <a:off x="589372" y="1619324"/>
            <a:ext cx="8512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Public Governance Innovations to Strengthen Resilience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Messages: </a:t>
            </a:r>
          </a:p>
          <a:p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Small Island Developing States (SIDS) are particularly </a:t>
            </a:r>
            <a:r>
              <a:rPr lang="en-US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vulnerable to the effects of climate change 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and the increasing intensity and frequency of natural disasters.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Disaster Risk Reduction strategy 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should be set in synergy with </a:t>
            </a:r>
            <a:r>
              <a:rPr lang="en-US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climate change adaptation and mitigation 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to support sustainable development.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All </a:t>
            </a:r>
            <a:r>
              <a:rPr lang="en-US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development investment 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must be </a:t>
            </a:r>
            <a:r>
              <a:rPr lang="en-US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informed by disaster and climate risks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Important to fully exploit </a:t>
            </a:r>
            <a:r>
              <a:rPr lang="en-US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innovative technology (Block chain) and remote sensing 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(Geographic Information System) for disaster resilience.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Building resilience should </a:t>
            </a:r>
            <a:r>
              <a:rPr lang="en-US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strengthen e-resilience 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to ensure the continuous functioning of key ICT infrastructure especially in times of emergencies.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71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8775" y="814388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z="3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725" y="48016"/>
            <a:ext cx="8517276" cy="7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altLang="ko-K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Century Gothic" panose="020B0502020202020204" pitchFamily="34" charset="0"/>
              </a:rPr>
              <a:t>2. Key Messages from the Regional Symposium</a:t>
            </a:r>
          </a:p>
        </p:txBody>
      </p:sp>
      <p:grpSp>
        <p:nvGrpSpPr>
          <p:cNvPr id="2" name="Group 278">
            <a:extLst>
              <a:ext uri="{FF2B5EF4-FFF2-40B4-BE49-F238E27FC236}">
                <a16:creationId xmlns:a16="http://schemas.microsoft.com/office/drawing/2014/main" id="{70BEFFE0-81BD-424E-8BF1-3E060D672FCE}"/>
              </a:ext>
            </a:extLst>
          </p:cNvPr>
          <p:cNvGrpSpPr/>
          <p:nvPr/>
        </p:nvGrpSpPr>
        <p:grpSpPr>
          <a:xfrm>
            <a:off x="589372" y="1005548"/>
            <a:ext cx="8548099" cy="599769"/>
            <a:chOff x="0" y="0"/>
            <a:chExt cx="7702626" cy="648075"/>
          </a:xfrm>
          <a:solidFill>
            <a:srgbClr val="C3D2E3"/>
          </a:solidFill>
        </p:grpSpPr>
        <p:sp>
          <p:nvSpPr>
            <p:cNvPr id="29" name="Shape 276">
              <a:extLst>
                <a:ext uri="{FF2B5EF4-FFF2-40B4-BE49-F238E27FC236}">
                  <a16:creationId xmlns:a16="http://schemas.microsoft.com/office/drawing/2014/main" id="{BF64FD83-F15D-4233-BD60-5728A147C4DC}"/>
                </a:ext>
              </a:extLst>
            </p:cNvPr>
            <p:cNvSpPr/>
            <p:nvPr/>
          </p:nvSpPr>
          <p:spPr>
            <a:xfrm>
              <a:off x="0" y="0"/>
              <a:ext cx="7702626" cy="648075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lIns="45718" tIns="45718" rIns="45718" bIns="45718" anchor="ctr"/>
            <a:lstStyle/>
            <a:p>
              <a:pPr marL="712787" indent="-712787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kern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277">
              <a:extLst>
                <a:ext uri="{FF2B5EF4-FFF2-40B4-BE49-F238E27FC236}">
                  <a16:creationId xmlns:a16="http://schemas.microsoft.com/office/drawing/2014/main" id="{D3306A71-768B-4748-A818-3FD7409F97A4}"/>
                </a:ext>
              </a:extLst>
            </p:cNvPr>
            <p:cNvSpPr/>
            <p:nvPr/>
          </p:nvSpPr>
          <p:spPr>
            <a:xfrm>
              <a:off x="31635" y="74615"/>
              <a:ext cx="7639354" cy="4988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marL="712787" indent="-712787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712787" lvl="1" indent="-712787" algn="ctr">
                <a:defRPr/>
              </a:pPr>
              <a:r>
                <a:rPr lang="en-US" sz="24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Plenary Session VI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AD6DF3-94FB-4C51-A731-80631A016B01}"/>
              </a:ext>
            </a:extLst>
          </p:cNvPr>
          <p:cNvSpPr/>
          <p:nvPr/>
        </p:nvSpPr>
        <p:spPr>
          <a:xfrm>
            <a:off x="589372" y="1619324"/>
            <a:ext cx="85129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Partnership-Building Session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Messages: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Developing </a:t>
            </a:r>
            <a:r>
              <a:rPr lang="en-US" sz="1600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effective partnership including </a:t>
            </a:r>
            <a:r>
              <a:rPr lang="en-US" sz="1600" b="1" u="sng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North-South</a:t>
            </a:r>
            <a:r>
              <a:rPr lang="en-US" sz="1600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US" sz="1600" b="1" u="sng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South-South</a:t>
            </a:r>
            <a:r>
              <a:rPr lang="en-US" sz="1600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and </a:t>
            </a:r>
            <a:r>
              <a:rPr lang="en-US" sz="1600" b="1" u="sng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triangular cooperation</a:t>
            </a:r>
            <a:r>
              <a:rPr lang="en-US" sz="1600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is important for SDG implementation.</a:t>
            </a:r>
            <a:r>
              <a:rPr lang="en-US" sz="1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DPIDG of UN DESA needs </a:t>
            </a:r>
            <a:r>
              <a:rPr lang="en-US" sz="1600" b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to design the strategy for better supporting or facilitating the capacity development in countries in special situations </a:t>
            </a:r>
            <a:r>
              <a:rPr lang="en-US" sz="1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through North-South, South-South and triangular cooperation.</a:t>
            </a:r>
          </a:p>
        </p:txBody>
      </p:sp>
      <p:pic>
        <p:nvPicPr>
          <p:cNvPr id="8" name="Picture 7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E9F7BBEC-E07A-4AB2-9887-450DB1150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335" b="3334"/>
          <a:stretch/>
        </p:blipFill>
        <p:spPr>
          <a:xfrm>
            <a:off x="620498" y="3909849"/>
            <a:ext cx="8506463" cy="29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08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presentation e-participation">
  <a:themeElements>
    <a:clrScheme name="DIG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G PPT Template">
      <a:majorFont>
        <a:latin typeface="Century Gothic"/>
        <a:ea typeface=""/>
        <a:cs typeface=""/>
      </a:majorFont>
      <a:minorFont>
        <a:latin typeface="Century Gothic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8E2EC">
            <a:alpha val="43921"/>
          </a:srgb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MS PGothic" pitchFamily="34" charset="-128"/>
          </a:defRPr>
        </a:defPPr>
      </a:lstStyle>
    </a:lnDef>
  </a:objectDefaults>
  <a:extraClrSchemeLst>
    <a:extraClrScheme>
      <a:clrScheme name="DIG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1421</Words>
  <Application>Microsoft Office PowerPoint</Application>
  <PresentationFormat>On-screen Show (4:3)</PresentationFormat>
  <Paragraphs>171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Aharoni</vt:lpstr>
      <vt:lpstr>Arial Unicode MS</vt:lpstr>
      <vt:lpstr>DengXian</vt:lpstr>
      <vt:lpstr>맑은 고딕</vt:lpstr>
      <vt:lpstr>MS PGothic</vt:lpstr>
      <vt:lpstr>MS PGothic</vt:lpstr>
      <vt:lpstr>MS UI Gothic</vt:lpstr>
      <vt:lpstr>宋体</vt:lpstr>
      <vt:lpstr>Arial</vt:lpstr>
      <vt:lpstr>Arial Narrow</vt:lpstr>
      <vt:lpstr>Calibri</vt:lpstr>
      <vt:lpstr>Calibri Light</vt:lpstr>
      <vt:lpstr>Century Gothic</vt:lpstr>
      <vt:lpstr>Wingdings</vt:lpstr>
      <vt:lpstr>pp presentation e-participation</vt:lpstr>
      <vt:lpstr>PowerPoint Presentation</vt:lpstr>
      <vt:lpstr> 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 Min Kwok</dc:creator>
  <cp:lastModifiedBy>Samuel Danaa</cp:lastModifiedBy>
  <cp:revision>315</cp:revision>
  <cp:lastPrinted>2019-01-21T10:53:47Z</cp:lastPrinted>
  <dcterms:modified xsi:type="dcterms:W3CDTF">2019-01-21T13:30:48Z</dcterms:modified>
</cp:coreProperties>
</file>